
<file path=[Content_Types].xml><?xml version="1.0" encoding="utf-8"?>
<Types xmlns="http://schemas.openxmlformats.org/package/2006/content-types"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70" r:id="rId4"/>
    <p:sldMasterId id="2147483978" r:id="rId5"/>
    <p:sldMasterId id="2147483989" r:id="rId6"/>
    <p:sldMasterId id="2147484019" r:id="rId7"/>
    <p:sldMasterId id="2147483660" r:id="rId8"/>
    <p:sldMasterId id="2147483768" r:id="rId9"/>
  </p:sldMasterIdLst>
  <p:notesMasterIdLst>
    <p:notesMasterId r:id="rId67"/>
  </p:notesMasterIdLst>
  <p:handoutMasterIdLst>
    <p:handoutMasterId r:id="rId68"/>
  </p:handoutMasterIdLst>
  <p:sldIdLst>
    <p:sldId id="459" r:id="rId10"/>
    <p:sldId id="343" r:id="rId11"/>
    <p:sldId id="449" r:id="rId12"/>
    <p:sldId id="460" r:id="rId13"/>
    <p:sldId id="471" r:id="rId14"/>
    <p:sldId id="417" r:id="rId15"/>
    <p:sldId id="348" r:id="rId16"/>
    <p:sldId id="349" r:id="rId17"/>
    <p:sldId id="350" r:id="rId18"/>
    <p:sldId id="351" r:id="rId19"/>
    <p:sldId id="354" r:id="rId20"/>
    <p:sldId id="357" r:id="rId21"/>
    <p:sldId id="472" r:id="rId22"/>
    <p:sldId id="420" r:id="rId23"/>
    <p:sldId id="421" r:id="rId24"/>
    <p:sldId id="422" r:id="rId25"/>
    <p:sldId id="473" r:id="rId26"/>
    <p:sldId id="474" r:id="rId27"/>
    <p:sldId id="424" r:id="rId28"/>
    <p:sldId id="425" r:id="rId29"/>
    <p:sldId id="405" r:id="rId30"/>
    <p:sldId id="426" r:id="rId31"/>
    <p:sldId id="430" r:id="rId32"/>
    <p:sldId id="428" r:id="rId33"/>
    <p:sldId id="429" r:id="rId34"/>
    <p:sldId id="446" r:id="rId35"/>
    <p:sldId id="466" r:id="rId36"/>
    <p:sldId id="432" r:id="rId37"/>
    <p:sldId id="412" r:id="rId38"/>
    <p:sldId id="414" r:id="rId39"/>
    <p:sldId id="463" r:id="rId40"/>
    <p:sldId id="462" r:id="rId41"/>
    <p:sldId id="416" r:id="rId42"/>
    <p:sldId id="476" r:id="rId43"/>
    <p:sldId id="475" r:id="rId44"/>
    <p:sldId id="433" r:id="rId45"/>
    <p:sldId id="434" r:id="rId46"/>
    <p:sldId id="458" r:id="rId47"/>
    <p:sldId id="785" r:id="rId48"/>
    <p:sldId id="784" r:id="rId49"/>
    <p:sldId id="783" r:id="rId50"/>
    <p:sldId id="450" r:id="rId51"/>
    <p:sldId id="477" r:id="rId52"/>
    <p:sldId id="467" r:id="rId53"/>
    <p:sldId id="436" r:id="rId54"/>
    <p:sldId id="438" r:id="rId55"/>
    <p:sldId id="439" r:id="rId56"/>
    <p:sldId id="440" r:id="rId57"/>
    <p:sldId id="447" r:id="rId58"/>
    <p:sldId id="443" r:id="rId59"/>
    <p:sldId id="451" r:id="rId60"/>
    <p:sldId id="455" r:id="rId61"/>
    <p:sldId id="456" r:id="rId62"/>
    <p:sldId id="457" r:id="rId63"/>
    <p:sldId id="454" r:id="rId64"/>
    <p:sldId id="444" r:id="rId65"/>
    <p:sldId id="445" r:id="rId66"/>
  </p:sldIdLst>
  <p:sldSz cx="9144000" cy="6858000" type="screen4x3"/>
  <p:notesSz cx="9296400" cy="7010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921">
          <p15:clr>
            <a:srgbClr val="A4A3A4"/>
          </p15:clr>
        </p15:guide>
        <p15:guide id="2" pos="2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pola, Laura" initials="CL" lastIdx="1" clrIdx="0">
    <p:extLst>
      <p:ext uri="{19B8F6BF-5375-455C-9EA6-DF929625EA0E}">
        <p15:presenceInfo xmlns:p15="http://schemas.microsoft.com/office/powerpoint/2012/main" userId="S-1-5-21-2019896198-308760431-1726288727-2639" providerId="AD"/>
      </p:ext>
    </p:extLst>
  </p:cmAuthor>
  <p:cmAuthor id="2" name="Adams, Tamasin R" initials="ATR" lastIdx="1" clrIdx="1">
    <p:extLst>
      <p:ext uri="{19B8F6BF-5375-455C-9EA6-DF929625EA0E}">
        <p15:presenceInfo xmlns:p15="http://schemas.microsoft.com/office/powerpoint/2012/main" userId="S::Tamasin.Adams@stonybrookmedicine.edu::bddcf30c-98b5-438a-b173-9682af921b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B60225"/>
    <a:srgbClr val="C03137"/>
    <a:srgbClr val="969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590" y="60"/>
      </p:cViewPr>
      <p:guideLst>
        <p:guide orient="horz" pos="921"/>
        <p:guide pos="2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4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6347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081D9E0B-F8A1-0341-8F1E-3EB195E03D2E}" type="datetime1">
              <a:rPr lang="en-US"/>
              <a:pPr>
                <a:defRPr/>
              </a:pPr>
              <a:t>6/4/2025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6347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76477949-BCB2-F949-82BC-186A36FE9F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197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347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C8A60D2-4360-409D-B8B9-32CDF34F072A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347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05380B1-EBE8-487A-8D10-3BCFE17529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461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1813" y="876300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754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1813" y="876300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Important to wear the right size glove</a:t>
            </a:r>
          </a:p>
          <a:p>
            <a:endParaRPr lang="en-US" dirty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Do not wash or sanitize or reuse your gloves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Gloves are NOT a substitute for hand washing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6A29-4676-420C-BBE3-ACC2B80F64D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42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350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BA5AEB-ECFC-4115-82EB-3918B406E386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9547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.pd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U stack_2clr_cmyk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46275" y="2543175"/>
            <a:ext cx="5253038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397125"/>
            <a:ext cx="4038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97125"/>
            <a:ext cx="4038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4340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288062"/>
            <a:ext cx="9144000" cy="467416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091259"/>
            <a:ext cx="9144000" cy="52056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to add picture/chart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65100"/>
            <a:ext cx="8229600" cy="6113617"/>
          </a:xfr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Centered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92200"/>
            <a:ext cx="8229600" cy="5186519"/>
          </a:xfrm>
        </p:spPr>
        <p:txBody>
          <a:bodyPr tIns="0" rIns="0" bIns="0" anchor="ctr"/>
          <a:lstStyle>
            <a:lvl1pPr algn="ctr"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375851"/>
            <a:ext cx="8229600" cy="4911060"/>
          </a:xfrm>
        </p:spPr>
        <p:txBody>
          <a:bodyPr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>
              <a:buClr>
                <a:srgbClr val="C03137"/>
              </a:buClr>
              <a:buFont typeface="Arial"/>
              <a:buChar char="•"/>
              <a:defRPr sz="2400"/>
            </a:lvl2pPr>
            <a:lvl3pPr marL="458788" indent="-230188">
              <a:defRPr/>
            </a:lvl3pPr>
            <a:lvl4pPr marL="458788" indent="-230188">
              <a:defRPr/>
            </a:lvl4pPr>
            <a:lvl5pPr marL="458788" indent="-23018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Bulleted Text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57199" y="1392239"/>
            <a:ext cx="5275716" cy="4841719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7"/>
          </p:nvPr>
        </p:nvSpPr>
        <p:spPr>
          <a:xfrm>
            <a:off x="6087218" y="1094980"/>
            <a:ext cx="3056782" cy="166139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21"/>
          </p:nvPr>
        </p:nvSpPr>
        <p:spPr>
          <a:xfrm>
            <a:off x="6087218" y="4619039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22"/>
          </p:nvPr>
        </p:nvSpPr>
        <p:spPr>
          <a:xfrm>
            <a:off x="6087218" y="2850446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36146" y="1094981"/>
            <a:ext cx="4107853" cy="51730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7199" y="1379891"/>
            <a:ext cx="3723419" cy="4841719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CB8ED-725F-49A8-912E-79F462E113E7}" type="datetimeFigureOut">
              <a:rPr lang="en-US"/>
              <a:pPr>
                <a:defRPr/>
              </a:pPr>
              <a:t>6/4/2025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4D222-E868-49F8-93EC-A7568C555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641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47283-3110-4515-A6D4-F94987F85B5F}" type="datetimeFigureOut">
              <a:rPr lang="en-US"/>
              <a:pPr>
                <a:defRPr/>
              </a:pPr>
              <a:t>6/4/2025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5F22A-B8D6-4F0C-901F-7241787FCC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019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97125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97125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3761BD2-4F37-4BA4-8A48-FFFF903FE37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0954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BM stack_2clr_pms1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49450" y="2552700"/>
            <a:ext cx="52451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97125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7857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4842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B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524001"/>
            <a:ext cx="8229600" cy="3987801"/>
          </a:xfrm>
        </p:spPr>
        <p:txBody>
          <a:bodyPr tIns="0" rIns="0" bIns="0" anchor="ctr"/>
          <a:lstStyle>
            <a:lvl1pPr algn="ctr">
              <a:buFontTx/>
              <a:buNone/>
              <a:defRPr sz="3300">
                <a:solidFill>
                  <a:schemeClr val="tx1"/>
                </a:solidFill>
              </a:defRPr>
            </a:lvl1pPr>
            <a:lvl2pPr marL="171450" indent="-171450" algn="ctr">
              <a:buClr>
                <a:srgbClr val="C03137"/>
              </a:buClr>
              <a:buFontTx/>
              <a:buNone/>
              <a:defRPr sz="1800"/>
            </a:lvl2pPr>
            <a:lvl3pPr marL="344091" indent="-172641" algn="ctr">
              <a:buFontTx/>
              <a:buNone/>
              <a:defRPr/>
            </a:lvl3pPr>
            <a:lvl4pPr marL="344091" indent="-172641" algn="ctr">
              <a:buFontTx/>
              <a:buNone/>
              <a:defRPr/>
            </a:lvl4pPr>
            <a:lvl5pPr marL="344091" indent="-172641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72325"/>
            <a:ext cx="9144000" cy="469900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5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2676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0975" y="195263"/>
            <a:ext cx="8767762" cy="53327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to add picture/chart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65101"/>
            <a:ext cx="8229600" cy="4991100"/>
          </a:xfrm>
          <a:prstGeom prst="rect">
            <a:avLst/>
          </a:prstGeo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Centered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"/>
            <a:ext cx="8229600" cy="5588000"/>
          </a:xfrm>
          <a:prstGeom prst="rect">
            <a:avLst/>
          </a:prstGeom>
        </p:spPr>
        <p:txBody>
          <a:bodyPr tIns="0" rIns="0" bIns="0" anchor="ctr"/>
          <a:lstStyle>
            <a:lvl1pPr algn="ctr"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45651"/>
            <a:ext cx="8229600" cy="4911060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>
              <a:buClr>
                <a:srgbClr val="C03137"/>
              </a:buClr>
              <a:buFont typeface="Arial"/>
              <a:buChar char="•"/>
              <a:defRPr sz="2400"/>
            </a:lvl2pPr>
            <a:lvl3pPr marL="458788" indent="-230188">
              <a:defRPr/>
            </a:lvl3pPr>
            <a:lvl4pPr marL="458788" indent="-230188">
              <a:defRPr/>
            </a:lvl4pPr>
            <a:lvl5pPr marL="458788" indent="-23018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Bulleted Text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0"/>
          </p:nvPr>
        </p:nvSpPr>
        <p:spPr>
          <a:xfrm>
            <a:off x="348734" y="5949682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788" y="642939"/>
            <a:ext cx="4456112" cy="4841719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21"/>
          </p:nvPr>
        </p:nvSpPr>
        <p:spPr>
          <a:xfrm>
            <a:off x="5216071" y="3822700"/>
            <a:ext cx="3724729" cy="1702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22"/>
          </p:nvPr>
        </p:nvSpPr>
        <p:spPr>
          <a:xfrm>
            <a:off x="5216071" y="2019300"/>
            <a:ext cx="3724729" cy="1702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23"/>
          </p:nvPr>
        </p:nvSpPr>
        <p:spPr>
          <a:xfrm>
            <a:off x="5216071" y="215900"/>
            <a:ext cx="3724729" cy="1702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BC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23"/>
          </p:nvPr>
        </p:nvSpPr>
        <p:spPr>
          <a:xfrm>
            <a:off x="5245193" y="215900"/>
            <a:ext cx="3682907" cy="5257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458788" y="642939"/>
            <a:ext cx="4456112" cy="4841719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egory Slide - ALL C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CD39E2-285B-8D41-A2F0-E85E70BC7DA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71E23"/>
          </a:solidFill>
          <a:ln>
            <a:solidFill>
              <a:srgbClr val="A71E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434EB9-5D6E-2D4B-A3A4-A19A095CAE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9200" y="1513840"/>
            <a:ext cx="6858000" cy="496316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>
              <a:lnSpc>
                <a:spcPts val="4400"/>
              </a:lnSpc>
              <a:defRPr sz="4400" b="1" spc="0" baseline="0">
                <a:solidFill>
                  <a:schemeClr val="bg1"/>
                </a:solidFill>
                <a:latin typeface="Effra" panose="020B0603020203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THIS IS A TOPIC / </a:t>
            </a:r>
            <a:br>
              <a:rPr lang="en-US"/>
            </a:br>
            <a:r>
              <a:rPr lang="en-US"/>
              <a:t>CATEGORY SLIDE. TYPE IN ALL CAPS, EFFRA BOLD, 44 POINT SIZE.</a:t>
            </a:r>
          </a:p>
        </p:txBody>
      </p:sp>
    </p:spTree>
    <p:extLst>
      <p:ext uri="{BB962C8B-B14F-4D97-AF65-F5344CB8AC3E}">
        <p14:creationId xmlns:p14="http://schemas.microsoft.com/office/powerpoint/2010/main" val="594964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 Children'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b_childrens_horizstack_3c_C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11300" y="2025651"/>
            <a:ext cx="6100318" cy="26607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Number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244760"/>
            <a:ext cx="2286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6222864"/>
            <a:ext cx="5486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5461000"/>
            <a:ext cx="7772400" cy="437685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Credit line here 10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445277"/>
            <a:ext cx="7769772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600"/>
              </a:lnSpc>
              <a:defRPr sz="3600" b="1" i="0">
                <a:solidFill>
                  <a:schemeClr val="tx1"/>
                </a:solidFill>
                <a:latin typeface="Effra" panose="020B0603020203020204" pitchFamily="34" charset="0"/>
              </a:defRPr>
            </a:lvl1pPr>
            <a:lvl2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2pPr>
            <a:lvl3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3pPr>
            <a:lvl4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4pPr>
            <a:lvl5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5pPr>
          </a:lstStyle>
          <a:p>
            <a:pPr lvl="0"/>
            <a:r>
              <a:rPr lang="en-US"/>
              <a:t>2-Line Headline Here</a:t>
            </a:r>
          </a:p>
          <a:p>
            <a:pPr lvl="0"/>
            <a:r>
              <a:rPr lang="en-US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5DD907BE-87DE-F74A-913A-139C25AB0B41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7086600" y="0"/>
            <a:ext cx="1597572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2D852887-F9D8-3A49-9065-57D64E81D246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086600" y="1785600"/>
            <a:ext cx="1597572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7B946E27-0CD3-C34D-A2F8-E614711BAC5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086600" y="3571200"/>
            <a:ext cx="1597572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AA015EA6-70CC-9D48-B834-0929D5233353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255548" y="-11800"/>
            <a:ext cx="2359025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711A20A0-68F5-4F45-850A-783C8C3B05F6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9255548" y="1773800"/>
            <a:ext cx="2359025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409EA7D2-68E1-564C-A98F-F3125A011DB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9255548" y="3559400"/>
            <a:ext cx="2359025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AB26EDB-A02F-DA44-BA80-3D0E9EAFE24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4400" y="1921827"/>
            <a:ext cx="6019800" cy="3352800"/>
          </a:xfrm>
          <a:prstGeom prst="rect">
            <a:avLst/>
          </a:prstGeom>
        </p:spPr>
        <p:txBody>
          <a:bodyPr lIns="0" tIns="0" rIns="0" bIns="0"/>
          <a:lstStyle>
            <a:lvl1pPr marL="230188" indent="-222250" algn="l">
              <a:lnSpc>
                <a:spcPct val="90000"/>
              </a:lnSpc>
              <a:spcAft>
                <a:spcPts val="300"/>
              </a:spcAft>
              <a:buFont typeface="+mj-lt"/>
              <a:buAutoNum type="arabicPeriod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1pPr>
            <a:lvl2pPr marL="230188" indent="0" algn="l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574675" indent="-168275" algn="l">
              <a:buFont typeface="System Font Regular"/>
              <a:buChar char="–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230188" indent="0" algn="l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4pPr>
            <a:lvl5pPr marL="230188" indent="0" algn="l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/>
              <a:t>Type numbered list here</a:t>
            </a:r>
          </a:p>
          <a:p>
            <a:pPr lvl="0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7120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Head, Color block,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BFDDFD-BE8F-084F-B081-F706687C7E63}"/>
              </a:ext>
            </a:extLst>
          </p:cNvPr>
          <p:cNvSpPr/>
          <p:nvPr userDrawn="1"/>
        </p:nvSpPr>
        <p:spPr>
          <a:xfrm>
            <a:off x="1600200" y="342903"/>
            <a:ext cx="7200900" cy="5489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1350" dirty="0"/>
              <a:t>‘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225243"/>
            <a:ext cx="228600" cy="384643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1" y="2674587"/>
            <a:ext cx="3733800" cy="298961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400" b="0" i="0" baseline="0">
                <a:solidFill>
                  <a:schemeClr val="tx1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quam, </a:t>
            </a:r>
            <a:r>
              <a:rPr lang="en-US" err="1"/>
              <a:t>pulvinar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vitae,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dui. </a:t>
            </a:r>
            <a:r>
              <a:rPr lang="en-US" err="1"/>
              <a:t>Phasellus</a:t>
            </a:r>
            <a:r>
              <a:rPr lang="en-US"/>
              <a:t> maximus id </a:t>
            </a:r>
            <a:r>
              <a:rPr lang="en-US" err="1"/>
              <a:t>neque</a:t>
            </a:r>
            <a:r>
              <a:rPr lang="en-US"/>
              <a:t> et convallis.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</a:t>
            </a:r>
          </a:p>
          <a:p>
            <a:pPr lvl="0"/>
            <a:r>
              <a:rPr lang="en-US" err="1"/>
              <a:t>Ut</a:t>
            </a:r>
            <a:r>
              <a:rPr lang="en-US"/>
              <a:t> at mi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rutrum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magna, et </a:t>
            </a:r>
            <a:r>
              <a:rPr lang="en-US" err="1"/>
              <a:t>alqiquam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tempus sed.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ac nisi ac </a:t>
            </a:r>
            <a:r>
              <a:rPr lang="en-US" err="1"/>
              <a:t>nunc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, </a:t>
            </a:r>
            <a:r>
              <a:rPr lang="en-US" err="1"/>
              <a:t>hendrerit</a:t>
            </a:r>
            <a:r>
              <a:rPr lang="en-US"/>
              <a:t> in </a:t>
            </a:r>
            <a:r>
              <a:rPr lang="en-US" err="1"/>
              <a:t>laet</a:t>
            </a:r>
            <a:r>
              <a:rPr lang="en-US"/>
              <a:t> vel, porta </a:t>
            </a:r>
            <a:r>
              <a:rPr lang="en-US" err="1"/>
              <a:t>eget</a:t>
            </a:r>
            <a:r>
              <a:rPr lang="en-US"/>
              <a:t> ipsum. </a:t>
            </a:r>
          </a:p>
          <a:p>
            <a:pPr lvl="0"/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4627516-0D1A-BB4C-8EB2-DA68D60543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00400" y="6172200"/>
            <a:ext cx="5486400" cy="4376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5D73719-7201-3745-82C6-AC35B6605A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41067"/>
            <a:ext cx="7802454" cy="1181100"/>
          </a:xfrm>
        </p:spPr>
        <p:txBody>
          <a:bodyPr/>
          <a:lstStyle/>
          <a:p>
            <a:r>
              <a:rPr lang="en-US"/>
              <a:t>2-Line Headline Here</a:t>
            </a:r>
            <a:br>
              <a:rPr lang="en-US"/>
            </a:br>
            <a:r>
              <a:rPr lang="en-US"/>
              <a:t>2-Line Headline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BF2FD-101D-1942-8639-A867883D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1905000"/>
            <a:ext cx="3732222" cy="484040"/>
          </a:xfrm>
          <a:prstGeom prst="rect">
            <a:avLst/>
          </a:prstGeom>
          <a:solidFill>
            <a:srgbClr val="A71E23"/>
          </a:solidFill>
        </p:spPr>
        <p:txBody>
          <a:bodyPr anchor="ctr"/>
          <a:lstStyle>
            <a:lvl1pPr algn="ctr">
              <a:defRPr sz="1600" b="0" i="0">
                <a:solidFill>
                  <a:schemeClr val="bg1"/>
                </a:solidFill>
                <a:latin typeface="Effra Medium" panose="020B0603020203020204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6449AB0-1B91-B04B-87DF-D2E09F6D58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52198" y="1904439"/>
            <a:ext cx="3732222" cy="484040"/>
          </a:xfrm>
          <a:prstGeom prst="rect">
            <a:avLst/>
          </a:prstGeom>
          <a:solidFill>
            <a:srgbClr val="A71E23"/>
          </a:solidFill>
        </p:spPr>
        <p:txBody>
          <a:bodyPr anchor="ctr"/>
          <a:lstStyle>
            <a:lvl1pPr algn="ctr">
              <a:defRPr sz="1600" b="0" i="0">
                <a:solidFill>
                  <a:schemeClr val="bg1"/>
                </a:solidFill>
                <a:latin typeface="Effra Medium" panose="020B0603020203020204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BB5687E-1726-2A45-A9A3-54461932D94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967289" y="2660606"/>
            <a:ext cx="3733800" cy="298961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400" b="0" i="0" baseline="0">
                <a:solidFill>
                  <a:schemeClr val="tx1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quam, </a:t>
            </a:r>
            <a:r>
              <a:rPr lang="en-US" err="1"/>
              <a:t>pulvinar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vitae,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dui. </a:t>
            </a:r>
            <a:r>
              <a:rPr lang="en-US" err="1"/>
              <a:t>Phasellus</a:t>
            </a:r>
            <a:r>
              <a:rPr lang="en-US"/>
              <a:t> maximus id </a:t>
            </a:r>
            <a:r>
              <a:rPr lang="en-US" err="1"/>
              <a:t>neque</a:t>
            </a:r>
            <a:r>
              <a:rPr lang="en-US"/>
              <a:t> et convallis.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</a:t>
            </a:r>
          </a:p>
          <a:p>
            <a:pPr lvl="0"/>
            <a:r>
              <a:rPr lang="en-US" err="1"/>
              <a:t>Ut</a:t>
            </a:r>
            <a:r>
              <a:rPr lang="en-US"/>
              <a:t> at mi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rutrum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magna, et </a:t>
            </a:r>
            <a:r>
              <a:rPr lang="en-US" err="1"/>
              <a:t>alqiquam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tempus sed.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ac nisi ac </a:t>
            </a:r>
            <a:r>
              <a:rPr lang="en-US" err="1"/>
              <a:t>nunc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, </a:t>
            </a:r>
            <a:r>
              <a:rPr lang="en-US" err="1"/>
              <a:t>hendrerit</a:t>
            </a:r>
            <a:r>
              <a:rPr lang="en-US"/>
              <a:t> in </a:t>
            </a:r>
            <a:r>
              <a:rPr lang="en-US" err="1"/>
              <a:t>laet</a:t>
            </a:r>
            <a:r>
              <a:rPr lang="en-US"/>
              <a:t> vel, porta </a:t>
            </a:r>
            <a:r>
              <a:rPr lang="en-US" err="1"/>
              <a:t>eget</a:t>
            </a:r>
            <a:r>
              <a:rPr lang="en-US"/>
              <a:t> ipsum.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72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508875" y="4961137"/>
            <a:ext cx="1737401" cy="719652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7870825" y="3"/>
            <a:ext cx="636996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4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091259"/>
            <a:ext cx="9144000" cy="52056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to add picture/chart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288062"/>
            <a:ext cx="9144000" cy="467416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65100"/>
            <a:ext cx="8229600" cy="6113617"/>
          </a:xfr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Centered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66801"/>
            <a:ext cx="8229600" cy="5207000"/>
          </a:xfrm>
        </p:spPr>
        <p:txBody>
          <a:bodyPr tIns="0" rIns="0" bIns="0" anchor="ctr"/>
          <a:lstStyle>
            <a:lvl1pPr algn="ctr"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367657"/>
            <a:ext cx="8229600" cy="4911060"/>
          </a:xfrm>
        </p:spPr>
        <p:txBody>
          <a:bodyPr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>
              <a:buClr>
                <a:srgbClr val="C03137"/>
              </a:buClr>
              <a:buFont typeface="Arial"/>
              <a:buChar char="•"/>
              <a:defRPr sz="2400"/>
            </a:lvl2pPr>
            <a:lvl3pPr marL="458788" indent="-230188">
              <a:defRPr/>
            </a:lvl3pPr>
            <a:lvl4pPr marL="458788" indent="-230188">
              <a:defRPr/>
            </a:lvl4pPr>
            <a:lvl5pPr marL="458788" indent="-23018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Bulleted Text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57199" y="1384047"/>
            <a:ext cx="5275716" cy="4841719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7"/>
          </p:nvPr>
        </p:nvSpPr>
        <p:spPr>
          <a:xfrm>
            <a:off x="6087218" y="1094980"/>
            <a:ext cx="3056782" cy="166139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 baseline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21"/>
          </p:nvPr>
        </p:nvSpPr>
        <p:spPr>
          <a:xfrm>
            <a:off x="6087218" y="4619039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22"/>
          </p:nvPr>
        </p:nvSpPr>
        <p:spPr>
          <a:xfrm>
            <a:off x="6087218" y="2850446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36146" y="1094981"/>
            <a:ext cx="4107853" cy="51730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7199" y="1392239"/>
            <a:ext cx="3723419" cy="4841719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8.pd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Tbackground_Red.jpg"/>
          <p:cNvPicPr>
            <a:picLocks noChangeAspect="1"/>
          </p:cNvPicPr>
          <p:nvPr/>
        </p:nvPicPr>
        <p:blipFill>
          <a:blip r:embed="rId8"/>
          <a:srcRect b="97814"/>
          <a:stretch>
            <a:fillRect/>
          </a:stretch>
        </p:blipFill>
        <p:spPr bwMode="auto">
          <a:xfrm flipH="1">
            <a:off x="0" y="0"/>
            <a:ext cx="914400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8788" y="13303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8" name="Picture 4" descr="SBU horz_2clr_cmyk.eps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0375" y="295275"/>
            <a:ext cx="36195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rgbClr val="B60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42" r:id="rId2"/>
    <p:sldLayoutId id="2147484143" r:id="rId3"/>
    <p:sldLayoutId id="2147484144" r:id="rId4"/>
    <p:sldLayoutId id="2147484145" r:id="rId5"/>
    <p:sldLayoutId id="2147484146" r:id="rId6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–"/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Tbackground_Red.jpg"/>
          <p:cNvPicPr>
            <a:picLocks noChangeAspect="1"/>
          </p:cNvPicPr>
          <p:nvPr/>
        </p:nvPicPr>
        <p:blipFill>
          <a:blip r:embed="rId15"/>
          <a:srcRect b="97814"/>
          <a:stretch>
            <a:fillRect/>
          </a:stretch>
        </p:blipFill>
        <p:spPr bwMode="auto">
          <a:xfrm flipH="1">
            <a:off x="0" y="0"/>
            <a:ext cx="914400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8788" y="13303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rgbClr val="B60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BM horz_2clr_pms1.eps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58788" y="298450"/>
            <a:ext cx="3454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61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74" r:id="rId8"/>
    <p:sldLayoutId id="2147484175" r:id="rId9"/>
    <p:sldLayoutId id="2147484176" r:id="rId10"/>
    <p:sldLayoutId id="2147484177" r:id="rId11"/>
    <p:sldLayoutId id="2147484178" r:id="rId12"/>
    <p:sldLayoutId id="2147484180" r:id="rId13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–"/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SolidFooterArt_CH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5100" y="5692775"/>
            <a:ext cx="8799513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sb_childrens_horiz_3c_Cnotag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5499100" y="5876925"/>
            <a:ext cx="3223260" cy="6248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8" r:id="rId6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defRPr sz="3200" kern="1200">
          <a:solidFill>
            <a:srgbClr val="C03137"/>
          </a:solidFill>
          <a:latin typeface="Helvetica"/>
          <a:ea typeface="ＭＳ Ｐゴシック" pitchFamily="-112" charset="-128"/>
          <a:cs typeface="Helvetica"/>
        </a:defRPr>
      </a:lvl1pPr>
      <a:lvl2pPr marL="107950" indent="-107950" algn="l" defTabSz="576263" rtl="0" eaLnBrk="0" fontAlgn="base" hangingPunct="0">
        <a:spcBef>
          <a:spcPct val="20000"/>
        </a:spcBef>
        <a:spcAft>
          <a:spcPct val="0"/>
        </a:spcAft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515938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C03137"/>
        </a:buClr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373188" indent="-231775" algn="l" defTabSz="457200" rtl="0" eaLnBrk="0" fontAlgn="base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747713" indent="-231775" algn="l" defTabSz="457200" rtl="0" eaLnBrk="0" fontAlgn="base" hangingPunct="0">
        <a:spcBef>
          <a:spcPct val="20000"/>
        </a:spcBef>
        <a:spcAft>
          <a:spcPct val="0"/>
        </a:spcAft>
        <a:buClr>
          <a:srgbClr val="C03137"/>
        </a:buClr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14400" y="6158751"/>
            <a:ext cx="2065022" cy="487680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914400" y="5943600"/>
            <a:ext cx="80772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016752"/>
            <a:ext cx="304800" cy="841248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134BA-F668-D34A-96D6-F0D0E1BAB9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1"/>
            <a:ext cx="663787" cy="889000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CC34D90-AED6-114D-90B1-0CDF7287D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0400" y="6220028"/>
            <a:ext cx="5486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rgbClr val="A71E23"/>
                </a:solidFill>
                <a:latin typeface="Effra" panose="020B0603020203020204" pitchFamily="34" charset="0"/>
              </a:defRPr>
            </a:lvl1pPr>
          </a:lstStyle>
          <a:p>
            <a:r>
              <a:rPr lang="en-US" dirty="0"/>
              <a:t>Approved Sub Brand Name Here</a:t>
            </a:r>
            <a:endParaRPr lang="en-US" sz="1200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5812F3B1-5C07-F14B-84F7-1CF91363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429871"/>
            <a:ext cx="8077198" cy="157672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248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17" r:id="rId2"/>
    <p:sldLayoutId id="2147483665" r:id="rId3"/>
  </p:sldLayoutIdLst>
  <p:hf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600" b="1" i="0" kern="1200">
          <a:solidFill>
            <a:schemeClr val="tx1">
              <a:lumMod val="85000"/>
              <a:lumOff val="15000"/>
            </a:schemeClr>
          </a:solidFill>
          <a:latin typeface="Effra" panose="020B0603020203020204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Tx/>
        <a:buNone/>
        <a:defRPr sz="900" b="0" i="0" kern="1200" baseline="0">
          <a:solidFill>
            <a:srgbClr val="C00000"/>
          </a:solidFill>
          <a:latin typeface="Effra" panose="020B0603020203020204" pitchFamily="34" charset="0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800" b="1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500" b="0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944" userDrawn="1">
          <p15:clr>
            <a:srgbClr val="F26B43"/>
          </p15:clr>
        </p15:guide>
        <p15:guide id="6" orient="horz" pos="560" userDrawn="1">
          <p15:clr>
            <a:srgbClr val="F26B43"/>
          </p15:clr>
        </p15:guide>
        <p15:guide id="9" orient="horz" pos="4080" userDrawn="1">
          <p15:clr>
            <a:srgbClr val="F26B43"/>
          </p15:clr>
        </p15:guide>
        <p15:guide id="11" orient="horz" pos="1200" userDrawn="1">
          <p15:clr>
            <a:srgbClr val="F26B43"/>
          </p15:clr>
        </p15:guide>
        <p15:guide id="12" pos="576" userDrawn="1">
          <p15:clr>
            <a:srgbClr val="F26B43"/>
          </p15:clr>
        </p15:guide>
        <p15:guide id="13" pos="5664" userDrawn="1">
          <p15:clr>
            <a:srgbClr val="F26B43"/>
          </p15:clr>
        </p15:guide>
        <p15:guide id="14" pos="5472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6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inside.stonybrookmedicine.edu/sites/default/files/Isolation_Precautions_Guide.pdf" TargetMode="Externa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56CAB-5005-0F5D-47A9-3C5AABD67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181A32-A2A3-B437-87E5-41319C74FB15}"/>
              </a:ext>
            </a:extLst>
          </p:cNvPr>
          <p:cNvSpPr txBox="1"/>
          <p:nvPr/>
        </p:nvSpPr>
        <p:spPr>
          <a:xfrm>
            <a:off x="7090016" y="6508307"/>
            <a:ext cx="2044557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900">
                <a:latin typeface="Arial"/>
                <a:ea typeface="ＭＳ Ｐゴシック"/>
              </a:rPr>
              <a:t>Updated 6/4//</a:t>
            </a:r>
            <a:r>
              <a:rPr lang="en-US" sz="900" dirty="0">
                <a:latin typeface="Arial"/>
                <a:ea typeface="ＭＳ Ｐゴシック"/>
              </a:rPr>
              <a:t>2025   </a:t>
            </a:r>
            <a:endParaRPr lang="en-US" sz="9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D90B02-6C74-F4D4-4788-96EF80DFD682}"/>
              </a:ext>
            </a:extLst>
          </p:cNvPr>
          <p:cNvSpPr txBox="1"/>
          <p:nvPr/>
        </p:nvSpPr>
        <p:spPr>
          <a:xfrm>
            <a:off x="1046372" y="2064470"/>
            <a:ext cx="75777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3137"/>
                </a:solidFill>
              </a:rPr>
              <a:t>Infection Prevention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DDD63-4EF3-0EBE-E3E8-4B63B21F4ABD}"/>
              </a:ext>
            </a:extLst>
          </p:cNvPr>
          <p:cNvSpPr txBox="1"/>
          <p:nvPr/>
        </p:nvSpPr>
        <p:spPr>
          <a:xfrm>
            <a:off x="2790340" y="6419649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Infection Control is in your Hands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D80DD-8CCF-219D-250F-ADD8BF9C91C0}"/>
              </a:ext>
            </a:extLst>
          </p:cNvPr>
          <p:cNvSpPr txBox="1"/>
          <p:nvPr/>
        </p:nvSpPr>
        <p:spPr>
          <a:xfrm>
            <a:off x="1084091" y="4006388"/>
            <a:ext cx="7315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SBM Orientation &amp; Annual Training</a:t>
            </a:r>
          </a:p>
        </p:txBody>
      </p:sp>
    </p:spTree>
    <p:extLst>
      <p:ext uri="{BB962C8B-B14F-4D97-AF65-F5344CB8AC3E}">
        <p14:creationId xmlns:p14="http://schemas.microsoft.com/office/powerpoint/2010/main" val="326740871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584775"/>
          </a:xfrm>
          <a:prstGeom prst="rect">
            <a:avLst/>
          </a:prstGeom>
        </p:spPr>
        <p:txBody>
          <a:bodyPr anchor="b"/>
          <a:lstStyle/>
          <a:p>
            <a:pPr algn="ctr" eaLnBrk="1" hangingPunct="1"/>
            <a:r>
              <a:rPr lang="en-US" b="1" dirty="0">
                <a:latin typeface="Arial" charset="0"/>
              </a:rPr>
              <a:t>Workplace Practices</a:t>
            </a:r>
            <a:r>
              <a:rPr lang="en-US" dirty="0"/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6182" y="1802382"/>
            <a:ext cx="8121192" cy="4516207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+mn-lt"/>
              </a:rPr>
              <a:t>Wash hands thoroughly after removing gloves, and immediately after contact with blood or body fluids.</a:t>
            </a:r>
          </a:p>
          <a:p>
            <a:pPr marL="0" indent="0" eaLnBrk="1" hangingPunct="1">
              <a:buNone/>
            </a:pPr>
            <a:endParaRPr lang="en-US" sz="1600" dirty="0">
              <a:latin typeface="+mn-lt"/>
            </a:endParaRPr>
          </a:p>
          <a:p>
            <a:pPr eaLnBrk="1" hangingPunct="1"/>
            <a:r>
              <a:rPr lang="en-US" sz="2000" dirty="0">
                <a:latin typeface="+mn-lt"/>
              </a:rPr>
              <a:t>Use disposable needles, syringes and other sharps whenever possible. </a:t>
            </a:r>
          </a:p>
          <a:p>
            <a:pPr marL="0" indent="0" eaLnBrk="1" hangingPunct="1">
              <a:buNone/>
            </a:pPr>
            <a:endParaRPr lang="en-US" sz="1600" dirty="0">
              <a:latin typeface="+mn-lt"/>
            </a:endParaRPr>
          </a:p>
          <a:p>
            <a:pPr eaLnBrk="1" hangingPunct="1"/>
            <a:r>
              <a:rPr lang="en-US" sz="2000" dirty="0">
                <a:latin typeface="+mn-lt"/>
              </a:rPr>
              <a:t>Wear appropriate Personal Protective Equipment (PPE) when blood or OPIM could splash or spray.</a:t>
            </a:r>
          </a:p>
          <a:p>
            <a:pPr marL="0" indent="0" eaLnBrk="1" hangingPunct="1">
              <a:buNone/>
            </a:pPr>
            <a:endParaRPr lang="en-US" sz="1600" dirty="0">
              <a:latin typeface="+mn-lt"/>
            </a:endParaRPr>
          </a:p>
          <a:p>
            <a:pPr eaLnBrk="1" hangingPunct="1"/>
            <a:r>
              <a:rPr lang="en-US" sz="2000" dirty="0">
                <a:latin typeface="+mn-lt"/>
              </a:rPr>
              <a:t>Use gloves when cleaning surfaces contaminated with blood or OPIM.</a:t>
            </a:r>
          </a:p>
          <a:p>
            <a:pPr marL="0" indent="0" eaLnBrk="1" hangingPunct="1">
              <a:buNone/>
            </a:pPr>
            <a:endParaRPr lang="en-US" sz="1600" dirty="0">
              <a:latin typeface="+mn-lt"/>
            </a:endParaRPr>
          </a:p>
          <a:p>
            <a:pPr eaLnBrk="1" hangingPunct="1"/>
            <a:r>
              <a:rPr lang="en-US" sz="2000" b="1" dirty="0">
                <a:latin typeface="+mn-lt"/>
              </a:rPr>
              <a:t>DO NOT</a:t>
            </a:r>
            <a:r>
              <a:rPr lang="en-US" sz="2000" dirty="0">
                <a:latin typeface="+mn-lt"/>
              </a:rPr>
              <a:t> recap, bend, or cut used needles. </a:t>
            </a:r>
          </a:p>
          <a:p>
            <a:pPr marL="0" indent="0" eaLnBrk="1" hangingPunct="1">
              <a:buNone/>
            </a:pPr>
            <a:endParaRPr lang="en-US" sz="1600" dirty="0">
              <a:latin typeface="+mn-lt"/>
            </a:endParaRPr>
          </a:p>
          <a:p>
            <a:pPr eaLnBrk="1" hangingPunct="1"/>
            <a:r>
              <a:rPr lang="en-US" sz="2000" b="1" dirty="0">
                <a:latin typeface="+mn-lt"/>
              </a:rPr>
              <a:t>DO NOT </a:t>
            </a:r>
            <a:r>
              <a:rPr lang="en-US" sz="2000" dirty="0">
                <a:latin typeface="+mn-lt"/>
              </a:rPr>
              <a:t>pass sharps – set down and allow other person to pick up.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132764"/>
            <a:ext cx="4088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Workplace Practices</a:t>
            </a:r>
          </a:p>
        </p:txBody>
      </p:sp>
    </p:spTree>
    <p:extLst>
      <p:ext uri="{BB962C8B-B14F-4D97-AF65-F5344CB8AC3E}">
        <p14:creationId xmlns:p14="http://schemas.microsoft.com/office/powerpoint/2010/main" val="3566053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 anchor="b"/>
          <a:lstStyle/>
          <a:p>
            <a:pPr eaLnBrk="1" hangingPunct="1"/>
            <a:r>
              <a:rPr lang="en-US" dirty="0"/>
              <a:t>Workplace Practices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4496" y="1907931"/>
            <a:ext cx="8229600" cy="393331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+mn-lt"/>
              </a:rPr>
              <a:t>Any disposable items </a:t>
            </a:r>
            <a:r>
              <a:rPr lang="en-US" sz="2000" i="1" dirty="0">
                <a:latin typeface="+mn-lt"/>
              </a:rPr>
              <a:t>heavily</a:t>
            </a:r>
            <a:r>
              <a:rPr lang="en-US" sz="2000" dirty="0">
                <a:latin typeface="+mn-lt"/>
              </a:rPr>
              <a:t> contaminated (i.e., </a:t>
            </a:r>
            <a:r>
              <a:rPr lang="en-US" sz="2000" i="1" dirty="0">
                <a:latin typeface="+mn-lt"/>
              </a:rPr>
              <a:t>dripping</a:t>
            </a:r>
            <a:r>
              <a:rPr lang="en-US" sz="2000" dirty="0">
                <a:latin typeface="+mn-lt"/>
              </a:rPr>
              <a:t>) with blood or body fluids should be discarded in an infectious waste container indicated by a red bag.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>
              <a:latin typeface="+mn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b="1" u="sng" dirty="0">
                <a:latin typeface="+mn-lt"/>
              </a:rPr>
              <a:t>Do not eat, drink, apply cosmetics or lip balm, or handle contact lenses where there is a potential exposure to blood and body fluids.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b="1" u="sng" dirty="0">
              <a:latin typeface="+mn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+mn-lt"/>
              </a:rPr>
              <a:t>Lab specimens should be placed in leak proof containers and transported in specimen bags. All lab specimens at SBUH will be processed using Universal Precautions.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000" dirty="0">
                <a:latin typeface="+mn-lt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+mn-lt"/>
              </a:rPr>
              <a:t>Get your Hepatitis B vaccination.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3456" y="1132764"/>
            <a:ext cx="6755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Workplace Practices - Continued</a:t>
            </a:r>
          </a:p>
        </p:txBody>
      </p:sp>
    </p:spTree>
    <p:extLst>
      <p:ext uri="{BB962C8B-B14F-4D97-AF65-F5344CB8AC3E}">
        <p14:creationId xmlns:p14="http://schemas.microsoft.com/office/powerpoint/2010/main" val="3332638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 anchor="b"/>
          <a:lstStyle/>
          <a:p>
            <a:pPr eaLnBrk="1" hangingPunct="1"/>
            <a:r>
              <a:rPr lang="en-US" dirty="0"/>
              <a:t>What if I'm Exposed to Blood or Body Fluids?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874" y="1915472"/>
            <a:ext cx="8229600" cy="4645586"/>
          </a:xfrm>
        </p:spPr>
        <p:txBody>
          <a:bodyPr/>
          <a:lstStyle/>
          <a:p>
            <a:pPr eaLnBrk="1" hangingPunct="1"/>
            <a:r>
              <a:rPr lang="en-US" sz="2400" b="1" u="sng" dirty="0"/>
              <a:t>Clean</a:t>
            </a:r>
            <a:r>
              <a:rPr lang="en-US" sz="2400" b="1" dirty="0"/>
              <a:t> </a:t>
            </a:r>
            <a:r>
              <a:rPr lang="en-US" sz="2400" dirty="0"/>
              <a:t>affected area immediately. </a:t>
            </a:r>
          </a:p>
          <a:p>
            <a:pPr marL="0" indent="0" eaLnBrk="1" hangingPunct="1">
              <a:buNone/>
            </a:pPr>
            <a:endParaRPr lang="en-US" sz="1600" dirty="0"/>
          </a:p>
          <a:p>
            <a:pPr eaLnBrk="1" hangingPunct="1"/>
            <a:r>
              <a:rPr lang="en-US" sz="2400" b="1" u="sng" dirty="0"/>
              <a:t>Notify</a:t>
            </a:r>
            <a:r>
              <a:rPr lang="en-US" sz="2400" dirty="0"/>
              <a:t> supervisor immediately.</a:t>
            </a:r>
          </a:p>
          <a:p>
            <a:pPr marL="0" indent="0" eaLnBrk="1" hangingPunct="1">
              <a:buNone/>
            </a:pPr>
            <a:endParaRPr lang="en-US" sz="1600" dirty="0"/>
          </a:p>
          <a:p>
            <a:pPr eaLnBrk="1" hangingPunct="1"/>
            <a:r>
              <a:rPr lang="en-US" sz="2400" b="1" u="sng" dirty="0"/>
              <a:t>Complete</a:t>
            </a:r>
            <a:r>
              <a:rPr lang="en-US" sz="2400" b="1" dirty="0"/>
              <a:t> </a:t>
            </a:r>
            <a:r>
              <a:rPr lang="en-US" sz="2400" dirty="0"/>
              <a:t>an Incident/Accident form (to be signed by supervisor). </a:t>
            </a:r>
          </a:p>
          <a:p>
            <a:pPr marL="0" indent="0" eaLnBrk="1" hangingPunct="1">
              <a:buNone/>
            </a:pPr>
            <a:endParaRPr lang="en-US" sz="1600" dirty="0"/>
          </a:p>
          <a:p>
            <a:pPr eaLnBrk="1" hangingPunct="1"/>
            <a:r>
              <a:rPr lang="en-US" sz="2400" b="1" u="sng" dirty="0"/>
              <a:t>Immediately</a:t>
            </a:r>
            <a:r>
              <a:rPr lang="en-US" sz="2400" u="sng" dirty="0"/>
              <a:t> </a:t>
            </a:r>
            <a:r>
              <a:rPr lang="en-US" sz="2400" b="1" u="sng" dirty="0"/>
              <a:t>report</a:t>
            </a:r>
            <a:r>
              <a:rPr lang="en-US" sz="2400" b="1" dirty="0"/>
              <a:t> </a:t>
            </a:r>
            <a:r>
              <a:rPr lang="en-US" sz="2400" dirty="0"/>
              <a:t>to Employee Health &amp; Wellness, Mon. - Fri., 8 a.m.- 4 p.m. </a:t>
            </a:r>
          </a:p>
          <a:p>
            <a:pPr marL="0" indent="0" eaLnBrk="1" hangingPunct="1">
              <a:buNone/>
            </a:pPr>
            <a:endParaRPr lang="en-US" sz="1600" dirty="0"/>
          </a:p>
          <a:p>
            <a:pPr eaLnBrk="1" hangingPunct="1"/>
            <a:r>
              <a:rPr lang="en-US" sz="2400" b="1" u="sng" dirty="0"/>
              <a:t>All other times report</a:t>
            </a:r>
            <a:r>
              <a:rPr lang="en-US" sz="2400" dirty="0"/>
              <a:t> to the Emergency Department  </a:t>
            </a:r>
          </a:p>
          <a:p>
            <a:pPr marL="0" indent="0" eaLnBrk="1" hangingPunct="1">
              <a:buNone/>
            </a:pP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64024" y="1119117"/>
            <a:ext cx="8229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What if I’m Exposed to Blood or Body Fluids</a:t>
            </a:r>
          </a:p>
        </p:txBody>
      </p:sp>
    </p:spTree>
    <p:extLst>
      <p:ext uri="{BB962C8B-B14F-4D97-AF65-F5344CB8AC3E}">
        <p14:creationId xmlns:p14="http://schemas.microsoft.com/office/powerpoint/2010/main" val="819991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45F8A3-981A-9F11-3599-4486AEFBA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91" y="1331535"/>
            <a:ext cx="8336895" cy="476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39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534400" cy="48006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1140" name="Rectangle 1"/>
          <p:cNvSpPr>
            <a:spLocks noChangeArrowheads="1"/>
          </p:cNvSpPr>
          <p:nvPr/>
        </p:nvSpPr>
        <p:spPr bwMode="auto">
          <a:xfrm>
            <a:off x="2867025" y="6354763"/>
            <a:ext cx="364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Infection Control is in your Hands.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8044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534400" cy="35814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Persons at High Risk for Tuberculosis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Persons with HIV infection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Close contacts of infectious tuberculosis cases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Foreign-born persons from high prevalence countries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Low-income populations, including high-risk minorities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Alcoholics and intravenous drug users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Residents of long-term care facilities (including prisons)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Healthcare workers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1" y="4797610"/>
            <a:ext cx="1373187" cy="1373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9" y="4834893"/>
            <a:ext cx="1828800" cy="1335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191" y="4724399"/>
            <a:ext cx="2886075" cy="14463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8672" t="11290" r="8671" b="11290"/>
          <a:stretch/>
        </p:blipFill>
        <p:spPr>
          <a:xfrm>
            <a:off x="6765658" y="4797091"/>
            <a:ext cx="2133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9027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95400"/>
            <a:ext cx="8229600" cy="3886199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Transmission</a:t>
            </a:r>
          </a:p>
          <a:p>
            <a:pPr marL="738188" eaLnBrk="1" hangingPunct="1">
              <a:buFont typeface="Arial" charset="0"/>
              <a:buChar char="•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Small infectious droplet nuclei</a:t>
            </a:r>
          </a:p>
          <a:p>
            <a:pPr marL="738188" eaLnBrk="1" hangingPunct="1">
              <a:buFont typeface="Arial" charset="0"/>
              <a:buChar char="•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Produced when persons with tuberculosis of the lung or larynx sneeze, cough, speak, or sing</a:t>
            </a:r>
          </a:p>
          <a:p>
            <a:pPr marL="738188" eaLnBrk="1" hangingPunct="1">
              <a:buFont typeface="Arial" charset="0"/>
              <a:buChar char="•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Susceptible person breathes air contaminated</a:t>
            </a:r>
          </a:p>
          <a:p>
            <a:pPr marL="738188" eaLnBrk="1" hangingPunct="1">
              <a:buFont typeface="Arial" charset="0"/>
              <a:buChar char="•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Prolong exposure in a confined space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876" y="4343400"/>
            <a:ext cx="3156299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3429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67BC4-8747-B5A4-134A-A5B219E5BA19}"/>
              </a:ext>
            </a:extLst>
          </p:cNvPr>
          <p:cNvSpPr txBox="1">
            <a:spLocks/>
          </p:cNvSpPr>
          <p:nvPr/>
        </p:nvSpPr>
        <p:spPr bwMode="auto">
          <a:xfrm>
            <a:off x="612742" y="1310329"/>
            <a:ext cx="4251489" cy="454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400" u="sng" dirty="0">
                <a:latin typeface="Helvetica" panose="020B0604020202020204" pitchFamily="34" charset="0"/>
                <a:cs typeface="Helvetica" panose="020B0604020202020204" pitchFamily="34" charset="0"/>
              </a:rPr>
              <a:t>Pulmonary TB</a:t>
            </a:r>
          </a:p>
          <a:p>
            <a:pPr defTabSz="342900">
              <a:buFontTx/>
              <a:buChar char="-"/>
            </a:pPr>
            <a:r>
              <a:rPr lang="en-US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Occurs in the lungs</a:t>
            </a:r>
          </a:p>
          <a:p>
            <a:pPr marL="0" indent="0" defTabSz="342900">
              <a:buNone/>
            </a:pPr>
            <a:endParaRPr lang="en-US" sz="1600" dirty="0">
              <a:solidFill>
                <a:srgbClr val="C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Tx/>
              <a:buChar char="-"/>
            </a:pPr>
            <a:r>
              <a:rPr lang="en-US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Requires Isolation</a:t>
            </a:r>
          </a:p>
          <a:p>
            <a:pPr marL="0" indent="0">
              <a:buNone/>
            </a:pPr>
            <a:endParaRPr lang="en-US" sz="16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Special Airborne Precautions – TB</a:t>
            </a:r>
          </a:p>
          <a:p>
            <a:pPr lvl="2">
              <a:buFontTx/>
              <a:buChar char="-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N95</a:t>
            </a:r>
          </a:p>
          <a:p>
            <a:pPr lvl="2">
              <a:buFontTx/>
              <a:buChar char="-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Negative Pressure Room</a:t>
            </a:r>
          </a:p>
          <a:p>
            <a:pPr marL="0" lvl="2" defTabSz="227013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Isolation discontinuation requires 	consultation with IPC</a:t>
            </a:r>
          </a:p>
          <a:p>
            <a:pPr marL="0" lvl="2" indent="0" defTabSz="227013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Tx/>
              <a:buChar char="-"/>
            </a:pPr>
            <a:r>
              <a:rPr lang="en-US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rule out TB: Requires AFB sputum x3</a:t>
            </a:r>
          </a:p>
          <a:p>
            <a:pPr lvl="1">
              <a:buFontTx/>
              <a:buChar char="-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Cerner will automatically order isolation when the rule out TB powerplan (AFB x3) order is placed or when 4 drug TB therapy is ordered.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440A7164-B5FE-F897-E023-A53E8A2ABDF0}"/>
              </a:ext>
            </a:extLst>
          </p:cNvPr>
          <p:cNvSpPr txBox="1">
            <a:spLocks/>
          </p:cNvSpPr>
          <p:nvPr/>
        </p:nvSpPr>
        <p:spPr>
          <a:xfrm>
            <a:off x="4666268" y="1319756"/>
            <a:ext cx="4251489" cy="3936476"/>
          </a:xfrm>
          <a:prstGeom prst="rect">
            <a:avLst/>
          </a:prstGeom>
        </p:spPr>
        <p:txBody>
          <a:bodyPr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342900" algn="l"/>
              </a:tabLst>
            </a:pPr>
            <a:r>
              <a:rPr lang="en-US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sz="2400" u="sng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Extrapulmonary TB</a:t>
            </a:r>
          </a:p>
          <a:p>
            <a:pPr defTabSz="342900"/>
            <a:r>
              <a:rPr lang="en-US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- Occurs outside of the lungs</a:t>
            </a:r>
          </a:p>
          <a:p>
            <a:pPr defTabSz="342900"/>
            <a:endParaRPr lang="en-US" sz="16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defTabSz="342900"/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	- 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Does not require isolation unless:</a:t>
            </a:r>
          </a:p>
          <a:p>
            <a:pPr lvl="1">
              <a:tabLst>
                <a:tab pos="685800" algn="l"/>
              </a:tabLst>
            </a:pPr>
            <a:r>
              <a:rPr lang="en-US" sz="1600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procedure is done on the site of the infection. e.g. surgical debridement of a wound with MTB. </a:t>
            </a:r>
          </a:p>
          <a:p>
            <a:pPr lvl="1">
              <a:tabLst>
                <a:tab pos="685800" algn="l"/>
              </a:tabLst>
            </a:pPr>
            <a:endParaRPr lang="en-US" sz="1600" b="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tabLst>
                <a:tab pos="457200" algn="l"/>
              </a:tabLst>
            </a:pPr>
            <a:r>
              <a:rPr lang="en-US" sz="1600" b="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</a:t>
            </a:r>
            <a:r>
              <a:rPr lang="en-US" sz="1600" b="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Pulmonary source should be ruled out</a:t>
            </a:r>
          </a:p>
        </p:txBody>
      </p:sp>
    </p:spTree>
    <p:extLst>
      <p:ext uri="{BB962C8B-B14F-4D97-AF65-F5344CB8AC3E}">
        <p14:creationId xmlns:p14="http://schemas.microsoft.com/office/powerpoint/2010/main" val="720302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uberculosis - Harvard Health">
            <a:extLst>
              <a:ext uri="{FF2B5EF4-FFF2-40B4-BE49-F238E27FC236}">
                <a16:creationId xmlns:a16="http://schemas.microsoft.com/office/drawing/2014/main" id="{1247F877-67E6-8F49-57DF-66C3DED03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66" y="2558594"/>
            <a:ext cx="3844681" cy="308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57F210BB-747C-297F-6666-D3DC2F8ACA0F}"/>
              </a:ext>
            </a:extLst>
          </p:cNvPr>
          <p:cNvSpPr txBox="1">
            <a:spLocks/>
          </p:cNvSpPr>
          <p:nvPr/>
        </p:nvSpPr>
        <p:spPr>
          <a:xfrm>
            <a:off x="4753465" y="1720393"/>
            <a:ext cx="4038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Airborne Precautions should be ordered whenever multiple TB meds are started or AFB sputum are ordered to R/O TB</a:t>
            </a:r>
          </a:p>
          <a:p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Sputum of good quality must be collected a minimum of 8 hours apart (at least one sample needs to be collected first thing in the morning) “Scant” specimens are not acceptable to r/o TB. </a:t>
            </a:r>
          </a:p>
          <a:p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Need 3 negative AFB sputum smears and/or attending physician documentation of TB being ruled out from the differential diagnosis with an alternative etiology for symptoms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*note*: </a:t>
            </a:r>
            <a:r>
              <a:rPr lang="en-US" sz="1400" dirty="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 QuantiFERON test is not a diagnostic test that can be used to rule out active pulmonary tuberculosis</a:t>
            </a:r>
          </a:p>
          <a:p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9749E191-B532-0B5C-D62B-F1C7B5595EEC}"/>
              </a:ext>
            </a:extLst>
          </p:cNvPr>
          <p:cNvSpPr txBox="1">
            <a:spLocks/>
          </p:cNvSpPr>
          <p:nvPr/>
        </p:nvSpPr>
        <p:spPr>
          <a:xfrm>
            <a:off x="1019665" y="1339393"/>
            <a:ext cx="6858000" cy="485192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</a:rPr>
              <a:t>Ruling out Tuberculosis</a:t>
            </a:r>
          </a:p>
        </p:txBody>
      </p:sp>
    </p:spTree>
    <p:extLst>
      <p:ext uri="{BB962C8B-B14F-4D97-AF65-F5344CB8AC3E}">
        <p14:creationId xmlns:p14="http://schemas.microsoft.com/office/powerpoint/2010/main" val="1502226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382000" cy="50292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Treatment of TB Disease</a:t>
            </a:r>
          </a:p>
          <a:p>
            <a:pPr marL="804863" indent="-285750" eaLnBrk="1" hangingPunct="1">
              <a:buFont typeface="Arial" charset="0"/>
              <a:buChar char="•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Initiate 4 drug therapy with “RIPE”</a:t>
            </a:r>
          </a:p>
          <a:p>
            <a:pPr marL="1146175" lvl="1" eaLnBrk="1" hangingPunct="1">
              <a:buFont typeface="Lucida Grande" charset="0"/>
              <a:buChar char="–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Rifampin</a:t>
            </a:r>
          </a:p>
          <a:p>
            <a:pPr marL="1146175" lvl="1" eaLnBrk="1" hangingPunct="1">
              <a:buFont typeface="Lucida Grande" charset="0"/>
              <a:buChar char="–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Isoniazid</a:t>
            </a:r>
          </a:p>
          <a:p>
            <a:pPr marL="1146175" lvl="1" eaLnBrk="1" hangingPunct="1">
              <a:buFont typeface="Lucida Grande" charset="0"/>
              <a:buChar char="–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Pyrazinamide</a:t>
            </a:r>
          </a:p>
          <a:p>
            <a:pPr marL="1146175" lvl="1" eaLnBrk="1" hangingPunct="1">
              <a:buFont typeface="Lucida Grande" charset="0"/>
              <a:buChar char="–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Ethambutol</a:t>
            </a:r>
          </a:p>
          <a:p>
            <a:pPr marL="804863" indent="-285750" eaLnBrk="1" hangingPunct="1">
              <a:buFont typeface="Arial" charset="0"/>
              <a:buChar char="•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Cerner will automatically place Airborne Precautions if all 4 drugs are ordered for a patient</a:t>
            </a:r>
          </a:p>
          <a:p>
            <a:pPr marL="804863" indent="-285750" eaLnBrk="1" hangingPunct="1">
              <a:buFont typeface="Arial" charset="0"/>
              <a:buChar char="•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Isolation discontinuation required approval from Infection Prevention Department</a:t>
            </a:r>
          </a:p>
        </p:txBody>
      </p:sp>
    </p:spTree>
    <p:extLst>
      <p:ext uri="{BB962C8B-B14F-4D97-AF65-F5344CB8AC3E}">
        <p14:creationId xmlns:p14="http://schemas.microsoft.com/office/powerpoint/2010/main" val="31131551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61588" y="477672"/>
            <a:ext cx="4544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Infection Prevention and Control Department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C62442-51D1-211E-F4BA-726E791D071B}"/>
              </a:ext>
            </a:extLst>
          </p:cNvPr>
          <p:cNvSpPr txBox="1"/>
          <p:nvPr/>
        </p:nvSpPr>
        <p:spPr>
          <a:xfrm>
            <a:off x="273062" y="1213793"/>
            <a:ext cx="8776670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Interim Medical Director ​Coming Soon</a:t>
            </a:r>
          </a:p>
          <a:p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Christy Beneri, DO, Assistant Medical Director</a:t>
            </a:r>
          </a:p>
          <a:p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Tamasin Adams, MPH, CIC, FAPIC, Director​</a:t>
            </a:r>
          </a:p>
          <a:p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Noemi Valerio-Mansibang, MA, RN, CPHQ, CDIP, CIC, Assistant Director</a:t>
            </a:r>
          </a:p>
          <a:p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​</a:t>
            </a:r>
          </a:p>
          <a:p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Raquel Tavarez, Staff Assistant​</a:t>
            </a:r>
          </a:p>
          <a:p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​</a:t>
            </a:r>
          </a:p>
          <a:p>
            <a:r>
              <a:rPr lang="en-US" sz="2000" b="1" u="sng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Infection Preventionists:</a:t>
            </a:r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Pamela Calvanese, MPH, MSN, PMHNP-BC, RN, CIC, Lead IP​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Benson Joseph, BS, CIC, Lead IP​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Allison Ward, BS, RN, CMSRN, CIC​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Melinda Hochberg-Arroyo, BA​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Alana Gomez, BS​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2000" dirty="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Matthew Groveman, MBA, MPH</a:t>
            </a:r>
          </a:p>
          <a:p>
            <a:pPr marL="925195" indent="-285750">
              <a:buFont typeface="Arial,Sans-Serif"/>
              <a:buChar char="•"/>
            </a:pPr>
            <a:r>
              <a:rPr lang="en-US" sz="2000" dirty="0">
                <a:latin typeface="Helvetica"/>
                <a:ea typeface="ＭＳ Ｐゴシック"/>
                <a:cs typeface="Helvetica"/>
              </a:rPr>
              <a:t>Samantha Rennekamp, MPH</a:t>
            </a:r>
          </a:p>
          <a:p>
            <a:pPr marL="925195" indent="-285750">
              <a:buFont typeface="Arial,Sans-Serif"/>
              <a:buChar char="•"/>
            </a:pPr>
            <a:r>
              <a:rPr lang="en-US" sz="2000" dirty="0">
                <a:latin typeface="Helvetica"/>
                <a:ea typeface="ＭＳ Ｐゴシック"/>
                <a:cs typeface="Helvetica"/>
              </a:rPr>
              <a:t>Amanda Healy, BS, MLS (ASCP)</a:t>
            </a:r>
          </a:p>
        </p:txBody>
      </p:sp>
    </p:spTree>
    <p:extLst>
      <p:ext uri="{BB962C8B-B14F-4D97-AF65-F5344CB8AC3E}">
        <p14:creationId xmlns:p14="http://schemas.microsoft.com/office/powerpoint/2010/main" val="3582013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143000"/>
            <a:ext cx="8382000" cy="533400"/>
          </a:xfrm>
        </p:spPr>
        <p:txBody>
          <a:bodyPr/>
          <a:lstStyle/>
          <a:p>
            <a:pPr algn="l"/>
            <a:r>
              <a:rPr lang="en-US" sz="4800" dirty="0">
                <a:solidFill>
                  <a:schemeClr val="tx1"/>
                </a:solidFill>
              </a:rPr>
              <a:t>Patient Care Considerations</a:t>
            </a:r>
            <a:br>
              <a:rPr lang="en-US" sz="4800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74104" y="1790313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Screen all patients for TB asking about:</a:t>
            </a:r>
          </a:p>
          <a:p>
            <a:pPr lvl="1">
              <a:buFontTx/>
              <a:buChar char="-"/>
            </a:pPr>
            <a:r>
              <a:rPr lang="en-US" sz="2400" dirty="0"/>
              <a:t>Cough with hemoptysis</a:t>
            </a:r>
          </a:p>
          <a:p>
            <a:pPr lvl="1">
              <a:buFontTx/>
              <a:buChar char="-"/>
            </a:pPr>
            <a:r>
              <a:rPr lang="en-US" sz="2400" dirty="0"/>
              <a:t>Unexplained weight loss</a:t>
            </a:r>
          </a:p>
          <a:p>
            <a:pPr lvl="1">
              <a:buFontTx/>
              <a:buChar char="-"/>
            </a:pPr>
            <a:r>
              <a:rPr lang="en-US" sz="2400" dirty="0"/>
              <a:t>Night sweats</a:t>
            </a:r>
          </a:p>
          <a:p>
            <a:pPr lvl="1">
              <a:buFontTx/>
              <a:buChar char="-"/>
            </a:pPr>
            <a:r>
              <a:rPr lang="en-US" sz="2400" dirty="0"/>
              <a:t>Travel to (or visits with persons from) endemic areas. </a:t>
            </a:r>
          </a:p>
          <a:p>
            <a:pPr marL="457200" lvl="1" indent="0">
              <a:buNone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Patient wears surgical mask outside of room.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Nurse prepares patient in the room for transport</a:t>
            </a:r>
          </a:p>
          <a:p>
            <a:pPr lvl="1">
              <a:buFontTx/>
              <a:buChar char="-"/>
            </a:pPr>
            <a:r>
              <a:rPr lang="en-US" sz="2400" dirty="0"/>
              <a:t>Transportation staff do not enter patient room. </a:t>
            </a:r>
          </a:p>
          <a:p>
            <a:pPr lvl="1">
              <a:buFontTx/>
              <a:buChar char="-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54034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916722"/>
            <a:ext cx="8896066" cy="450815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40" dirty="0"/>
              <a:t>Infection Prevention &amp; Control (IPC) and Employee Health &amp; Wellness Services (EH&amp;W) determine which employees are considered exposed.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40" dirty="0"/>
          </a:p>
          <a:p>
            <a:pPr eaLnBrk="1" hangingPunct="1">
              <a:lnSpc>
                <a:spcPct val="90000"/>
              </a:lnSpc>
            </a:pPr>
            <a:r>
              <a:rPr lang="en-US" sz="2040" dirty="0"/>
              <a:t>EH&amp;W then contacts the exposed individuals to arrange appropriate follow-up.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40" dirty="0"/>
          </a:p>
          <a:p>
            <a:pPr lvl="1" eaLnBrk="1" hangingPunct="1"/>
            <a:r>
              <a:rPr lang="en-US" sz="1640" dirty="0"/>
              <a:t>This evaluation includes a PPD approximately 8-10 weeks after exposure, if they had a previous negative skin test within the last three months. </a:t>
            </a:r>
          </a:p>
          <a:p>
            <a:pPr marL="457200" lvl="1" indent="0" eaLnBrk="1" hangingPunct="1">
              <a:buNone/>
            </a:pPr>
            <a:endParaRPr lang="en-US" sz="1640" dirty="0"/>
          </a:p>
          <a:p>
            <a:pPr lvl="1" eaLnBrk="1" hangingPunct="1"/>
            <a:r>
              <a:rPr lang="en-US" sz="1640" dirty="0"/>
              <a:t>If the prior PPD date is greater than three months, a PPD at identification of the exposure and again several weeks after exposure are indicated.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4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119117"/>
            <a:ext cx="8718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What Happens if I am Exposed to TB?</a:t>
            </a:r>
          </a:p>
        </p:txBody>
      </p:sp>
    </p:spTree>
    <p:extLst>
      <p:ext uri="{BB962C8B-B14F-4D97-AF65-F5344CB8AC3E}">
        <p14:creationId xmlns:p14="http://schemas.microsoft.com/office/powerpoint/2010/main" val="3962629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1375851"/>
            <a:ext cx="8229600" cy="2985134"/>
          </a:xfrm>
        </p:spPr>
        <p:txBody>
          <a:bodyPr/>
          <a:lstStyle/>
          <a:p>
            <a:pPr algn="ctr"/>
            <a:r>
              <a:rPr lang="en-US" dirty="0"/>
              <a:t>Multi-Drug Resistant Organisms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2089182"/>
            <a:ext cx="55626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20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idx="1"/>
          </p:nvPr>
        </p:nvSpPr>
        <p:spPr>
          <a:xfrm>
            <a:off x="190108" y="1143000"/>
            <a:ext cx="8661662" cy="2627722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Multi-Drug Resistant Organisms (MDRO)</a:t>
            </a:r>
          </a:p>
          <a:p>
            <a:pPr marL="609600" indent="-609600" algn="ctr" eaLnBrk="1" hangingPunct="1">
              <a:lnSpc>
                <a:spcPct val="80000"/>
              </a:lnSpc>
              <a:spcBef>
                <a:spcPts val="1800"/>
              </a:spcBef>
              <a:spcAft>
                <a:spcPts val="600"/>
              </a:spcAft>
              <a:buFontTx/>
              <a:buNone/>
            </a:pPr>
            <a:r>
              <a:rPr lang="en-US" altLang="en-US" sz="2800" u="sng" dirty="0">
                <a:latin typeface="Arial" panose="020B06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Gram-positive</a:t>
            </a:r>
          </a:p>
          <a:p>
            <a:pPr marL="1257300" lvl="1" indent="-5334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0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Vancomycin-resistant </a:t>
            </a:r>
            <a:r>
              <a:rPr lang="en-US" altLang="en-US" sz="2000" i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Staphylococcus aureus</a:t>
            </a:r>
            <a:r>
              <a:rPr lang="en-US" altLang="en-US" sz="20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(VISA/VRSA) (intermediate and high-level).</a:t>
            </a:r>
          </a:p>
          <a:p>
            <a:pPr marL="1257300" lvl="1" indent="-533400" eaLnBrk="1" hangingPunct="1">
              <a:lnSpc>
                <a:spcPct val="80000"/>
              </a:lnSpc>
              <a:buFontTx/>
              <a:buAutoNum type="arabicPeriod"/>
            </a:pPr>
            <a:endParaRPr lang="en-US" altLang="en-US" sz="2000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1257300" lvl="1" indent="-5334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0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Penicillin-resistant </a:t>
            </a:r>
            <a:r>
              <a:rPr lang="en-US" altLang="en-US" sz="2000" i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Pneumococcus</a:t>
            </a:r>
            <a:r>
              <a:rPr lang="en-US" altLang="en-US" sz="20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(PRP) (intermediate and high-level)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2500"/>
          <a:stretch/>
        </p:blipFill>
        <p:spPr>
          <a:xfrm>
            <a:off x="1038166" y="3770722"/>
            <a:ext cx="7513173" cy="227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77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idx="1"/>
          </p:nvPr>
        </p:nvSpPr>
        <p:spPr>
          <a:xfrm>
            <a:off x="207390" y="1142999"/>
            <a:ext cx="8936610" cy="2514601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Multi-Drug Resistant Organisms (MDRO)</a:t>
            </a:r>
          </a:p>
          <a:p>
            <a:pPr marL="609600" indent="-609600" algn="ctr" eaLnBrk="1" hangingPunct="1">
              <a:lnSpc>
                <a:spcPct val="80000"/>
              </a:lnSpc>
              <a:spcBef>
                <a:spcPts val="1800"/>
              </a:spcBef>
              <a:spcAft>
                <a:spcPts val="600"/>
              </a:spcAft>
              <a:buFontTx/>
              <a:buNone/>
            </a:pPr>
            <a:r>
              <a:rPr lang="en-US" altLang="en-US" sz="2800" u="sng" dirty="0">
                <a:latin typeface="Arial" panose="020B06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Gram-negative</a:t>
            </a:r>
          </a:p>
          <a:p>
            <a:pPr marL="1257300" lvl="1" indent="-533400"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>
                <a:latin typeface="Times New Roman" pitchFamily="18" charset="0"/>
                <a:ea typeface="ＭＳ Ｐゴシック"/>
                <a:cs typeface="Times New Roman" pitchFamily="18" charset="0"/>
              </a:rPr>
              <a:t>Carbapenem-Resistant Enterobacteriaceae (CRE) (doripenem, ertapenem, imipenem, meropenem) </a:t>
            </a:r>
            <a:r>
              <a:rPr lang="en-US" sz="1800" i="1" dirty="0">
                <a:latin typeface="Times New Roman" panose="02020603050405020304" pitchFamily="18" charset="0"/>
                <a:ea typeface="ＭＳ Ｐゴシック"/>
                <a:cs typeface="Times New Roman" pitchFamily="18" charset="0"/>
              </a:rPr>
              <a:t>Klebsiella pneumoniae </a:t>
            </a:r>
            <a:r>
              <a:rPr lang="en-US" sz="1800" dirty="0">
                <a:latin typeface="Times New Roman" panose="02020603050405020304" pitchFamily="18" charset="0"/>
                <a:ea typeface="ＭＳ Ｐゴシック"/>
                <a:cs typeface="Times New Roman" pitchFamily="18" charset="0"/>
              </a:rPr>
              <a:t>and </a:t>
            </a:r>
            <a:r>
              <a:rPr lang="en-US" sz="1800" i="1" dirty="0">
                <a:latin typeface="Times New Roman" panose="02020603050405020304" pitchFamily="18" charset="0"/>
                <a:ea typeface="ＭＳ Ｐゴシック"/>
                <a:cs typeface="Times New Roman" pitchFamily="18" charset="0"/>
              </a:rPr>
              <a:t>Escherichia coli</a:t>
            </a:r>
          </a:p>
          <a:p>
            <a:pPr marL="1257300" lvl="1" indent="-533400" eaLnBrk="1" hangingPunct="1">
              <a:lnSpc>
                <a:spcPct val="80000"/>
              </a:lnSpc>
              <a:buFontTx/>
              <a:buAutoNum type="arabicPeriod"/>
            </a:pPr>
            <a:endParaRPr lang="en-US" sz="1800" i="1" dirty="0">
              <a:latin typeface="Times New Roman" panose="02020603050405020304" pitchFamily="18" charset="0"/>
              <a:ea typeface="ＭＳ Ｐゴシック"/>
              <a:cs typeface="Times New Roman" pitchFamily="18" charset="0"/>
            </a:endParaRPr>
          </a:p>
          <a:p>
            <a:pPr marL="1257300" lvl="1" indent="-533400"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u="sng" dirty="0"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Other </a:t>
            </a:r>
            <a:r>
              <a:rPr lang="en-US" sz="1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organisms</a:t>
            </a:r>
            <a:r>
              <a:rPr lang="en-US" sz="1800" dirty="0"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 may be added by the Infection Prevention and Control Department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7500" b="5000"/>
          <a:stretch/>
        </p:blipFill>
        <p:spPr>
          <a:xfrm>
            <a:off x="1085621" y="3528091"/>
            <a:ext cx="7162835" cy="272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98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905000"/>
            <a:ext cx="8839200" cy="33528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sz="2800" dirty="0">
                <a:latin typeface="Times New Roman" pitchFamily="18" charset="0"/>
                <a:ea typeface="ＭＳ Ｐゴシック"/>
                <a:cs typeface="Times New Roman" pitchFamily="18" charset="0"/>
              </a:rPr>
              <a:t>For some bacteria and viruses on environmental surfaces</a:t>
            </a:r>
          </a:p>
          <a:p>
            <a:pPr marL="1257300" eaLnBrk="1" hangingPunct="1">
              <a:defRPr/>
            </a:pPr>
            <a:r>
              <a:rPr lang="en-US" sz="2400" dirty="0">
                <a:latin typeface="Times New Roman" pitchFamily="18" charset="0"/>
                <a:ea typeface="ＭＳ Ｐゴシック"/>
                <a:cs typeface="Times New Roman" pitchFamily="18" charset="0"/>
              </a:rPr>
              <a:t>MRSA				30 days or more</a:t>
            </a:r>
          </a:p>
          <a:p>
            <a:pPr marL="1257300" eaLnBrk="1" hangingPunct="1">
              <a:defRPr/>
            </a:pPr>
            <a:r>
              <a:rPr lang="en-US" sz="2400" dirty="0">
                <a:latin typeface="Times New Roman" pitchFamily="18" charset="0"/>
                <a:ea typeface="ＭＳ Ｐゴシック"/>
                <a:cs typeface="Times New Roman" pitchFamily="18" charset="0"/>
              </a:rPr>
              <a:t>VRE				30 days or more</a:t>
            </a:r>
          </a:p>
          <a:p>
            <a:pPr marL="1257300" eaLnBrk="1" hangingPunct="1">
              <a:defRPr/>
            </a:pPr>
            <a:r>
              <a:rPr lang="en-US" sz="2400" dirty="0">
                <a:latin typeface="Times New Roman" pitchFamily="18" charset="0"/>
                <a:ea typeface="ＭＳ Ｐゴシック"/>
                <a:cs typeface="Times New Roman" pitchFamily="18" charset="0"/>
              </a:rPr>
              <a:t>RSV		 		  6 hours</a:t>
            </a:r>
          </a:p>
          <a:p>
            <a:pPr marL="1257300" eaLnBrk="1" hangingPunct="1">
              <a:defRPr/>
            </a:pPr>
            <a:r>
              <a:rPr lang="en-US" sz="2400" dirty="0">
                <a:latin typeface="Times New Roman" pitchFamily="18" charset="0"/>
                <a:ea typeface="ＭＳ Ｐゴシック"/>
                <a:cs typeface="Times New Roman" pitchFamily="18" charset="0"/>
              </a:rPr>
              <a:t>Influenza			18 hours</a:t>
            </a:r>
          </a:p>
          <a:p>
            <a:pPr marL="1257300" eaLnBrk="1" hangingPunct="1">
              <a:defRPr/>
            </a:pPr>
            <a:r>
              <a:rPr lang="en-US" sz="2400" i="1" dirty="0">
                <a:latin typeface="Times New Roman" pitchFamily="18" charset="0"/>
                <a:ea typeface="ＭＳ Ｐゴシック"/>
                <a:cs typeface="Times New Roman" pitchFamily="18" charset="0"/>
              </a:rPr>
              <a:t>C. difficile </a:t>
            </a:r>
            <a:r>
              <a:rPr lang="en-US" sz="2400" dirty="0">
                <a:latin typeface="Times New Roman" pitchFamily="18" charset="0"/>
                <a:ea typeface="ＭＳ Ｐゴシック"/>
                <a:cs typeface="Times New Roman" pitchFamily="18" charset="0"/>
              </a:rPr>
              <a:t>spores	     years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19200"/>
            <a:ext cx="8001000" cy="4572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latin typeface="+mn-lt"/>
              </a:rPr>
              <a:t>Survival Time </a:t>
            </a:r>
            <a:br>
              <a:rPr lang="en-US" sz="2400" dirty="0">
                <a:latin typeface="+mn-lt"/>
              </a:rPr>
            </a:br>
            <a:endParaRPr lang="en-US" sz="2400" dirty="0">
              <a:latin typeface="+mn-lt"/>
            </a:endParaRPr>
          </a:p>
        </p:txBody>
      </p:sp>
      <p:sp>
        <p:nvSpPr>
          <p:cNvPr id="68612" name="TextBox 1"/>
          <p:cNvSpPr txBox="1">
            <a:spLocks noChangeArrowheads="1"/>
          </p:cNvSpPr>
          <p:nvPr/>
        </p:nvSpPr>
        <p:spPr bwMode="auto">
          <a:xfrm>
            <a:off x="685800" y="1066800"/>
            <a:ext cx="762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Survival Time</a:t>
            </a:r>
          </a:p>
        </p:txBody>
      </p:sp>
    </p:spTree>
    <p:extLst>
      <p:ext uri="{BB962C8B-B14F-4D97-AF65-F5344CB8AC3E}">
        <p14:creationId xmlns:p14="http://schemas.microsoft.com/office/powerpoint/2010/main" val="2073780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1121322"/>
            <a:ext cx="8229600" cy="4911060"/>
          </a:xfrm>
        </p:spPr>
        <p:txBody>
          <a:bodyPr/>
          <a:lstStyle/>
          <a:p>
            <a:r>
              <a:rPr lang="en-US" dirty="0">
                <a:latin typeface="+mn-lt"/>
              </a:rPr>
              <a:t>Stop the Spread of MDRO’s</a:t>
            </a:r>
          </a:p>
          <a:p>
            <a:endParaRPr lang="en-US" sz="1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Good hand hygiene practices</a:t>
            </a:r>
          </a:p>
          <a:p>
            <a:pPr marL="0" indent="0"/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Compliance with Standard and Transmission-Based Precautions</a:t>
            </a:r>
          </a:p>
          <a:p>
            <a:pPr marL="0" indent="0"/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Cleaning equipment and environment</a:t>
            </a:r>
          </a:p>
          <a:p>
            <a:pPr marL="0" indent="0"/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Antimicrobial Stewardship</a:t>
            </a:r>
          </a:p>
          <a:p>
            <a:pPr marL="457200" indent="-4572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033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n infection prevention expert explains how to avoid COVID, flu — and the  next pandemic - The Reporter | UAB">
            <a:extLst>
              <a:ext uri="{FF2B5EF4-FFF2-40B4-BE49-F238E27FC236}">
                <a16:creationId xmlns:a16="http://schemas.microsoft.com/office/drawing/2014/main" id="{D2BE0BA5-2C08-C34E-2E4A-3A01D340D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" r="1" b="13130"/>
          <a:stretch/>
        </p:blipFill>
        <p:spPr bwMode="auto">
          <a:xfrm>
            <a:off x="342886" y="1244341"/>
            <a:ext cx="8432417" cy="4619133"/>
          </a:xfrm>
          <a:custGeom>
            <a:avLst/>
            <a:gdLst/>
            <a:ahLst/>
            <a:cxnLst/>
            <a:rect l="l" t="t" r="r" b="b"/>
            <a:pathLst>
              <a:path w="11668636" h="6391879">
                <a:moveTo>
                  <a:pt x="82200" y="0"/>
                </a:moveTo>
                <a:lnTo>
                  <a:pt x="11586436" y="0"/>
                </a:lnTo>
                <a:cubicBezTo>
                  <a:pt x="11631834" y="0"/>
                  <a:pt x="11668636" y="36802"/>
                  <a:pt x="11668636" y="82200"/>
                </a:cubicBezTo>
                <a:lnTo>
                  <a:pt x="11668636" y="6309679"/>
                </a:lnTo>
                <a:cubicBezTo>
                  <a:pt x="11668636" y="6355077"/>
                  <a:pt x="11631834" y="6391879"/>
                  <a:pt x="11586436" y="6391879"/>
                </a:cubicBezTo>
                <a:lnTo>
                  <a:pt x="82200" y="6391879"/>
                </a:lnTo>
                <a:cubicBezTo>
                  <a:pt x="36802" y="6391879"/>
                  <a:pt x="0" y="6355077"/>
                  <a:pt x="0" y="6309679"/>
                </a:cubicBezTo>
                <a:lnTo>
                  <a:pt x="0" y="82200"/>
                </a:lnTo>
                <a:cubicBezTo>
                  <a:pt x="0" y="36802"/>
                  <a:pt x="36802" y="0"/>
                  <a:pt x="822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816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Interventions to Break the chain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200" y="1905001"/>
            <a:ext cx="4419600" cy="3886200"/>
          </a:xfrm>
        </p:spPr>
        <p:txBody>
          <a:bodyPr/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Reservoir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cleaning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management programs</a:t>
            </a: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Portal of Exit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 your cough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Wound dressings</a:t>
            </a: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 of transmission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Protective Equipment (PPE)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Hand hygiene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Scrub the hub of IV’s and central lines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905001"/>
            <a:ext cx="4038600" cy="3886199"/>
          </a:xfrm>
        </p:spPr>
        <p:txBody>
          <a:bodyPr/>
          <a:lstStyle/>
          <a:p>
            <a:pPr lvl="0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Portal of entry</a:t>
            </a:r>
          </a:p>
          <a:p>
            <a:pPr lvl="1"/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 hygiene between clean and dirty tasks</a:t>
            </a:r>
          </a:p>
          <a:p>
            <a:pPr lvl="1"/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Oral care</a:t>
            </a:r>
          </a:p>
          <a:p>
            <a:pPr lvl="0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Susceptible host</a:t>
            </a:r>
          </a:p>
          <a:p>
            <a:pPr lvl="1"/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 promotion activities</a:t>
            </a:r>
          </a:p>
          <a:p>
            <a:pPr lvl="1"/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Nutrition</a:t>
            </a:r>
          </a:p>
          <a:p>
            <a:pPr lvl="0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Infectious agent</a:t>
            </a:r>
          </a:p>
          <a:p>
            <a:pPr lvl="1"/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Isolation precautions</a:t>
            </a:r>
          </a:p>
        </p:txBody>
      </p:sp>
    </p:spTree>
    <p:extLst>
      <p:ext uri="{BB962C8B-B14F-4D97-AF65-F5344CB8AC3E}">
        <p14:creationId xmlns:p14="http://schemas.microsoft.com/office/powerpoint/2010/main" val="1775619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Infection Prevention is in your hands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766" r="9028" b="5895"/>
          <a:stretch/>
        </p:blipFill>
        <p:spPr>
          <a:xfrm>
            <a:off x="1000125" y="3933093"/>
            <a:ext cx="71437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79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6556F46-3C89-19AA-1CC9-50369DB5AD0D}"/>
              </a:ext>
            </a:extLst>
          </p:cNvPr>
          <p:cNvSpPr txBox="1"/>
          <p:nvPr/>
        </p:nvSpPr>
        <p:spPr>
          <a:xfrm>
            <a:off x="801282" y="2318181"/>
            <a:ext cx="820132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Located on Hospital L1, Room 716 (near the green elevators)</a:t>
            </a:r>
          </a:p>
          <a:p>
            <a:endParaRPr lang="en-US" sz="2000" dirty="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Hours 7:30am to 4:00pm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Main Office # 444 – 7430, Fax # 444 – 8875</a:t>
            </a:r>
          </a:p>
          <a:p>
            <a:endParaRPr lang="en-US" sz="2000" dirty="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Email: SBUH_IPC </a:t>
            </a:r>
            <a:r>
              <a:rPr lang="en-US" sz="12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or </a:t>
            </a:r>
            <a:r>
              <a:rPr lang="en-US" sz="20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SBUH Healthcare Epidemiology Practitioners</a:t>
            </a:r>
          </a:p>
          <a:p>
            <a:endParaRPr lang="en-US" sz="2000" dirty="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After hours </a:t>
            </a:r>
            <a:r>
              <a:rPr lang="en-US" sz="2000" b="1" dirty="0">
                <a:latin typeface="Helvetica" pitchFamily="34" charset="0"/>
                <a:cs typeface="Helvetica" pitchFamily="34" charset="0"/>
              </a:rPr>
              <a:t>Emergency</a:t>
            </a:r>
            <a:r>
              <a:rPr lang="en-US" sz="20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 Coverage – use SPOK or </a:t>
            </a:r>
          </a:p>
          <a:p>
            <a:pPr defTabSz="339725"/>
            <a:r>
              <a:rPr lang="en-US" sz="2000" dirty="0">
                <a:latin typeface="Helvetica" pitchFamily="34" charset="0"/>
                <a:cs typeface="Helvetica" pitchFamily="34" charset="0"/>
              </a:rPr>
              <a:t>	</a:t>
            </a:r>
            <a:r>
              <a:rPr lang="en-US" sz="20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ask the operator for the </a:t>
            </a:r>
            <a:r>
              <a:rPr lang="en-US" sz="2000" dirty="0">
                <a:latin typeface="Helvetica" pitchFamily="34" charset="0"/>
                <a:cs typeface="Helvetica" pitchFamily="34" charset="0"/>
              </a:rPr>
              <a:t>IPC</a:t>
            </a:r>
            <a:r>
              <a:rPr lang="en-US" sz="20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 person on-call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6953B9-1CCE-D870-87BE-023ACDC89870}"/>
              </a:ext>
            </a:extLst>
          </p:cNvPr>
          <p:cNvSpPr txBox="1"/>
          <p:nvPr/>
        </p:nvSpPr>
        <p:spPr>
          <a:xfrm>
            <a:off x="810696" y="1460311"/>
            <a:ext cx="69004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A6020E"/>
                </a:solidFill>
                <a:latin typeface="Effra" panose="020B0603020203020204"/>
              </a:rPr>
              <a:t>Infection Prevention and Control Department</a:t>
            </a:r>
          </a:p>
        </p:txBody>
      </p:sp>
    </p:spTree>
    <p:extLst>
      <p:ext uri="{BB962C8B-B14F-4D97-AF65-F5344CB8AC3E}">
        <p14:creationId xmlns:p14="http://schemas.microsoft.com/office/powerpoint/2010/main" val="882590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2"/>
          </p:nvPr>
        </p:nvSpPr>
        <p:spPr>
          <a:xfrm>
            <a:off x="152400" y="1143001"/>
            <a:ext cx="8839200" cy="1143000"/>
          </a:xfrm>
        </p:spPr>
        <p:txBody>
          <a:bodyPr/>
          <a:lstStyle/>
          <a:p>
            <a:pPr marL="63500" lvl="1" indent="0" algn="ctr" eaLnBrk="1" hangingPunct="1">
              <a:spcAft>
                <a:spcPts val="1200"/>
              </a:spcAft>
              <a:buClrTx/>
              <a:buFont typeface="Arial"/>
              <a:buNone/>
              <a:defRPr/>
            </a:pPr>
            <a:r>
              <a:rPr lang="en-US" sz="3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Hand Hygiene</a:t>
            </a:r>
          </a:p>
          <a:p>
            <a:pPr marL="63500" lvl="1" indent="0" algn="ctr" eaLnBrk="1" hangingPunct="1">
              <a:spcAft>
                <a:spcPts val="1200"/>
              </a:spcAft>
              <a:buClrTx/>
              <a:buFont typeface="Arial"/>
              <a:buNone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One of the most important measures to prevent the spread of infections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4517" name="TextBox 6"/>
          <p:cNvSpPr txBox="1">
            <a:spLocks noChangeArrowheads="1"/>
          </p:cNvSpPr>
          <p:nvPr/>
        </p:nvSpPr>
        <p:spPr bwMode="auto">
          <a:xfrm>
            <a:off x="5715000" y="457200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Infection Prevention and Control Department</a:t>
            </a:r>
          </a:p>
        </p:txBody>
      </p:sp>
      <p:sp>
        <p:nvSpPr>
          <p:cNvPr id="64518" name="Rectangle 1"/>
          <p:cNvSpPr>
            <a:spLocks noChangeArrowheads="1"/>
          </p:cNvSpPr>
          <p:nvPr/>
        </p:nvSpPr>
        <p:spPr bwMode="auto">
          <a:xfrm>
            <a:off x="2867025" y="6354763"/>
            <a:ext cx="364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Infection Control is in your Hands.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5" y="2209800"/>
            <a:ext cx="5353050" cy="403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60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3080">
            <a:extLst>
              <a:ext uri="{FF2B5EF4-FFF2-40B4-BE49-F238E27FC236}">
                <a16:creationId xmlns:a16="http://schemas.microsoft.com/office/drawing/2014/main" id="{8ECBFEF8-9038-4E5E-A5F1-E4DC2303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 descr="Hand Hygiene / Hand Cleaning | PICNet">
            <a:extLst>
              <a:ext uri="{FF2B5EF4-FFF2-40B4-BE49-F238E27FC236}">
                <a16:creationId xmlns:a16="http://schemas.microsoft.com/office/drawing/2014/main" id="{4106C067-4A34-3C46-7CEB-DA225124D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9" r="1" b="18530"/>
          <a:stretch/>
        </p:blipFill>
        <p:spPr bwMode="auto">
          <a:xfrm>
            <a:off x="196263" y="1032047"/>
            <a:ext cx="8751477" cy="4793909"/>
          </a:xfrm>
          <a:custGeom>
            <a:avLst/>
            <a:gdLst/>
            <a:ahLst/>
            <a:cxnLst/>
            <a:rect l="l" t="t" r="r" b="b"/>
            <a:pathLst>
              <a:path w="11668636" h="6391879">
                <a:moveTo>
                  <a:pt x="82200" y="0"/>
                </a:moveTo>
                <a:lnTo>
                  <a:pt x="11586436" y="0"/>
                </a:lnTo>
                <a:cubicBezTo>
                  <a:pt x="11631834" y="0"/>
                  <a:pt x="11668636" y="36802"/>
                  <a:pt x="11668636" y="82200"/>
                </a:cubicBezTo>
                <a:lnTo>
                  <a:pt x="11668636" y="6309679"/>
                </a:lnTo>
                <a:cubicBezTo>
                  <a:pt x="11668636" y="6355077"/>
                  <a:pt x="11631834" y="6391879"/>
                  <a:pt x="11586436" y="6391879"/>
                </a:cubicBezTo>
                <a:lnTo>
                  <a:pt x="82200" y="6391879"/>
                </a:lnTo>
                <a:cubicBezTo>
                  <a:pt x="36802" y="6391879"/>
                  <a:pt x="0" y="6355077"/>
                  <a:pt x="0" y="6309679"/>
                </a:cubicBezTo>
                <a:lnTo>
                  <a:pt x="0" y="82200"/>
                </a:lnTo>
                <a:cubicBezTo>
                  <a:pt x="0" y="36802"/>
                  <a:pt x="36802" y="0"/>
                  <a:pt x="822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Arc 3082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6615529" y="1133354"/>
            <a:ext cx="2240924" cy="2240924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5" name="Oval 3084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806" y="5127969"/>
            <a:ext cx="409575" cy="40957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8AC75-7325-BB70-EC82-1BD5E7F6F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7785" y="5624513"/>
            <a:ext cx="1695085" cy="273844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  <a:defRPr/>
            </a:pPr>
            <a:fld id="{D76B855D-E9CC-4FF8-AD85-6CDC7B89A0DE}" type="slidenum">
              <a:rPr lang="en-US">
                <a:solidFill>
                  <a:srgbClr val="FFFFFF"/>
                </a:solidFill>
              </a:rPr>
              <a:pPr>
                <a:spcAft>
                  <a:spcPts val="450"/>
                </a:spcAft>
                <a:defRPr/>
              </a:pPr>
              <a:t>31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866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F707B9-8467-8C10-2496-389BD82F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32</a:t>
            </a:fld>
            <a:endParaRPr lang="en-US" sz="1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F68D5-B0C4-135C-09AC-7A434C546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634590"/>
            <a:ext cx="4114800" cy="2242210"/>
          </a:xfrm>
        </p:spPr>
        <p:txBody>
          <a:bodyPr/>
          <a:lstStyle/>
          <a:p>
            <a:pPr marL="91440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itchFamily="34" charset="0"/>
                <a:ea typeface="ＭＳ Ｐゴシック"/>
                <a:cs typeface="Arial" pitchFamily="34" charset="0"/>
              </a:rPr>
              <a:t>Hands are visibly soiled</a:t>
            </a:r>
          </a:p>
          <a:p>
            <a:pPr marL="91440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itchFamily="34" charset="0"/>
                <a:ea typeface="ＭＳ Ｐゴシック"/>
                <a:cs typeface="Arial" pitchFamily="34" charset="0"/>
              </a:rPr>
              <a:t>Hands contaminated with blood or bodily fluids</a:t>
            </a:r>
          </a:p>
          <a:p>
            <a:pPr marL="91440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itchFamily="34" charset="0"/>
                <a:ea typeface="ＭＳ Ｐゴシック"/>
                <a:cs typeface="Arial" pitchFamily="34" charset="0"/>
              </a:rPr>
              <a:t>After contact with a patient with an enteric pathogen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i.e., Norovirus or C. difficile</a:t>
            </a:r>
            <a:r>
              <a:rPr lang="en-US" sz="1600" dirty="0">
                <a:latin typeface="Arial" pitchFamily="34" charset="0"/>
                <a:ea typeface="ＭＳ Ｐゴシック"/>
                <a:cs typeface="Arial" pitchFamily="34" charset="0"/>
              </a:rPr>
              <a:t>)</a:t>
            </a:r>
          </a:p>
          <a:p>
            <a:pPr marL="91440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itchFamily="34" charset="0"/>
                <a:ea typeface="ＭＳ Ｐゴシック"/>
                <a:cs typeface="Arial" pitchFamily="34" charset="0"/>
              </a:rPr>
              <a:t>Before Eating</a:t>
            </a:r>
          </a:p>
          <a:p>
            <a:pPr marL="91440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itchFamily="34" charset="0"/>
                <a:ea typeface="ＭＳ Ｐゴシック"/>
                <a:cs typeface="Arial" pitchFamily="34" charset="0"/>
              </a:rPr>
              <a:t>After using the restroom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D10DB-314D-51B3-91A1-E7092505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88051"/>
            <a:ext cx="7620000" cy="48835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4000" dirty="0">
                <a:solidFill>
                  <a:srgbClr val="C00000"/>
                </a:solidFill>
                <a:latin typeface="Effra" panose="020B0603020203020204"/>
                <a:cs typeface="Arial" panose="020B0604020202020204" pitchFamily="34" charset="0"/>
              </a:rPr>
              <a:t>Hand Hygiene</a:t>
            </a:r>
            <a:br>
              <a:rPr lang="en-US" altLang="en-US" dirty="0">
                <a:solidFill>
                  <a:srgbClr val="C00000"/>
                </a:solidFill>
                <a:latin typeface="Effra" panose="020B0603020203020204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315516-C8FD-9826-32BF-A6ADDD03FC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2057821"/>
            <a:ext cx="3732222" cy="363030"/>
          </a:xfrm>
        </p:spPr>
        <p:txBody>
          <a:bodyPr/>
          <a:lstStyle/>
          <a:p>
            <a:r>
              <a:rPr lang="en-US" sz="2400" dirty="0"/>
              <a:t>Soap and Water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B6A87D-0F95-3A0E-DF39-5F548F8D8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52198" y="2057400"/>
            <a:ext cx="3732222" cy="363030"/>
          </a:xfrm>
        </p:spPr>
        <p:txBody>
          <a:bodyPr/>
          <a:lstStyle/>
          <a:p>
            <a:r>
              <a:rPr lang="en-US" sz="2400" dirty="0"/>
              <a:t>Alcohol Sanitizer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78F1C5-0924-5F5C-F3B6-B9775CDF3C2A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105400" y="2634590"/>
            <a:ext cx="3733800" cy="2242210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Hands are visibly clean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Routine hand hygiene before and after patient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Immediately before/after glove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If moving from a soiled body site to a clean one on the same patient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Before entering patient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After leaving patient environment (unless patient has isolation for an enteric pathogen)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544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7277"/>
          <a:stretch/>
        </p:blipFill>
        <p:spPr>
          <a:xfrm>
            <a:off x="0" y="228600"/>
            <a:ext cx="9144000" cy="6629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0" y="5447289"/>
            <a:ext cx="78506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4" name="TextBox 3"/>
          <p:cNvSpPr txBox="1"/>
          <p:nvPr/>
        </p:nvSpPr>
        <p:spPr>
          <a:xfrm>
            <a:off x="7239000" y="5447289"/>
            <a:ext cx="914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67775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4C203E78-9BF2-4E70-3879-BE169AF4DBE6}"/>
              </a:ext>
            </a:extLst>
          </p:cNvPr>
          <p:cNvSpPr txBox="1">
            <a:spLocks/>
          </p:cNvSpPr>
          <p:nvPr/>
        </p:nvSpPr>
        <p:spPr>
          <a:xfrm>
            <a:off x="494908" y="1417456"/>
            <a:ext cx="7769772" cy="10185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C00000"/>
                </a:solidFill>
              </a:rPr>
              <a:t>Nail Hygiene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80111A-C301-515E-A85F-76FA444BE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1" y="2558140"/>
            <a:ext cx="2930341" cy="232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62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5BA7A0C2-E531-A1BF-4355-DE6668E5A2B5}"/>
              </a:ext>
            </a:extLst>
          </p:cNvPr>
          <p:cNvSpPr txBox="1">
            <a:spLocks/>
          </p:cNvSpPr>
          <p:nvPr/>
        </p:nvSpPr>
        <p:spPr>
          <a:xfrm>
            <a:off x="457200" y="1313759"/>
            <a:ext cx="7769772" cy="10185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Nail Hygiene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57073D2C-A8DB-3E5A-F76B-B40DC6CC88B8}"/>
              </a:ext>
            </a:extLst>
          </p:cNvPr>
          <p:cNvSpPr txBox="1">
            <a:spLocks/>
          </p:cNvSpPr>
          <p:nvPr/>
        </p:nvSpPr>
        <p:spPr>
          <a:xfrm>
            <a:off x="835438" y="2055048"/>
            <a:ext cx="8003762" cy="3581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3370" indent="-285750">
              <a:lnSpc>
                <a:spcPct val="150000"/>
              </a:lnSpc>
              <a:buFont typeface="Wingdings"/>
              <a:buChar char="v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nails short, most microbes on the hands come from beneath the fingernails.</a:t>
            </a:r>
          </a:p>
          <a:p>
            <a:pPr marL="7620">
              <a:lnSpc>
                <a:spcPct val="150000"/>
              </a:lnSpc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3370" indent="-285750">
              <a:buFont typeface="Wingdings"/>
              <a:buChar char="v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Nails longer than ¼ inch and nails with chipped polish have been found to be problematic.</a:t>
            </a:r>
          </a:p>
          <a:p>
            <a:pPr marL="7620"/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3370" indent="-285750">
              <a:buFont typeface="Wingdings"/>
              <a:buChar char="v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wear rings with stones or ridges since they interfere with thorough hand washing and make it more difficult to don gloves.</a:t>
            </a:r>
          </a:p>
          <a:p>
            <a:pPr marL="7620"/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3370" indent="-285750">
              <a:buFont typeface="Wingdings"/>
              <a:buChar char="v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wear artificial nails; this includes anything applied to the natural nail other than polish; such as artificial tips, wraps, appliqués, and acrylics. </a:t>
            </a:r>
          </a:p>
          <a:p>
            <a:pPr marL="7620"/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3370" indent="-285750">
              <a:buFont typeface="Wingdings"/>
              <a:buChar char="v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 nails are more likely to be colonized with bacteria and yeast than natural nails.</a:t>
            </a:r>
          </a:p>
        </p:txBody>
      </p:sp>
    </p:spTree>
    <p:extLst>
      <p:ext uri="{BB962C8B-B14F-4D97-AF65-F5344CB8AC3E}">
        <p14:creationId xmlns:p14="http://schemas.microsoft.com/office/powerpoint/2010/main" val="1558272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Isolation Precautions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914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535" y="3615690"/>
            <a:ext cx="3128930" cy="230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44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Standard Precautions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If it is Warm and Moist and not yours…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Put a barrier between you and it. 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514600"/>
            <a:ext cx="8763000" cy="3341688"/>
          </a:xfrm>
        </p:spPr>
        <p:txBody>
          <a:bodyPr/>
          <a:lstStyle/>
          <a:p>
            <a:r>
              <a:rPr lang="en-US" sz="2400" dirty="0"/>
              <a:t>Applies to all patients</a:t>
            </a:r>
          </a:p>
          <a:p>
            <a:r>
              <a:rPr lang="en-US" sz="2400" dirty="0"/>
              <a:t>Protects the Healthcare worker and patients</a:t>
            </a:r>
          </a:p>
          <a:p>
            <a:r>
              <a:rPr lang="en-US" sz="2400" dirty="0"/>
              <a:t>Includes use of :</a:t>
            </a:r>
          </a:p>
          <a:p>
            <a:pPr lvl="1"/>
            <a:r>
              <a:rPr lang="en-US" sz="2000" dirty="0"/>
              <a:t>Gowns if clothing could become soiled</a:t>
            </a:r>
          </a:p>
          <a:p>
            <a:pPr lvl="1"/>
            <a:r>
              <a:rPr lang="en-US" sz="2000" dirty="0"/>
              <a:t>Mask / Eye protection if task could create a splash or spray</a:t>
            </a:r>
          </a:p>
          <a:p>
            <a:pPr lvl="1"/>
            <a:r>
              <a:rPr lang="en-US" sz="2000" dirty="0"/>
              <a:t>Gloves if hands could become soiled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454" y="4572000"/>
            <a:ext cx="28575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769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1C18AC6-FE5C-1A75-19A9-A663CBBE5067}"/>
              </a:ext>
            </a:extLst>
          </p:cNvPr>
          <p:cNvSpPr txBox="1">
            <a:spLocks/>
          </p:cNvSpPr>
          <p:nvPr/>
        </p:nvSpPr>
        <p:spPr>
          <a:xfrm>
            <a:off x="622170" y="1284398"/>
            <a:ext cx="6429079" cy="415689"/>
          </a:xfrm>
          <a:prstGeom prst="rect">
            <a:avLst/>
          </a:prstGeom>
        </p:spPr>
        <p:txBody>
          <a:bodyPr/>
          <a:lstStyle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5400" kern="1200" baseline="6000">
                <a:solidFill>
                  <a:schemeClr val="bg1"/>
                </a:solidFill>
                <a:latin typeface="Helvetica"/>
                <a:ea typeface="ＭＳ Ｐゴシック" pitchFamily="-112" charset="-128"/>
                <a:cs typeface="Helvetica"/>
              </a:defRPr>
            </a:lvl1pPr>
            <a:lvl2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2pPr>
            <a:lvl3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3pPr>
            <a:lvl4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4pPr>
            <a:lvl5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5pPr>
            <a:lvl6pPr marL="457200" algn="r" defTabSz="457200" rtl="0" fontAlgn="base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6pPr>
            <a:lvl7pPr marL="914400" algn="r" defTabSz="457200" rtl="0" fontAlgn="base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7pPr>
            <a:lvl8pPr marL="1371600" algn="r" defTabSz="457200" rtl="0" fontAlgn="base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8pPr>
            <a:lvl9pPr marL="1828800" algn="r" defTabSz="457200" rtl="0" fontAlgn="base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9pPr>
          </a:lstStyle>
          <a:p>
            <a:pPr algn="ctr"/>
            <a:r>
              <a:rPr lang="en-US" sz="4200" b="1" u="sng" dirty="0">
                <a:solidFill>
                  <a:schemeClr val="tx1"/>
                </a:solidFill>
              </a:rPr>
              <a:t>Transmission-Based Precautions</a:t>
            </a:r>
            <a:br>
              <a:rPr lang="en-US" sz="40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581174-3CF3-A553-AD23-8680A9F7A09B}"/>
              </a:ext>
            </a:extLst>
          </p:cNvPr>
          <p:cNvSpPr txBox="1"/>
          <p:nvPr/>
        </p:nvSpPr>
        <p:spPr>
          <a:xfrm>
            <a:off x="914404" y="2007899"/>
            <a:ext cx="7409465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Airborne – TB, Disseminated Zoster</a:t>
            </a:r>
          </a:p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			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Contact – Scabies, MDROs</a:t>
            </a:r>
          </a:p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			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Helvetica"/>
                <a:ea typeface="ＭＳ Ｐゴシック"/>
                <a:cs typeface="Helvetica"/>
              </a:rPr>
              <a:t>Droplet – Flu, Meningitis, Pertussis</a:t>
            </a:r>
          </a:p>
          <a:p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Special Contact – C. difficile, Norovirus</a:t>
            </a:r>
          </a:p>
          <a:p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Special Precautions – COVID19, Mpox</a:t>
            </a:r>
          </a:p>
          <a:p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Quarantine – Exposed to COVID19 person</a:t>
            </a:r>
          </a:p>
        </p:txBody>
      </p:sp>
    </p:spTree>
    <p:extLst>
      <p:ext uri="{BB962C8B-B14F-4D97-AF65-F5344CB8AC3E}">
        <p14:creationId xmlns:p14="http://schemas.microsoft.com/office/powerpoint/2010/main" val="561268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2"/>
          <p:cNvSpPr txBox="1">
            <a:spLocks noChangeArrowheads="1"/>
          </p:cNvSpPr>
          <p:nvPr/>
        </p:nvSpPr>
        <p:spPr bwMode="auto">
          <a:xfrm>
            <a:off x="1256122" y="1029700"/>
            <a:ext cx="720207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Hospital  – ISOLATION SIGN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44713" y="1811803"/>
            <a:ext cx="7473950" cy="44462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AB7B54-67E0-2E9E-C70E-86711EE46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1824" y="6452560"/>
            <a:ext cx="2987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bg1"/>
                </a:solidFill>
                <a:latin typeface="Arial"/>
                <a:ea typeface="ＭＳ Ｐゴシック"/>
                <a:cs typeface="Helvetica"/>
              </a:rPr>
              <a:t>Transmission-Based Precautions</a:t>
            </a:r>
          </a:p>
        </p:txBody>
      </p:sp>
    </p:spTree>
    <p:extLst>
      <p:ext uri="{BB962C8B-B14F-4D97-AF65-F5344CB8AC3E}">
        <p14:creationId xmlns:p14="http://schemas.microsoft.com/office/powerpoint/2010/main" val="376019119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B0D0F1-82E3-61D7-0608-67E380CB0675}"/>
              </a:ext>
            </a:extLst>
          </p:cNvPr>
          <p:cNvSpPr txBox="1"/>
          <p:nvPr/>
        </p:nvSpPr>
        <p:spPr>
          <a:xfrm>
            <a:off x="84841" y="1967230"/>
            <a:ext cx="884234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0900" indent="-285750" eaLnBrk="1" hangingPunct="1">
              <a:buFont typeface="Arial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Isolation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nformation Guide:</a:t>
            </a:r>
          </a:p>
          <a:p>
            <a:pPr marL="1250950" lvl="1" eaLnBrk="1" hangingPunct="1">
              <a:buFont typeface="Arial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https://inside.stonybrookmedicine.edu/sites/default/files/Isolation_Precautions_Guide.pdf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0950" lvl="1" eaLnBrk="1" hangingPunct="1">
              <a:buFont typeface="Arial" charset="0"/>
              <a:buChar char="•"/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0900" indent="-285750" eaLnBrk="1" hangingPunct="1">
              <a:buFont typeface="Arial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Our Policies be found on the Hospital intranet under Policies and Procedures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Policy Manager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Administration Policy and Procedures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Infection Control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65150" eaLnBrk="1" hangingPunct="1"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0900" indent="-285750" eaLnBrk="1" hangingPunct="1">
              <a:buFont typeface="Arial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Policies of note:</a:t>
            </a:r>
          </a:p>
          <a:p>
            <a:pPr marL="1479550" lvl="1" eaLnBrk="1" hangingPunct="1">
              <a:buFont typeface="Lucida Grande" charset="0"/>
              <a:buChar char="–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Standard Precautions, IC0012</a:t>
            </a:r>
          </a:p>
          <a:p>
            <a:pPr marL="1479550" lvl="1" eaLnBrk="1" hangingPunct="1">
              <a:buFont typeface="Lucida Grande" charset="0"/>
              <a:buChar char="–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Isolation Precautions/Transmission-Based Precautions,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IC0006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79550" lvl="1" eaLnBrk="1" hangingPunct="1">
              <a:buFont typeface="Lucida Grande" charset="0"/>
              <a:buChar char="–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Prevention of Transmission of Mycobacterium Tuberculosis, IC0011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B3ACA-4482-D46B-8F3E-2C6DD1BB8BA3}"/>
              </a:ext>
            </a:extLst>
          </p:cNvPr>
          <p:cNvSpPr txBox="1"/>
          <p:nvPr/>
        </p:nvSpPr>
        <p:spPr>
          <a:xfrm>
            <a:off x="707005" y="1300899"/>
            <a:ext cx="5047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A6020E"/>
                </a:solidFill>
                <a:latin typeface="Effra" panose="020B0603020203020204"/>
              </a:rPr>
              <a:t>Infection Prevention and Control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457718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219BA-1C91-784E-100B-D053AF8E3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ED1E7812-C847-EA86-1530-5ED11F649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076" y="1868680"/>
            <a:ext cx="720207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ISOLATION SIGNS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6F8DD9-59B8-BDD9-DB38-09B279C07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720" y="3542125"/>
            <a:ext cx="4763165" cy="23148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7A0F98A-B9F9-7B8C-DF73-70881A3928C7}"/>
              </a:ext>
            </a:extLst>
          </p:cNvPr>
          <p:cNvSpPr txBox="1"/>
          <p:nvPr/>
        </p:nvSpPr>
        <p:spPr>
          <a:xfrm>
            <a:off x="2535809" y="1376359"/>
            <a:ext cx="363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Hospital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65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DFA5E5-0597-400D-7AC4-914B1B7C4B5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4512564"/>
            <a:ext cx="304800" cy="630936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5F4044-894B-B74C-BA70-A76DFBF02618}" type="slidenum">
              <a:rPr lang="en-US" smtClean="0"/>
              <a:pPr/>
              <a:t>41</a:t>
            </a:fld>
            <a:endParaRPr lang="en-US" sz="1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49DC1B7-A70E-61B7-0D2A-23408690E148}"/>
              </a:ext>
            </a:extLst>
          </p:cNvPr>
          <p:cNvGrpSpPr/>
          <p:nvPr/>
        </p:nvGrpSpPr>
        <p:grpSpPr>
          <a:xfrm>
            <a:off x="316203" y="1114184"/>
            <a:ext cx="8531784" cy="5095118"/>
            <a:chOff x="316203" y="1114184"/>
            <a:chExt cx="8531784" cy="509511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AD1E713-8089-CF3F-1497-34658D487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6203" y="1138902"/>
              <a:ext cx="2367396" cy="155448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102533E-7064-59DE-B784-F007999A0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2832" y="1114184"/>
              <a:ext cx="2376390" cy="15544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F33781B-9B8B-93C8-A168-619470C81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8455" y="1136639"/>
              <a:ext cx="2389532" cy="15544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7EF1EE8-E794-18DC-EA2E-B1B4C625E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0114" y="2881439"/>
              <a:ext cx="2381824" cy="155448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F98D4DF-1681-967E-DA35-787CE3A41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90683" y="2875327"/>
              <a:ext cx="2389531" cy="155448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C09D4B9-1553-BF12-721B-1020B096A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58958" y="2898583"/>
              <a:ext cx="2388529" cy="155448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506AC66-4E4B-8F20-14E1-69A5554B9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91873" y="4636470"/>
              <a:ext cx="2388340" cy="155448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D4AEB29-539E-6880-27C6-62CEC1C84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6204" y="4654822"/>
              <a:ext cx="2387329" cy="155448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8C51430-B384-9EE7-D4C1-DC71BBF47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57572" y="4654822"/>
              <a:ext cx="2389915" cy="155448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E7BDA34-5627-0B31-20D1-207410DE741A}"/>
              </a:ext>
            </a:extLst>
          </p:cNvPr>
          <p:cNvSpPr txBox="1"/>
          <p:nvPr/>
        </p:nvSpPr>
        <p:spPr>
          <a:xfrm>
            <a:off x="5335574" y="433721"/>
            <a:ext cx="3450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ISOLATION SIGNS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2911C5-FBE2-008C-F90D-3F32671E3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1824" y="6452560"/>
            <a:ext cx="2987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bg1"/>
                </a:solidFill>
                <a:latin typeface="Arial"/>
                <a:ea typeface="ＭＳ Ｐゴシック"/>
                <a:cs typeface="Helvetica"/>
              </a:rPr>
              <a:t>Transmission-Based Precautions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8B1775-E66A-C871-16DA-982AED450C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0193" y="337791"/>
            <a:ext cx="1041940" cy="74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688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97C354-1295-3A63-9AE0-2955E3BE2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683" y="1659125"/>
            <a:ext cx="6126334" cy="45663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452D22-9A90-F9F7-488F-C8BF203F0ED4}"/>
              </a:ext>
            </a:extLst>
          </p:cNvPr>
          <p:cNvSpPr txBox="1"/>
          <p:nvPr/>
        </p:nvSpPr>
        <p:spPr>
          <a:xfrm>
            <a:off x="3120271" y="6419649"/>
            <a:ext cx="282099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altLang="en-US" sz="1400" dirty="0">
                <a:solidFill>
                  <a:schemeClr val="bg1"/>
                </a:solidFill>
                <a:latin typeface="Arial"/>
                <a:ea typeface="ＭＳ Ｐゴシック"/>
              </a:rPr>
              <a:t>Transmission Based Precautions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305316E3-D54C-9C00-4131-8708F891B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976" y="1029700"/>
            <a:ext cx="720207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Pavilion - Electronic ISOLATION SIGN</a:t>
            </a:r>
          </a:p>
        </p:txBody>
      </p:sp>
    </p:spTree>
    <p:extLst>
      <p:ext uri="{BB962C8B-B14F-4D97-AF65-F5344CB8AC3E}">
        <p14:creationId xmlns:p14="http://schemas.microsoft.com/office/powerpoint/2010/main" val="13908243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BB996-3001-E264-66C5-746E45DE1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9107" y="1206626"/>
            <a:ext cx="7107821" cy="5024492"/>
          </a:xfrm>
        </p:spPr>
        <p:txBody>
          <a:bodyPr/>
          <a:lstStyle/>
          <a:p>
            <a:r>
              <a:rPr lang="en-US" sz="2400" dirty="0"/>
              <a:t>Gloves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Gloves &amp; Gown </a:t>
            </a:r>
          </a:p>
          <a:p>
            <a:endParaRPr lang="en-US" sz="2400" dirty="0"/>
          </a:p>
          <a:p>
            <a:r>
              <a:rPr lang="en-US" sz="2400" dirty="0"/>
              <a:t>Surgical Mask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Gloves, Gown, Washing hands with soap &amp; water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N95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Negative Pressure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D5AC0AF5-ACCA-2B71-FA54-225BDAEF7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6074" y="548933"/>
            <a:ext cx="470397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Pavillion Electronic Icons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D88F61-F1A6-C314-414C-F3CF00AE5F97}"/>
              </a:ext>
            </a:extLst>
          </p:cNvPr>
          <p:cNvSpPr txBox="1"/>
          <p:nvPr/>
        </p:nvSpPr>
        <p:spPr>
          <a:xfrm>
            <a:off x="3120271" y="6419649"/>
            <a:ext cx="282099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altLang="en-US" sz="1400" dirty="0">
                <a:solidFill>
                  <a:schemeClr val="bg1"/>
                </a:solidFill>
                <a:latin typeface="Arial"/>
                <a:ea typeface="ＭＳ Ｐゴシック"/>
              </a:rPr>
              <a:t>Transmission Based Precautions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BBC3F2-B021-7D5A-86AB-AEC270536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85" y="2774673"/>
            <a:ext cx="777240" cy="8065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A1D471-9596-4715-F74A-095CCB13A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86" y="5452811"/>
            <a:ext cx="785863" cy="7783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E3D228-4C3E-6AD4-3E0E-946FED075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86" y="4580612"/>
            <a:ext cx="769467" cy="7772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2EE3A-B93C-06C9-C2A7-C6848E97F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86" y="1119273"/>
            <a:ext cx="768096" cy="7308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107B5C-5DBF-7199-40A1-403DA37CCF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86" y="1935363"/>
            <a:ext cx="750005" cy="7424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37C38E-D8E9-968B-A0AC-CDDC19B56C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786" y="3673686"/>
            <a:ext cx="763194" cy="77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68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2817943-C6F2-2DED-85DC-32B79E4169D5}"/>
              </a:ext>
            </a:extLst>
          </p:cNvPr>
          <p:cNvGrpSpPr/>
          <p:nvPr/>
        </p:nvGrpSpPr>
        <p:grpSpPr>
          <a:xfrm>
            <a:off x="537327" y="1222998"/>
            <a:ext cx="8191893" cy="4744171"/>
            <a:chOff x="677334" y="1475627"/>
            <a:chExt cx="8539147" cy="35027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E8AB5D-5419-A7D5-05CE-1C6D7A191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334" y="1475627"/>
              <a:ext cx="8539147" cy="2625348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BD37055-E14D-9CB4-7B2A-7FDB4AACEC21}"/>
                </a:ext>
              </a:extLst>
            </p:cNvPr>
            <p:cNvCxnSpPr/>
            <p:nvPr/>
          </p:nvCxnSpPr>
          <p:spPr>
            <a:xfrm flipV="1">
              <a:off x="1862051" y="3973484"/>
              <a:ext cx="465513" cy="2161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EC941F-9827-3F70-3B33-0F8685B9F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5200" y="4134328"/>
              <a:ext cx="4333600" cy="844095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5B460E2-0DF5-AFB9-6CC6-FD9F5D0E6133}"/>
                </a:ext>
              </a:extLst>
            </p:cNvPr>
            <p:cNvCxnSpPr/>
            <p:nvPr/>
          </p:nvCxnSpPr>
          <p:spPr>
            <a:xfrm flipV="1">
              <a:off x="1305200" y="4793161"/>
              <a:ext cx="208645" cy="1646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45478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21" y="931277"/>
            <a:ext cx="9067962" cy="52246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5820" y="6399229"/>
            <a:ext cx="8305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https://inside.stonybrookmedicine.edu/sites/default/files/Isolation_Precautions_Guide.pdf</a:t>
            </a:r>
          </a:p>
        </p:txBody>
      </p:sp>
    </p:spTree>
    <p:extLst>
      <p:ext uri="{BB962C8B-B14F-4D97-AF65-F5344CB8AC3E}">
        <p14:creationId xmlns:p14="http://schemas.microsoft.com/office/powerpoint/2010/main" val="11183775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34627"/>
            <a:ext cx="86868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Banner Bar in Cerner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0421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0" y="1066800"/>
            <a:ext cx="8686800" cy="533400"/>
          </a:xfrm>
        </p:spPr>
        <p:txBody>
          <a:bodyPr/>
          <a:lstStyle/>
          <a:p>
            <a:pPr marL="0" indent="0" algn="l">
              <a:buNone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Isolation Patient Identification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814214"/>
            <a:ext cx="8686800" cy="248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809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Ordering Isolation</a:t>
            </a:r>
          </a:p>
          <a:p>
            <a:pPr>
              <a:buFontTx/>
              <a:buChar char="-"/>
            </a:pPr>
            <a:r>
              <a:rPr lang="en-US" sz="1600" dirty="0"/>
              <a:t>Many are Cerner generated orders that will automatically order isolation  when needed. </a:t>
            </a:r>
          </a:p>
          <a:p>
            <a:pPr lvl="1">
              <a:buFontTx/>
              <a:buChar char="-"/>
            </a:pPr>
            <a:r>
              <a:rPr lang="en-US" sz="1600" dirty="0"/>
              <a:t>Isolation generated automatically when labs are ordered</a:t>
            </a:r>
          </a:p>
          <a:p>
            <a:pPr lvl="2">
              <a:buFontTx/>
              <a:buChar char="-"/>
            </a:pPr>
            <a:r>
              <a:rPr lang="en-US" sz="1600" dirty="0"/>
              <a:t>C. diff, Influenza, etc. </a:t>
            </a:r>
          </a:p>
          <a:p>
            <a:pPr lvl="1">
              <a:buFontTx/>
              <a:buChar char="-"/>
            </a:pPr>
            <a:r>
              <a:rPr lang="en-US" sz="1600" dirty="0"/>
              <a:t>Isolation generated automatically when labs results are positive</a:t>
            </a:r>
          </a:p>
          <a:p>
            <a:pPr lvl="2">
              <a:buFontTx/>
              <a:buChar char="-"/>
            </a:pPr>
            <a:r>
              <a:rPr lang="en-US" sz="1600" dirty="0"/>
              <a:t>Carbapenem Resistant Enterobacteriaceae (CRE) bacteria </a:t>
            </a:r>
          </a:p>
          <a:p>
            <a:pPr lvl="1">
              <a:buFontTx/>
              <a:buChar char="-"/>
            </a:pPr>
            <a:r>
              <a:rPr lang="en-US" sz="1600" dirty="0"/>
              <a:t>Isolation generated automatically for historical reasons</a:t>
            </a:r>
          </a:p>
          <a:p>
            <a:pPr lvl="2">
              <a:buFontTx/>
              <a:buChar char="-"/>
            </a:pPr>
            <a:r>
              <a:rPr lang="en-US" sz="1600" dirty="0"/>
              <a:t>Cystic Fibrosis, History of a multi-drug resistant organism, etc. </a:t>
            </a:r>
          </a:p>
          <a:p>
            <a:pPr>
              <a:buFontTx/>
              <a:buChar char="-"/>
            </a:pPr>
            <a:r>
              <a:rPr lang="en-US" sz="1600" dirty="0"/>
              <a:t>Some circumstances will still need orders to be entered manually such as:</a:t>
            </a:r>
          </a:p>
          <a:p>
            <a:pPr lvl="1">
              <a:buFontTx/>
              <a:buChar char="-"/>
            </a:pPr>
            <a:r>
              <a:rPr lang="en-US" sz="1600" dirty="0"/>
              <a:t>Patient has a rash that is suspect for a communicable disease</a:t>
            </a:r>
          </a:p>
          <a:p>
            <a:pPr lvl="1">
              <a:buFontTx/>
              <a:buChar char="-"/>
            </a:pPr>
            <a:r>
              <a:rPr lang="en-US" sz="1600" dirty="0"/>
              <a:t>Laboratory culture is in pending/preliminary state</a:t>
            </a:r>
          </a:p>
          <a:p>
            <a:pPr lvl="1">
              <a:buFontTx/>
              <a:buChar char="-"/>
            </a:pPr>
            <a:r>
              <a:rPr lang="en-US" sz="1600" dirty="0"/>
              <a:t>Results came from an outside facility</a:t>
            </a:r>
          </a:p>
        </p:txBody>
      </p:sp>
    </p:spTree>
    <p:extLst>
      <p:ext uri="{BB962C8B-B14F-4D97-AF65-F5344CB8AC3E}">
        <p14:creationId xmlns:p14="http://schemas.microsoft.com/office/powerpoint/2010/main" val="2543118208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71" y="1295400"/>
            <a:ext cx="8846857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672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4CCC392-850B-475B-F6FA-53C9BF25E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68" y="2141024"/>
            <a:ext cx="8506103" cy="391097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Airborne - N95 &amp; Negative Pressure Room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 defTabSz="506413">
              <a:buFont typeface="Wingdings" panose="05000000000000000000" pitchFamily="2" charset="2"/>
              <a:buChar char="Ø"/>
            </a:pPr>
            <a:r>
              <a:rPr lang="en-US" sz="2000" dirty="0"/>
              <a:t>Special </a:t>
            </a:r>
            <a:r>
              <a:rPr lang="en-US" sz="2000"/>
              <a:t>Precautions - </a:t>
            </a:r>
            <a:r>
              <a:rPr lang="en-US" sz="2000" dirty="0"/>
              <a:t>N95, Face shield/Eye protection, 								Gown &amp; Gloves, Keep door closed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Droplet - Surgical Mask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Contact - Gown &amp; Gloves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Special Contact - Gown &amp; Gloves, Wash hands with soap and water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34F17-3F7A-7C3F-8F9B-019AC168FB4D}"/>
              </a:ext>
            </a:extLst>
          </p:cNvPr>
          <p:cNvSpPr txBox="1"/>
          <p:nvPr/>
        </p:nvSpPr>
        <p:spPr>
          <a:xfrm>
            <a:off x="825206" y="1263187"/>
            <a:ext cx="6698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Isolation and PPE</a:t>
            </a:r>
          </a:p>
        </p:txBody>
      </p:sp>
    </p:spTree>
    <p:extLst>
      <p:ext uri="{BB962C8B-B14F-4D97-AF65-F5344CB8AC3E}">
        <p14:creationId xmlns:p14="http://schemas.microsoft.com/office/powerpoint/2010/main" val="15691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>
          <a:xfrm>
            <a:off x="1219199" y="1513840"/>
            <a:ext cx="7726837" cy="4963160"/>
          </a:xfrm>
        </p:spPr>
        <p:txBody>
          <a:bodyPr/>
          <a:lstStyle/>
          <a:p>
            <a:r>
              <a:rPr lang="en-US" dirty="0"/>
              <a:t>Topics</a:t>
            </a:r>
          </a:p>
          <a:p>
            <a:pPr lvl="1"/>
            <a:endParaRPr lang="en-US" dirty="0"/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Bloodborne Pathogens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Tuberculosis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Multi-drug Resistant Organisms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Breaking the Chain of Infection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Hand Hygiene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Standard &amp; Transmission-Based Precautions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Personal Protective Equipment (PPE)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6497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27" y="1143000"/>
            <a:ext cx="7291631" cy="1143000"/>
          </a:xfrm>
        </p:spPr>
        <p:txBody>
          <a:bodyPr/>
          <a:lstStyle/>
          <a:p>
            <a:pPr algn="l"/>
            <a:r>
              <a:rPr lang="en-US" sz="4800" baseline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Mask Do’s and Don’ts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31188" cy="38750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871" y="5153025"/>
            <a:ext cx="2676525" cy="1704975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>
          <a:xfrm>
            <a:off x="6781800" y="5771555"/>
            <a:ext cx="1295400" cy="1042987"/>
          </a:xfrm>
          <a:prstGeom prst="mathMultiply">
            <a:avLst/>
          </a:prstGeom>
          <a:noFill/>
          <a:ln w="88900" cmpd="sng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69" y="1981201"/>
            <a:ext cx="6252914" cy="42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245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8">
            <a:extLst>
              <a:ext uri="{FF2B5EF4-FFF2-40B4-BE49-F238E27FC236}">
                <a16:creationId xmlns:a16="http://schemas.microsoft.com/office/drawing/2014/main" id="{9626B5F2-DB0F-93ED-5CFE-CBFB80A428DE}"/>
              </a:ext>
            </a:extLst>
          </p:cNvPr>
          <p:cNvSpPr txBox="1">
            <a:spLocks/>
          </p:cNvSpPr>
          <p:nvPr/>
        </p:nvSpPr>
        <p:spPr>
          <a:xfrm>
            <a:off x="707008" y="2365207"/>
            <a:ext cx="7805394" cy="24424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 dirty="0"/>
              <a:t>Eyeglasses are not considered eye protection</a:t>
            </a:r>
          </a:p>
          <a:p>
            <a:pPr marL="352425" lvl="2" indent="0">
              <a:buNone/>
            </a:pPr>
            <a:endParaRPr lang="en-US" dirty="0"/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 dirty="0"/>
              <a:t>Clip on eye shields that attach to prescription eyewear are not considered PPE</a:t>
            </a:r>
          </a:p>
          <a:p>
            <a:pPr marL="7938" indent="0">
              <a:buFont typeface="Arial" charset="0"/>
              <a:buNone/>
            </a:pPr>
            <a:endParaRPr lang="en-US" dirty="0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28882D9E-AE96-77A9-0AD1-137BB08D537E}"/>
              </a:ext>
            </a:extLst>
          </p:cNvPr>
          <p:cNvSpPr txBox="1">
            <a:spLocks/>
          </p:cNvSpPr>
          <p:nvPr/>
        </p:nvSpPr>
        <p:spPr>
          <a:xfrm>
            <a:off x="914399" y="1399194"/>
            <a:ext cx="5618375" cy="4851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Eye Protection</a:t>
            </a:r>
          </a:p>
        </p:txBody>
      </p:sp>
    </p:spTree>
    <p:extLst>
      <p:ext uri="{BB962C8B-B14F-4D97-AF65-F5344CB8AC3E}">
        <p14:creationId xmlns:p14="http://schemas.microsoft.com/office/powerpoint/2010/main" val="13872007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>
            <a:extLst>
              <a:ext uri="{FF2B5EF4-FFF2-40B4-BE49-F238E27FC236}">
                <a16:creationId xmlns:a16="http://schemas.microsoft.com/office/drawing/2014/main" id="{BAE76554-8098-B8A9-5956-17F5F2216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88" y="1298798"/>
            <a:ext cx="4185502" cy="1189877"/>
          </a:xfrm>
        </p:spPr>
        <p:txBody>
          <a:bodyPr>
            <a:noAutofit/>
          </a:bodyPr>
          <a:lstStyle/>
          <a:p>
            <a:pPr algn="l"/>
            <a:r>
              <a:rPr lang="en-US" altLang="en-US" sz="4800" b="1" dirty="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Donning</a:t>
            </a:r>
            <a:br>
              <a:rPr lang="en-US" altLang="en-US" sz="4800" dirty="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br>
              <a:rPr lang="en-US" altLang="en-US" sz="2400" dirty="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r>
              <a:rPr lang="en-US" altLang="en-US" sz="3200" dirty="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-Always start with Hand Hygiene</a:t>
            </a:r>
            <a:br>
              <a:rPr lang="en-US" altLang="en-US" sz="4800" dirty="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endParaRPr lang="en-US" altLang="en-US" sz="4800" dirty="0">
              <a:solidFill>
                <a:schemeClr val="tx1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</p:txBody>
      </p:sp>
      <p:pic>
        <p:nvPicPr>
          <p:cNvPr id="3" name="Content Placeholder 9">
            <a:extLst>
              <a:ext uri="{FF2B5EF4-FFF2-40B4-BE49-F238E27FC236}">
                <a16:creationId xmlns:a16="http://schemas.microsoft.com/office/drawing/2014/main" id="{EE25C4EA-7DF8-0A4D-93B5-18E309BC5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113" y="157029"/>
            <a:ext cx="4715260" cy="613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455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>
            <a:extLst>
              <a:ext uri="{FF2B5EF4-FFF2-40B4-BE49-F238E27FC236}">
                <a16:creationId xmlns:a16="http://schemas.microsoft.com/office/drawing/2014/main" id="{BAE76554-8098-B8A9-5956-17F5F2216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88" y="1298798"/>
            <a:ext cx="4185502" cy="1189877"/>
          </a:xfrm>
        </p:spPr>
        <p:txBody>
          <a:bodyPr>
            <a:noAutofit/>
          </a:bodyPr>
          <a:lstStyle/>
          <a:p>
            <a:pPr algn="l"/>
            <a:r>
              <a:rPr lang="en-US" altLang="en-US" sz="4800" b="1" dirty="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Doffing</a:t>
            </a:r>
            <a:br>
              <a:rPr lang="en-US" altLang="en-US" sz="4800" dirty="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br>
              <a:rPr lang="en-US" altLang="en-US" sz="2400" dirty="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r>
              <a:rPr lang="en-US" altLang="en-US" sz="3200" b="1" dirty="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Method 1</a:t>
            </a:r>
            <a:br>
              <a:rPr lang="en-US" altLang="en-US" sz="4800" dirty="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endParaRPr lang="en-US" altLang="en-US" sz="4800" dirty="0">
              <a:solidFill>
                <a:schemeClr val="tx1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22C82D-DBC5-49CF-A452-AF580E7BC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0" b="823"/>
          <a:stretch/>
        </p:blipFill>
        <p:spPr>
          <a:xfrm>
            <a:off x="3925910" y="46506"/>
            <a:ext cx="5247660" cy="678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885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>
            <a:extLst>
              <a:ext uri="{FF2B5EF4-FFF2-40B4-BE49-F238E27FC236}">
                <a16:creationId xmlns:a16="http://schemas.microsoft.com/office/drawing/2014/main" id="{BAE76554-8098-B8A9-5956-17F5F2216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88" y="1298798"/>
            <a:ext cx="4185502" cy="1189877"/>
          </a:xfrm>
        </p:spPr>
        <p:txBody>
          <a:bodyPr>
            <a:noAutofit/>
          </a:bodyPr>
          <a:lstStyle/>
          <a:p>
            <a:pPr algn="l"/>
            <a:r>
              <a:rPr lang="en-US" altLang="en-US" sz="4800" b="1" dirty="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Doffing</a:t>
            </a:r>
            <a:br>
              <a:rPr lang="en-US" altLang="en-US" sz="4800" dirty="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br>
              <a:rPr lang="en-US" altLang="en-US" sz="2400" dirty="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r>
              <a:rPr lang="en-US" altLang="en-US" sz="3200" b="1" dirty="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Method 2</a:t>
            </a:r>
            <a:br>
              <a:rPr lang="en-US" altLang="en-US" sz="4800" dirty="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endParaRPr lang="en-US" altLang="en-US" sz="4800" dirty="0">
              <a:solidFill>
                <a:schemeClr val="tx1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EB1862-B84A-D7B1-9D8F-E440CAFFDC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" t="1217" r="1632" b="1276"/>
          <a:stretch/>
        </p:blipFill>
        <p:spPr>
          <a:xfrm>
            <a:off x="4034673" y="52121"/>
            <a:ext cx="5076730" cy="676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0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69428E-9615-7CFE-8B0B-17A7D90C9BBE}"/>
              </a:ext>
            </a:extLst>
          </p:cNvPr>
          <p:cNvSpPr txBox="1"/>
          <p:nvPr/>
        </p:nvSpPr>
        <p:spPr>
          <a:xfrm>
            <a:off x="867263" y="2115128"/>
            <a:ext cx="553353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sz="2400" dirty="0"/>
              <a:t>Inside the Room </a:t>
            </a:r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Gloves</a:t>
            </a:r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Gown</a:t>
            </a:r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Surgical mask</a:t>
            </a:r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Disposable eye protection</a:t>
            </a:r>
          </a:p>
          <a:p>
            <a:pPr marL="352425" lvl="2" indent="0">
              <a:buNone/>
            </a:pPr>
            <a:endParaRPr lang="en-US" sz="2400" dirty="0"/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sz="2400" dirty="0"/>
              <a:t>Outside the Room</a:t>
            </a:r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Eye Protection if reusable clean</a:t>
            </a:r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N95 / PAPR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AB96D2-10E4-FE99-8851-6B41F6806386}"/>
              </a:ext>
            </a:extLst>
          </p:cNvPr>
          <p:cNvSpPr txBox="1"/>
          <p:nvPr/>
        </p:nvSpPr>
        <p:spPr>
          <a:xfrm>
            <a:off x="904966" y="1290624"/>
            <a:ext cx="4713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Disposal of PPE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EECC9F-7D8A-198C-C265-4561CD4820EF}"/>
              </a:ext>
            </a:extLst>
          </p:cNvPr>
          <p:cNvSpPr txBox="1"/>
          <p:nvPr/>
        </p:nvSpPr>
        <p:spPr>
          <a:xfrm>
            <a:off x="5806893" y="2402854"/>
            <a:ext cx="317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Don’t forget Hand Hygiene!</a:t>
            </a:r>
          </a:p>
          <a:p>
            <a:endParaRPr lang="en-US" dirty="0"/>
          </a:p>
        </p:txBody>
      </p:sp>
      <p:pic>
        <p:nvPicPr>
          <p:cNvPr id="8" name="Content Placeholder 16" descr="Worried About The Spread Of Viruses? Wash Your Hands | Henry Ford Health -  Detroit, MI">
            <a:extLst>
              <a:ext uri="{FF2B5EF4-FFF2-40B4-BE49-F238E27FC236}">
                <a16:creationId xmlns:a16="http://schemas.microsoft.com/office/drawing/2014/main" id="{2438B4AF-EF7E-97CA-A374-2142D8E7C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863" y="2868693"/>
            <a:ext cx="2333150" cy="95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98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Staying Safe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62" y="1715135"/>
            <a:ext cx="8301526" cy="4150580"/>
          </a:xfrm>
        </p:spPr>
        <p:txBody>
          <a:bodyPr/>
          <a:lstStyle/>
          <a:p>
            <a:r>
              <a:rPr lang="en-US" dirty="0">
                <a:latin typeface="+mn-lt"/>
              </a:rPr>
              <a:t>Stay 6 feet part whenever possible</a:t>
            </a:r>
          </a:p>
          <a:p>
            <a:pPr lvl="1"/>
            <a:r>
              <a:rPr lang="en-US" sz="1800" dirty="0">
                <a:latin typeface="+mn-lt"/>
              </a:rPr>
              <a:t>Including when eating</a:t>
            </a:r>
          </a:p>
          <a:p>
            <a:r>
              <a:rPr lang="en-US" dirty="0">
                <a:latin typeface="+mn-lt"/>
              </a:rPr>
              <a:t>Hand Hygiene</a:t>
            </a:r>
          </a:p>
          <a:p>
            <a:r>
              <a:rPr lang="en-US" dirty="0">
                <a:latin typeface="+mn-lt"/>
              </a:rPr>
              <a:t>Wear your PPE </a:t>
            </a:r>
          </a:p>
          <a:p>
            <a:r>
              <a:rPr lang="en-US" dirty="0">
                <a:latin typeface="+mn-lt"/>
              </a:rPr>
              <a:t>Clean surfaces</a:t>
            </a:r>
          </a:p>
          <a:p>
            <a:r>
              <a:rPr lang="en-US" dirty="0">
                <a:latin typeface="+mn-lt"/>
              </a:rPr>
              <a:t>Screen yourself for illness</a:t>
            </a:r>
          </a:p>
          <a:p>
            <a:r>
              <a:rPr lang="en-US" dirty="0">
                <a:latin typeface="+mn-lt"/>
              </a:rPr>
              <a:t>Stay home when ill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223" y="5275384"/>
            <a:ext cx="4314092" cy="148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215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78898"/>
            <a:ext cx="5853184" cy="208597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57200" y="2714916"/>
            <a:ext cx="8229600" cy="169729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sz="2400" dirty="0"/>
          </a:p>
          <a:p>
            <a:endParaRPr lang="en-US" sz="2400" dirty="0"/>
          </a:p>
          <a:p>
            <a:pPr marL="0" indent="0"/>
            <a:endParaRPr lang="en-US" sz="2400" dirty="0"/>
          </a:p>
          <a:p>
            <a:pPr marL="0" indent="0"/>
            <a:r>
              <a:rPr lang="en-US" sz="24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Main Office # 444 – 7430</a:t>
            </a:r>
          </a:p>
          <a:p>
            <a:endParaRPr lang="en-US" sz="1200" dirty="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0" indent="0"/>
            <a:r>
              <a:rPr lang="en-US" sz="24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Email: SBUH_IPC </a:t>
            </a:r>
            <a:r>
              <a:rPr lang="en-US" sz="18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or</a:t>
            </a:r>
            <a:r>
              <a:rPr lang="en-US" sz="24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 </a:t>
            </a:r>
          </a:p>
          <a:p>
            <a:pPr marL="0" indent="0"/>
            <a:r>
              <a:rPr lang="en-US" sz="24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SBUH Healthcare Epidemiology Practitioners</a:t>
            </a:r>
          </a:p>
          <a:p>
            <a:endParaRPr lang="en-US" sz="1200" dirty="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0" indent="0"/>
            <a:r>
              <a:rPr lang="en-US" sz="24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After hours </a:t>
            </a:r>
            <a:r>
              <a:rPr lang="en-US" sz="2400" b="1" dirty="0">
                <a:latin typeface="Helvetica" pitchFamily="34" charset="0"/>
                <a:cs typeface="Helvetica" pitchFamily="34" charset="0"/>
              </a:rPr>
              <a:t>Emergency</a:t>
            </a:r>
            <a:r>
              <a:rPr lang="en-US" sz="24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 Coverage: use SPOK </a:t>
            </a:r>
          </a:p>
          <a:p>
            <a:pPr marL="0" indent="0"/>
            <a:r>
              <a:rPr lang="en-US" sz="24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or ask the operator for the ICP person on-call</a:t>
            </a:r>
          </a:p>
        </p:txBody>
      </p:sp>
    </p:spTree>
    <p:extLst>
      <p:ext uri="{BB962C8B-B14F-4D97-AF65-F5344CB8AC3E}">
        <p14:creationId xmlns:p14="http://schemas.microsoft.com/office/powerpoint/2010/main" val="1132978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143" y="2186701"/>
            <a:ext cx="3107714" cy="283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6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533400"/>
          </a:xfrm>
          <a:prstGeom prst="rect">
            <a:avLst/>
          </a:prstGeom>
        </p:spPr>
        <p:txBody>
          <a:bodyPr anchor="b"/>
          <a:lstStyle/>
          <a:p>
            <a:pPr eaLnBrk="1" hangingPunct="1"/>
            <a:r>
              <a:rPr lang="en-US" sz="3600" dirty="0"/>
              <a:t>Blood-borne Pathogens – HIV, HBV, HCV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55093" y="1786016"/>
            <a:ext cx="8222775" cy="4454659"/>
          </a:xfrm>
        </p:spPr>
        <p:txBody>
          <a:bodyPr/>
          <a:lstStyle/>
          <a:p>
            <a:pPr marL="231775" indent="-4763" eaLnBrk="1" hangingPunct="1">
              <a:lnSpc>
                <a:spcPct val="80000"/>
              </a:lnSpc>
              <a:buFontTx/>
              <a:buNone/>
            </a:pPr>
            <a:r>
              <a:rPr lang="en-US" sz="2000" i="1" dirty="0">
                <a:latin typeface="Helvetica" pitchFamily="34" charset="0"/>
                <a:cs typeface="Helvetica" pitchFamily="34" charset="0"/>
              </a:rPr>
              <a:t>Primarily</a:t>
            </a:r>
            <a:r>
              <a:rPr lang="en-US" sz="2000" dirty="0">
                <a:latin typeface="Helvetica" pitchFamily="34" charset="0"/>
                <a:cs typeface="Helvetica" pitchFamily="34" charset="0"/>
              </a:rPr>
              <a:t> through blood and semen, although </a:t>
            </a:r>
            <a:r>
              <a:rPr lang="en-US" sz="2000" i="1" dirty="0">
                <a:latin typeface="Helvetica" pitchFamily="34" charset="0"/>
                <a:cs typeface="Helvetica" pitchFamily="34" charset="0"/>
              </a:rPr>
              <a:t>all</a:t>
            </a:r>
            <a:r>
              <a:rPr lang="en-US" sz="2000" dirty="0">
                <a:latin typeface="Helvetica" pitchFamily="34" charset="0"/>
                <a:cs typeface="Helvetica" pitchFamily="34" charset="0"/>
              </a:rPr>
              <a:t> body fluids and tissues should be regarded as potentially infectious. </a:t>
            </a:r>
          </a:p>
          <a:p>
            <a:pPr marL="231775" indent="-4763" eaLnBrk="1" hangingPunct="1">
              <a:lnSpc>
                <a:spcPct val="80000"/>
              </a:lnSpc>
              <a:buFontTx/>
              <a:buNone/>
            </a:pPr>
            <a:endParaRPr lang="en-US" sz="2000" dirty="0">
              <a:latin typeface="Helvetica" pitchFamily="34" charset="0"/>
              <a:cs typeface="Helvetica" pitchFamily="34" charset="0"/>
            </a:endParaRPr>
          </a:p>
          <a:p>
            <a:pPr marL="676275" indent="-285750" eaLnBrk="1" hangingPunct="1">
              <a:lnSpc>
                <a:spcPct val="80000"/>
              </a:lnSpc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Most common BBP in Healthcare are:</a:t>
            </a:r>
          </a:p>
          <a:p>
            <a:pPr marL="1076325" lvl="1" eaLnBrk="1" hangingPunct="1">
              <a:lnSpc>
                <a:spcPct val="80000"/>
              </a:lnSpc>
            </a:pPr>
            <a:r>
              <a:rPr lang="en-US" sz="1600" dirty="0">
                <a:latin typeface="Helvetica" pitchFamily="34" charset="0"/>
                <a:cs typeface="Helvetica" pitchFamily="34" charset="0"/>
              </a:rPr>
              <a:t>HIV – Human Immunodeficiency Virus</a:t>
            </a:r>
          </a:p>
          <a:p>
            <a:pPr marL="1076325" lvl="1" eaLnBrk="1" hangingPunct="1">
              <a:lnSpc>
                <a:spcPct val="80000"/>
              </a:lnSpc>
            </a:pPr>
            <a:r>
              <a:rPr lang="en-US" sz="1600" dirty="0">
                <a:latin typeface="Helvetica" pitchFamily="34" charset="0"/>
                <a:cs typeface="Helvetica" pitchFamily="34" charset="0"/>
              </a:rPr>
              <a:t>HBV – Hepatitis B Virus</a:t>
            </a:r>
          </a:p>
          <a:p>
            <a:pPr marL="1076325" lvl="1" eaLnBrk="1" hangingPunct="1">
              <a:lnSpc>
                <a:spcPct val="80000"/>
              </a:lnSpc>
            </a:pPr>
            <a:r>
              <a:rPr lang="en-US" sz="1600" dirty="0">
                <a:latin typeface="Helvetica" pitchFamily="34" charset="0"/>
                <a:cs typeface="Helvetica" pitchFamily="34" charset="0"/>
              </a:rPr>
              <a:t>HCV – Hepatitis C Virus</a:t>
            </a:r>
          </a:p>
          <a:p>
            <a:pPr marL="1076325" lvl="1" eaLnBrk="1" hangingPunct="1">
              <a:lnSpc>
                <a:spcPct val="80000"/>
              </a:lnSpc>
            </a:pPr>
            <a:endParaRPr lang="en-US" sz="1600" dirty="0">
              <a:latin typeface="Helvetica" pitchFamily="34" charset="0"/>
              <a:cs typeface="Helvetica" pitchFamily="34" charset="0"/>
            </a:endParaRPr>
          </a:p>
          <a:p>
            <a:pPr marL="676275" indent="-285750" eaLnBrk="1" hangingPunct="1">
              <a:lnSpc>
                <a:spcPct val="80000"/>
              </a:lnSpc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The most common modes of transmission are </a:t>
            </a:r>
          </a:p>
          <a:p>
            <a:pPr marL="1208088" lvl="1" eaLnBrk="1" hangingPunct="1">
              <a:lnSpc>
                <a:spcPct val="80000"/>
              </a:lnSpc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sexual contact, </a:t>
            </a:r>
          </a:p>
          <a:p>
            <a:pPr marL="1208088" lvl="1" eaLnBrk="1" hangingPunct="1">
              <a:lnSpc>
                <a:spcPct val="80000"/>
              </a:lnSpc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needle sharing, and </a:t>
            </a:r>
          </a:p>
          <a:p>
            <a:pPr marL="1208088" lvl="1" eaLnBrk="1" hangingPunct="1">
              <a:lnSpc>
                <a:spcPct val="80000"/>
              </a:lnSpc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to a much lesser degree, infusion of contaminated blood products. </a:t>
            </a:r>
          </a:p>
          <a:p>
            <a:pPr marL="1208088" lvl="1" eaLnBrk="1" hangingPunct="1">
              <a:lnSpc>
                <a:spcPct val="80000"/>
              </a:lnSpc>
            </a:pPr>
            <a:endParaRPr lang="en-US" sz="2000" dirty="0">
              <a:latin typeface="Helvetica" pitchFamily="34" charset="0"/>
              <a:cs typeface="Helvetica" pitchFamily="34" charset="0"/>
            </a:endParaRPr>
          </a:p>
          <a:p>
            <a:pPr marL="676275" indent="-285750" eaLnBrk="1" hangingPunct="1">
              <a:lnSpc>
                <a:spcPct val="80000"/>
              </a:lnSpc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An infected woman can pass pathogens to her fetus. </a:t>
            </a:r>
          </a:p>
          <a:p>
            <a:pPr marL="390525" lvl="1" indent="0" eaLnBrk="1" hangingPunct="1">
              <a:lnSpc>
                <a:spcPct val="80000"/>
              </a:lnSpc>
              <a:buNone/>
            </a:pPr>
            <a:endParaRPr lang="en-US" sz="20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221544"/>
            <a:ext cx="8195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How are Bloodborne Pathogens (BBP) Transmitted:</a:t>
            </a:r>
            <a:endParaRPr lang="en-US" sz="3200" dirty="0">
              <a:solidFill>
                <a:srgbClr val="B60225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BD9BC-B554-0BF8-88B7-1AE09168B0EA}"/>
              </a:ext>
            </a:extLst>
          </p:cNvPr>
          <p:cNvSpPr txBox="1"/>
          <p:nvPr/>
        </p:nvSpPr>
        <p:spPr>
          <a:xfrm>
            <a:off x="4477732" y="414778"/>
            <a:ext cx="4259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B602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Blood-borne Pathogens</a:t>
            </a:r>
          </a:p>
        </p:txBody>
      </p:sp>
    </p:spTree>
    <p:extLst>
      <p:ext uri="{BB962C8B-B14F-4D97-AF65-F5344CB8AC3E}">
        <p14:creationId xmlns:p14="http://schemas.microsoft.com/office/powerpoint/2010/main" val="2206908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12154" y="284375"/>
            <a:ext cx="4051080" cy="571995"/>
          </a:xfrm>
          <a:prstGeom prst="rect">
            <a:avLst/>
          </a:prstGeom>
        </p:spPr>
        <p:txBody>
          <a:bodyPr anchor="b"/>
          <a:lstStyle/>
          <a:p>
            <a:pPr algn="l" eaLnBrk="1" hangingPunct="1"/>
            <a:r>
              <a:rPr lang="en-US" sz="4000" b="1" dirty="0">
                <a:solidFill>
                  <a:srgbClr val="B60225"/>
                </a:solidFill>
                <a:latin typeface="Arial" charset="0"/>
              </a:rPr>
              <a:t>Blood-borne Pathogens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6714" y="1319753"/>
            <a:ext cx="9047285" cy="5036271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Puncture wounds or cuts</a:t>
            </a:r>
          </a:p>
          <a:p>
            <a:pPr marL="914400" lvl="2" indent="0" eaLnBrk="1" hangingPunct="1">
              <a:lnSpc>
                <a:spcPct val="90000"/>
              </a:lnSpc>
              <a:buNone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	- Contaminated sharps</a:t>
            </a:r>
          </a:p>
          <a:p>
            <a:pPr marL="914400" lvl="2" indent="0" eaLnBrk="1" hangingPunct="1">
              <a:lnSpc>
                <a:spcPct val="90000"/>
              </a:lnSpc>
              <a:buNone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	- Cut or puncture with contaminated equipment</a:t>
            </a:r>
          </a:p>
          <a:p>
            <a:pPr marL="914400" lvl="2" indent="0" eaLnBrk="1" hangingPunct="1">
              <a:lnSpc>
                <a:spcPct val="90000"/>
              </a:lnSpc>
              <a:buNone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4863" lvl="2" indent="-342900" eaLnBrk="1" hangingPunct="1">
              <a:lnSpc>
                <a:spcPct val="90000"/>
              </a:lnSpc>
              <a:tabLst>
                <a:tab pos="574675" algn="l"/>
              </a:tabLst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Blood or other potentially infectious material (OPIM) comes in contact via splash, spray or touch with</a:t>
            </a:r>
          </a:p>
          <a:p>
            <a:pPr marL="1371600" lvl="3" indent="0" eaLnBrk="1" hangingPunct="1">
              <a:lnSpc>
                <a:spcPct val="90000"/>
              </a:lnSpc>
              <a:buNone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- Mucous Membranes (Eyes, nose, mouth)</a:t>
            </a:r>
          </a:p>
          <a:p>
            <a:pPr marL="1371600" lvl="3" indent="0" eaLnBrk="1" hangingPunct="1">
              <a:lnSpc>
                <a:spcPct val="90000"/>
              </a:lnSpc>
              <a:buNone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- Non-intact Skin</a:t>
            </a:r>
          </a:p>
          <a:p>
            <a:pPr lvl="4" eaLnBrk="1" hangingPunct="1">
              <a:lnSpc>
                <a:spcPct val="90000"/>
              </a:lnSpc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Cuts, abrasions, burns</a:t>
            </a:r>
          </a:p>
          <a:p>
            <a:pPr lvl="4" eaLnBrk="1" hangingPunct="1">
              <a:lnSpc>
                <a:spcPct val="90000"/>
              </a:lnSpc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Acnes, rashes</a:t>
            </a:r>
          </a:p>
          <a:p>
            <a:pPr lvl="4" eaLnBrk="1" hangingPunct="1">
              <a:lnSpc>
                <a:spcPct val="90000"/>
              </a:lnSpc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Paper cuts, etc.</a:t>
            </a:r>
          </a:p>
          <a:p>
            <a:pPr lvl="4" eaLnBrk="1" hangingPunct="1">
              <a:lnSpc>
                <a:spcPct val="90000"/>
              </a:lnSpc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1600" dirty="0">
              <a:latin typeface="Helvetica" pitchFamily="34" charset="0"/>
              <a:cs typeface="Helvetic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solidFill>
                <a:srgbClr val="000099"/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1800" dirty="0">
              <a:solidFill>
                <a:srgbClr val="000099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077" y="3989201"/>
            <a:ext cx="3104877" cy="208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13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 anchor="b"/>
          <a:lstStyle/>
          <a:p>
            <a:pPr algn="ctr" eaLnBrk="1" hangingPunct="1"/>
            <a:r>
              <a:rPr lang="en-US" b="1" dirty="0">
                <a:latin typeface="Arial" charset="0"/>
              </a:rPr>
              <a:t>How Can I Prevent Transmission?</a:t>
            </a:r>
            <a:r>
              <a:rPr lang="en-US" dirty="0"/>
              <a:t>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8788" y="1717539"/>
            <a:ext cx="8229600" cy="413874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>
              <a:solidFill>
                <a:srgbClr val="000099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Follow hospital Infection Control and Safety policies. 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dirty="0">
              <a:latin typeface="Helvetica" pitchFamily="34" charset="0"/>
              <a:cs typeface="Helvetic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The use of Universal Precautions and safety devices will decrease the incidence of occupational exposures.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dirty="0">
              <a:latin typeface="Helvetica" pitchFamily="34" charset="0"/>
              <a:cs typeface="Helvetic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Universal Precautions consist of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appropriate workplace practices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engineering (safety) controls, and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using Personal Protective Equipment (PPE)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6286" y="1132764"/>
            <a:ext cx="6755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How Can I Prevent Transmission?</a:t>
            </a:r>
          </a:p>
        </p:txBody>
      </p:sp>
    </p:spTree>
    <p:extLst>
      <p:ext uri="{BB962C8B-B14F-4D97-AF65-F5344CB8AC3E}">
        <p14:creationId xmlns:p14="http://schemas.microsoft.com/office/powerpoint/2010/main" val="271113177"/>
      </p:ext>
    </p:extLst>
  </p:cSld>
  <p:clrMapOvr>
    <a:masterClrMapping/>
  </p:clrMapOvr>
</p:sld>
</file>

<file path=ppt/theme/theme1.xml><?xml version="1.0" encoding="utf-8"?>
<a:theme xmlns:a="http://schemas.openxmlformats.org/drawingml/2006/main" name="12010891H-Launch-PTTforToolkit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ony Brook Univers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tony Brook Medic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Stony Brook Children'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Stony Brook Medicin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090292H-SBM SQ rays PowerPoint Widescreen 16-9 Ratio BRAND FONTS Template_Nov2020" id="{C022A53A-92B1-CB45-8CD2-CA1BF7B101E4}" vid="{D99079EE-278D-8741-93D6-E554077DA8C8}"/>
    </a:ext>
  </a:extLst>
</a:theme>
</file>

<file path=ppt/theme/theme6.xml><?xml version="1.0" encoding="utf-8"?>
<a:theme xmlns:a="http://schemas.openxmlformats.org/drawingml/2006/main" name="ShapesVTI">
  <a:themeElements>
    <a:clrScheme name="Shapes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AB1E06F7E4774AB5ACA86DA583E970" ma:contentTypeVersion="15" ma:contentTypeDescription="Create a new document." ma:contentTypeScope="" ma:versionID="384639fb17994d0fb48b1e3436128f89">
  <xsd:schema xmlns:xsd="http://www.w3.org/2001/XMLSchema" xmlns:xs="http://www.w3.org/2001/XMLSchema" xmlns:p="http://schemas.microsoft.com/office/2006/metadata/properties" xmlns:ns2="916313a7-71fa-4e39-ba51-6f1c32ec46d9" xmlns:ns3="20e0b488-2a4e-453d-8d1c-58086eba092d" targetNamespace="http://schemas.microsoft.com/office/2006/metadata/properties" ma:root="true" ma:fieldsID="2032d7763a0f78e6d113266207123c3c" ns2:_="" ns3:_="">
    <xsd:import namespace="916313a7-71fa-4e39-ba51-6f1c32ec46d9"/>
    <xsd:import namespace="20e0b488-2a4e-453d-8d1c-58086eba09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6313a7-71fa-4e39-ba51-6f1c32ec46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eb4a578-9d33-480f-a35e-42c50ab46a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e0b488-2a4e-453d-8d1c-58086eba092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ba7330c6-2534-4cc5-8312-8659b42334f6}" ma:internalName="TaxCatchAll" ma:showField="CatchAllData" ma:web="20e0b488-2a4e-453d-8d1c-58086eba09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6313a7-71fa-4e39-ba51-6f1c32ec46d9">
      <Terms xmlns="http://schemas.microsoft.com/office/infopath/2007/PartnerControls"/>
    </lcf76f155ced4ddcb4097134ff3c332f>
    <TaxCatchAll xmlns="20e0b488-2a4e-453d-8d1c-58086eba092d" xsi:nil="true"/>
  </documentManagement>
</p:properties>
</file>

<file path=customXml/itemProps1.xml><?xml version="1.0" encoding="utf-8"?>
<ds:datastoreItem xmlns:ds="http://schemas.openxmlformats.org/officeDocument/2006/customXml" ds:itemID="{C6FE7586-1FCE-4F6D-8D89-441D28F4A4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6313a7-71fa-4e39-ba51-6f1c32ec46d9"/>
    <ds:schemaRef ds:uri="20e0b488-2a4e-453d-8d1c-58086eba09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272994-D00E-4392-ACCF-10F1809A5E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8317D8-609E-4BBA-ABC3-9ED5653D2818}">
  <ds:schemaRefs>
    <ds:schemaRef ds:uri="http://purl.org/dc/terms/"/>
    <ds:schemaRef ds:uri="http://purl.org/dc/elements/1.1/"/>
    <ds:schemaRef ds:uri="20e0b488-2a4e-453d-8d1c-58086eba092d"/>
    <ds:schemaRef ds:uri="http://schemas.openxmlformats.org/package/2006/metadata/core-properties"/>
    <ds:schemaRef ds:uri="916313a7-71fa-4e39-ba51-6f1c32ec46d9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12010891H-Launch-PTTforToolkit_Blank</Template>
  <TotalTime>4235</TotalTime>
  <Words>2236</Words>
  <Application>Microsoft Office PowerPoint</Application>
  <PresentationFormat>On-screen Show (4:3)</PresentationFormat>
  <Paragraphs>393</Paragraphs>
  <Slides>57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57</vt:i4>
      </vt:variant>
    </vt:vector>
  </HeadingPairs>
  <TitlesOfParts>
    <vt:vector size="77" baseType="lpstr">
      <vt:lpstr>Arial</vt:lpstr>
      <vt:lpstr>Arial,Sans-Serif</vt:lpstr>
      <vt:lpstr>Avenir Next LT Pro</vt:lpstr>
      <vt:lpstr>Calibri</vt:lpstr>
      <vt:lpstr>Effra</vt:lpstr>
      <vt:lpstr>Effra Light</vt:lpstr>
      <vt:lpstr>Effra Medium</vt:lpstr>
      <vt:lpstr>Helvetica</vt:lpstr>
      <vt:lpstr>Lucida Grande</vt:lpstr>
      <vt:lpstr>System Font Regular</vt:lpstr>
      <vt:lpstr>Times New Roman</vt:lpstr>
      <vt:lpstr>Tw Cen MT</vt:lpstr>
      <vt:lpstr>Verdana</vt:lpstr>
      <vt:lpstr>Wingdings</vt:lpstr>
      <vt:lpstr>12010891H-Launch-PTTforToolkit_Blank</vt:lpstr>
      <vt:lpstr>Stony Brook University</vt:lpstr>
      <vt:lpstr>Stony Brook Medicine</vt:lpstr>
      <vt:lpstr>Stony Brook Children's</vt:lpstr>
      <vt:lpstr>Stony Brook Medicine</vt:lpstr>
      <vt:lpstr>ShapesVTI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Blood-borne Pathogens – HIV, HBV, HCV</vt:lpstr>
      <vt:lpstr>Blood-borne Pathogens</vt:lpstr>
      <vt:lpstr>How Can I Prevent Transmission? </vt:lpstr>
      <vt:lpstr>Workplace Practices </vt:lpstr>
      <vt:lpstr>Workplace Practices </vt:lpstr>
      <vt:lpstr>What if I'm Exposed to Blood or Body Fluids?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Patient Care Considerations </vt:lpstr>
      <vt:lpstr>PowerPoint Presentation</vt:lpstr>
      <vt:lpstr>PowerPoint Presentation</vt:lpstr>
      <vt:lpstr>PowerPoint Presentation</vt:lpstr>
      <vt:lpstr>PowerPoint Presentation</vt:lpstr>
      <vt:lpstr>Survival Time  </vt:lpstr>
      <vt:lpstr>PowerPoint Presentation</vt:lpstr>
      <vt:lpstr>PowerPoint Presentation</vt:lpstr>
      <vt:lpstr>Interventions to Break the chain</vt:lpstr>
      <vt:lpstr>Infection Prevention is in your hands</vt:lpstr>
      <vt:lpstr>PowerPoint Presentation</vt:lpstr>
      <vt:lpstr>PowerPoint Presentation</vt:lpstr>
      <vt:lpstr>Hand Hygiene </vt:lpstr>
      <vt:lpstr>PowerPoint Presentation</vt:lpstr>
      <vt:lpstr>PowerPoint Presentation</vt:lpstr>
      <vt:lpstr>PowerPoint Presentation</vt:lpstr>
      <vt:lpstr>Isolation Precautions</vt:lpstr>
      <vt:lpstr>Standard Precautions If it is Warm and Moist and not yours… Put a barrier between you and it.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Mask Do’s and Don’ts</vt:lpstr>
      <vt:lpstr>PowerPoint Presentation</vt:lpstr>
      <vt:lpstr>Donning  -Always start with Hand Hygiene </vt:lpstr>
      <vt:lpstr>Doffing  Method 1 </vt:lpstr>
      <vt:lpstr>Doffing  Method 2 </vt:lpstr>
      <vt:lpstr>PowerPoint Presentation</vt:lpstr>
      <vt:lpstr> Staying Safe</vt:lpstr>
      <vt:lpstr>PowerPoint Presentation</vt:lpstr>
    </vt:vector>
  </TitlesOfParts>
  <Company>SBUMC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Weaver, Clinton</dc:creator>
  <cp:lastModifiedBy>Coppola, Laura</cp:lastModifiedBy>
  <cp:revision>20</cp:revision>
  <cp:lastPrinted>2025-06-04T15:57:36Z</cp:lastPrinted>
  <dcterms:created xsi:type="dcterms:W3CDTF">2012-02-02T22:17:40Z</dcterms:created>
  <dcterms:modified xsi:type="dcterms:W3CDTF">2025-06-04T17:49:39Z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0x01010050AB1E06F7E4774AB5ACA86DA583E970</vt:lpwstr>
  </property>
  <property fmtid="{D5CDD505-2E9C-101B-9397-08002B2CF9AE}" pid="3" name="MediaServiceImageTags">
    <vt:lpwstr/>
  </property>
</Properties>
</file>