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viewProps" Target="view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tableStyles" Target="tableStyle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236D-2762-44B3-AE6C-461324381063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561E-EB18-4D90-8A3C-9BF630D48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5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4236D-2762-44B3-AE6C-461324381063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561E-EB18-4D90-8A3C-9BF630D48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7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Neonatal Cholestasis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85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02367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Alagille Syndrome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35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Summary: Genes Associated with Cholestasis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398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Proposed Subtypes of </a:t>
            </a:r>
            <a:br>
              <a:rPr lang="en-US" altLang="en-US"/>
            </a:br>
            <a:r>
              <a:rPr lang="en-US" altLang="en-US"/>
              <a:t>Intrahepatic Cholestasis   </a:t>
            </a: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65604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solidFill>
                  <a:srgbClr val="8E0004"/>
                </a:solidFill>
              </a:rPr>
              <a:t>Transporter </a:t>
            </a:r>
            <a:r>
              <a:rPr lang="en-US"/>
              <a:t>Mutations / Polymorphisms in </a:t>
            </a:r>
            <a:r>
              <a:rPr lang="en-US">
                <a:solidFill>
                  <a:srgbClr val="8E0004"/>
                </a:solidFill>
              </a:rPr>
              <a:t>Acquired</a:t>
            </a:r>
            <a:r>
              <a:rPr lang="en-US"/>
              <a:t> Cholestasis?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34255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Proposed Subtypes of </a:t>
            </a:r>
            <a:br>
              <a:rPr lang="en-US" altLang="en-US"/>
            </a:br>
            <a:r>
              <a:rPr lang="en-US" altLang="en-US"/>
              <a:t>Intrahepatic Cholestasis   </a:t>
            </a: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974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E.  Unclassified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22504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Syndrome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834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Neonatal Ichthyosis &amp; SC (NISCH)</a:t>
            </a: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296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615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7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118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Strategies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7411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Sequential Evaluation of Neonates with Jaundice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83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Recommendations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120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br>
              <a:rPr lang="en-US"/>
            </a:br>
            <a:r>
              <a:rPr lang="en-US" sz="2800" i="1">
                <a:solidFill>
                  <a:srgbClr val="650003">
                    <a:lumMod val="90000"/>
                    <a:lumOff val="10000"/>
                  </a:srgbClr>
                </a:solidFill>
              </a:rPr>
              <a:t>Recommendations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642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 </a:t>
            </a:r>
            <a:br>
              <a:rPr lang="en-US"/>
            </a:br>
            <a:r>
              <a:rPr lang="en-US"/>
              <a:t>Initial Investigation 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615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History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28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Prenatal History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426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Infant History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0030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973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br>
              <a:rPr lang="en-US"/>
            </a:br>
            <a:r>
              <a:rPr lang="en-US" sz="2800" i="1">
                <a:solidFill>
                  <a:srgbClr val="650003">
                    <a:lumMod val="90000"/>
                    <a:lumOff val="10000"/>
                  </a:srgbClr>
                </a:solidFill>
              </a:rPr>
              <a:t>Recommendations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9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17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Sequential Evaluation of Neonates with Jaundice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818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Initially 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209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Evaluation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443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Evaluation</a:t>
            </a:r>
            <a:br>
              <a:rPr lang="en-US"/>
            </a:br>
            <a:r>
              <a:rPr lang="en-US" sz="2000">
                <a:solidFill>
                  <a:schemeClr val="accent2">
                    <a:lumMod val="90000"/>
                    <a:lumOff val="10000"/>
                  </a:schemeClr>
                </a:solidFill>
              </a:rPr>
              <a:t>(</a:t>
            </a:r>
            <a:r>
              <a:rPr lang="en-US" sz="20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Continued)</a:t>
            </a:r>
            <a:br>
              <a:rPr lang="en-US" sz="2000"/>
            </a:br>
            <a:endParaRPr lang="en-US" sz="2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728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898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Imaging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Fasting Abdominal Ultrasound</a:t>
            </a:r>
            <a:b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endParaRPr lang="en-US" sz="28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542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Imaging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Fasting Abdominal Ultrasound </a:t>
            </a:r>
            <a:b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r>
              <a:rPr lang="en-US" sz="20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(Continued)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862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Imaging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Hepatic Sonographic Parameters</a:t>
            </a:r>
            <a:endParaRPr lang="en-US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987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br>
              <a:rPr lang="en-US"/>
            </a:br>
            <a:r>
              <a:rPr lang="en-US" sz="2800" i="1">
                <a:solidFill>
                  <a:srgbClr val="650003">
                    <a:lumMod val="90000"/>
                    <a:lumOff val="10000"/>
                  </a:srgbClr>
                </a:solidFill>
              </a:rPr>
              <a:t>Recommendations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7067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81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229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Sequential Evaluation of Neonates with Jaundice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151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Sequential Evaluation of Neonates with Jaundice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298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Recognize Biliary Atresia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754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Biliary Atresia Screening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658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Biliary Atresia Screening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7591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412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Diagnostic Approach - Biliary Atresia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Liver Biopsy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38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4010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659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Diagnostic Approach - Biliary Atresia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622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0927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2554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6096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Approaches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7717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Histopathology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226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6 Week Infant with BA, Highlighting Peribiliary Fibrosis, Disordered Cholangiocyte Profiles/Scattered Inflammatory Infiltrate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988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3 Month Infant with BA, Highlighting Peribiliary Fibrosis, Ductular Proliferation, Bile Duct Plugs </a:t>
            </a:r>
            <a:b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322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High Power View Emphasizing </a:t>
            </a:r>
            <a:b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Bile Duct Plugs, Damaged Cholangioles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778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Biliary Atresia </a:t>
            </a:r>
            <a:b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 Infant Boy at 45 Days </a:t>
            </a:r>
            <a:endParaRPr lang="en-US" sz="2800" b="1" i="1" dirty="0">
              <a:solidFill>
                <a:schemeClr val="accent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ＭＳ Ｐゴシック" pitchFamily="1" charset="-12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3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2473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Magnification of Obstructed Bile Ducts Shows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Dense Plug of Bile in One Duct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</a:t>
            </a:r>
            <a:b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Biliary Atresia - Infant Boy at 45 Days</a:t>
            </a:r>
            <a:endParaRPr lang="en-US" sz="2800" b="1" i="1" dirty="0">
              <a:solidFill>
                <a:schemeClr val="accent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4883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</a:rPr>
              <a:t>Idiopathic Neonatal Hepatitis</a:t>
            </a:r>
          </a:p>
          <a:p>
            <a:pPr>
              <a:lnSpc>
                <a:spcPct val="90000"/>
              </a:lnSpc>
            </a:pP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</a:rPr>
              <a:t> </a:t>
            </a:r>
            <a:r>
              <a:rPr lang="en-US" sz="2800" b="1" i="1">
                <a:solidFill>
                  <a:schemeClr val="accent2">
                    <a:lumMod val="90000"/>
                    <a:lumOff val="10000"/>
                  </a:schemeClr>
                </a:solidFill>
              </a:rPr>
              <a:t>Lobular Disarray with Giant </a:t>
            </a: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C</a:t>
            </a:r>
            <a:r>
              <a:rPr lang="en-US" sz="2800" b="1" i="1">
                <a:solidFill>
                  <a:schemeClr val="accent2">
                    <a:lumMod val="90000"/>
                    <a:lumOff val="10000"/>
                  </a:schemeClr>
                </a:solidFill>
              </a:rPr>
              <a:t>ell </a:t>
            </a: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Tr</a:t>
            </a:r>
            <a:r>
              <a:rPr lang="en-US" sz="2800" b="1" i="1">
                <a:solidFill>
                  <a:schemeClr val="accent2">
                    <a:lumMod val="90000"/>
                    <a:lumOff val="10000"/>
                  </a:schemeClr>
                </a:solidFill>
              </a:rPr>
              <a:t>ansformation</a:t>
            </a:r>
            <a:endParaRPr lang="en-US" sz="3600" b="1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9613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>
                <a:effectLst/>
              </a:rPr>
              <a:t>Giant Cell Hepatitis</a:t>
            </a:r>
            <a:br>
              <a:rPr lang="en-US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804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Recommendations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9968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Practice Guidelines for the Evaluation of Neonatal Cholestasis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Recommendations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5730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Sequential Evaluation </a:t>
            </a:r>
            <a:br>
              <a:rPr lang="en-US" altLang="en-US"/>
            </a:br>
            <a:r>
              <a:rPr lang="en-US" altLang="en-US"/>
              <a:t>of Neonates with Jaundice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495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>
                <a:effectLst/>
              </a:rPr>
              <a:t>Published Algorithm</a:t>
            </a:r>
            <a:br>
              <a:rPr lang="en-US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6651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4432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1948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Investigations to Establish a Diagnosis </a:t>
            </a:r>
            <a:b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b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endParaRPr lang="en-US" sz="28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52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Cholestasis: Definition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3941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Approach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Investigations to Establish a Diagnosis </a:t>
            </a:r>
            <a:b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b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endParaRPr lang="en-US" sz="28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2865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Treatment of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7834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Supportive Care of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5886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Choleretics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3236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Choleretics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4206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Choleretics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9347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Anti-pruritics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9711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Anti-pruritics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9619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Anti-pruritics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8842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Diuretics	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0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Cholestasis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8343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Diuretics	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0612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Surgical Options</a:t>
            </a:r>
            <a:br>
              <a:rPr lang="en-US"/>
            </a:br>
            <a:r>
              <a:rPr lang="en-US"/>
              <a:t>Partial External Biliary Diversion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0111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Surgical Options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082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Treatment of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93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Disease Specific Treatments	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9434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Bile Acid Synthesis Defects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4426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Oral Cholic Acid Therapy  </a:t>
            </a:r>
            <a:br>
              <a:rPr lang="en-US"/>
            </a:br>
            <a:r>
              <a:rPr lang="en-US"/>
              <a:t>on Liver Pathology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334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Treatment Options for PFIC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94240"/>
      </p:ext>
    </p:extLst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69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8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435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Tyrosinemia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291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Tyrosinemia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467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Urea Cycle Defects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267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Urea Cycle Defects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52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Urea Cycle Defects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8524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Urea Cycle Defects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3210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Urea Cycle Defects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176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Nutritional Support  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225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Nutritional Functions of the Liver that Contribute to Malnutrition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3850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Nutritional Functions of the Liver that Contribute to Malnutrition</a:t>
            </a:r>
            <a:br>
              <a:rPr lang="en-US" sz="3300"/>
            </a:br>
            <a:r>
              <a:rPr lang="en-US" sz="20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Continued</a:t>
            </a:r>
            <a:endParaRPr lang="en-US" sz="20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01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Mechanism of Bile Excretion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2499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Nutritional Issues </a:t>
            </a:r>
            <a:br>
              <a:rPr lang="en-US" altLang="en-US"/>
            </a:br>
            <a:r>
              <a:rPr lang="en-US" altLang="en-US"/>
              <a:t> Liver Failure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665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Nutritional Issues </a:t>
            </a:r>
            <a:br>
              <a:rPr lang="en-US" altLang="en-US"/>
            </a:br>
            <a:r>
              <a:rPr lang="en-US" altLang="en-US"/>
              <a:t>Liver Failure</a:t>
            </a:r>
            <a:br>
              <a:rPr lang="en-US" altLang="en-US"/>
            </a:br>
            <a:r>
              <a:rPr lang="en-US" altLang="en-US" sz="20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Continued</a:t>
            </a:r>
            <a:endParaRPr lang="en-US" altLang="en-US" sz="20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2914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Etiologies of Malnutrition in </a:t>
            </a:r>
            <a:br>
              <a:rPr lang="en-US" altLang="en-US"/>
            </a:br>
            <a:r>
              <a:rPr lang="en-US" altLang="en-US"/>
              <a:t>Children with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8778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Nutritional Assessment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2412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Nutritional Assessment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8833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Nutrition-Related Aberrations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6533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Nutrition-Related Aberrations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8350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Modes of Nutritional Therapy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812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Formula Selections for Pediatric Patients with Liver Disease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5628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a Child Needs a Transplant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Contributors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4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spcAft>
                <a:spcPts val="0"/>
              </a:spcAft>
              <a:buNone/>
              <a:defRPr/>
            </a:pPr>
            <a:r>
              <a:rPr lang="en-US" altLang="en-US" sz="4000" b="1" ker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and Excretion of Bile</a:t>
            </a:r>
            <a:endParaRPr lang="en-US" sz="4000" b="1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1447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Pre-Transplant Nutrition Therapy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004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Pre-Transplant Nutrition Therapy</a:t>
            </a:r>
            <a:br>
              <a:rPr lang="en-US" altLang="en-US"/>
            </a:br>
            <a:r>
              <a:rPr lang="en-US" altLang="en-US" sz="20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Continued</a:t>
            </a:r>
            <a:endParaRPr lang="en-US" altLang="en-US" sz="20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679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Post-Transplant (Recovery Phase) Nutritional Care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1567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Post-Transplant Nutritional Support</a:t>
            </a: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9741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Nutrition Guidelines for </a:t>
            </a:r>
            <a:br>
              <a:rPr lang="en-US" altLang="en-US"/>
            </a:br>
            <a:r>
              <a:rPr lang="en-US" altLang="en-US"/>
              <a:t>Maintenance/Catch-up </a:t>
            </a:r>
            <a:br>
              <a:rPr lang="en-US" altLang="en-US"/>
            </a:br>
            <a:r>
              <a:rPr lang="en-US" altLang="en-US" sz="2800">
                <a:solidFill>
                  <a:schemeClr val="accent2">
                    <a:lumMod val="90000"/>
                    <a:lumOff val="10000"/>
                  </a:schemeClr>
                </a:solidFill>
              </a:rPr>
              <a:t>(Long Term) Post-Transplant Phase</a:t>
            </a:r>
            <a:endParaRPr lang="en-US" altLang="en-US" sz="28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858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Potential Post Transplant </a:t>
            </a:r>
            <a:br>
              <a:rPr lang="en-US" altLang="en-US"/>
            </a:br>
            <a:r>
              <a:rPr lang="en-US" altLang="en-US"/>
              <a:t>Nutritional Complications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9374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500"/>
              <a:t>Outcome of Biliary Atresia</a:t>
            </a:r>
            <a:endParaRPr lang="en-US" sz="65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2497"/>
      </p:ext>
    </p:extLst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0903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2147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Serum Bilirubin Predicts Short-Term Outcomes in Biliary Atresia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61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Bile Flow is Directly Related to Bile Acid Excretion by the Hepatocyte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40648"/>
      </p:ext>
    </p:extLst>
  </p:cSld>
  <p:clrMapOvr>
    <a:masterClrMapping/>
  </p:clrMapOvr>
  <p:transition spd="slow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Serum Bilirubin Predicts Short-Term Outcomes in Biliary Atresia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5202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Indications for Transplant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464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Indications for Transplant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5470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Indications for Transplant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734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6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altLang="en-US"/>
              <a:t>Bile Acid Biosynthesis</a:t>
            </a:r>
            <a:br>
              <a:rPr lang="en-US" altLang="en-US" sz="4267" b="0"/>
            </a:br>
            <a:r>
              <a:rPr lang="en-US" altLang="en-US" sz="4267" b="0"/>
              <a:t> </a:t>
            </a:r>
            <a:endParaRPr lang="en-US" altLang="en-US" sz="2489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4916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1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Bile Formation and the Enterohepatic Circulation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63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Controls/Coordinates</a:t>
            </a:r>
            <a:br>
              <a:rPr lang="en-US"/>
            </a:br>
            <a:r>
              <a:rPr lang="en-US"/>
              <a:t> these Processes?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4755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Role of FXR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3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267"/>
              <a:t>Tight Junctions (TJs)</a:t>
            </a:r>
            <a:endParaRPr lang="en-US" altLang="en-US" sz="4267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9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60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</a:t>
            </a:r>
            <a:br>
              <a:rPr lang="en-US" altLang="en-US"/>
            </a:br>
            <a:r>
              <a:rPr lang="en-US" altLang="en-US"/>
              <a:t>Neonatal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0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</a:t>
            </a:r>
            <a:br>
              <a:rPr lang="en-US" altLang="en-US"/>
            </a:br>
            <a:r>
              <a:rPr lang="en-US" altLang="en-US"/>
              <a:t>Neonatal Cholestasis</a:t>
            </a:r>
            <a:br>
              <a:rPr lang="en-US" altLang="en-US"/>
            </a:br>
            <a:endParaRPr lang="en-US" altLang="en-US" sz="20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04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– Neonatal Cholestasis</a:t>
            </a:r>
            <a:br>
              <a:rPr lang="en-US"/>
            </a:br>
            <a:r>
              <a:rPr lang="en-US">
                <a:solidFill>
                  <a:schemeClr val="accent2">
                    <a:lumMod val="90000"/>
                    <a:lumOff val="10000"/>
                  </a:schemeClr>
                </a:solidFill>
              </a:rPr>
              <a:t>2016 </a:t>
            </a:r>
            <a:br>
              <a:rPr lang="en-US"/>
            </a:br>
            <a:endParaRPr lang="en-US" sz="2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4231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</a:t>
            </a:r>
            <a:br>
              <a:rPr lang="en-US" altLang="en-US"/>
            </a:br>
            <a:r>
              <a:rPr lang="en-US" altLang="en-US"/>
              <a:t>Neonatal Cholestasis</a:t>
            </a:r>
            <a:br>
              <a:rPr lang="en-US" altLang="en-US"/>
            </a:br>
            <a:endParaRPr lang="en-US" altLang="en-US" sz="20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8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i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Sporadic Forms of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Idiopathic “Neonatal Hepatitis” 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3343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Familial Forms of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Idiopathic    Neonatal Hepatitis</a:t>
            </a:r>
            <a:r>
              <a:rPr lang="en-US" sz="3000" b="0" i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8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Idiopathic Neonatal Hepatitis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86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Cholestasis in Infection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5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Cholestasis in Infection</a:t>
            </a:r>
            <a:br>
              <a:rPr lang="en-US"/>
            </a:br>
            <a:r>
              <a:rPr lang="en-US" sz="20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(Continued)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41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</a:t>
            </a:r>
            <a:br>
              <a:rPr lang="en-US" altLang="en-US"/>
            </a:br>
            <a:r>
              <a:rPr lang="en-US" altLang="en-US"/>
              <a:t> Neonatal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49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Inherited Syndromes of Cholestasis Based on Biological Defect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69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Presenter and Disclosure Information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3048000"/>
            <a:ext cx="5646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Enter Disclosure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936030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Alpha-1-Antitrypsin Deficiency</a:t>
            </a:r>
            <a:br>
              <a:rPr lang="en-US"/>
            </a:br>
            <a:r>
              <a:rPr lang="en-US" sz="2800">
                <a:solidFill>
                  <a:schemeClr val="accent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(A1ATD)</a:t>
            </a:r>
            <a:endParaRPr lang="en-US" sz="28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11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Alpha-1-Antitrypsin Deficiency</a:t>
            </a:r>
            <a:br>
              <a:rPr lang="en-US"/>
            </a:br>
            <a:r>
              <a:rPr lang="en-US" sz="2800">
                <a:solidFill>
                  <a:schemeClr val="accent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(A1ATD)</a:t>
            </a:r>
            <a:endParaRPr lang="en-US" sz="28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09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Alpha-1-Antitrypsin Deficiency </a:t>
            </a:r>
            <a:br>
              <a:rPr lang="en-US"/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(A1ATD)</a:t>
            </a:r>
            <a:b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endParaRPr lang="en-US" sz="2800" i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23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</a:t>
            </a:r>
            <a:br>
              <a:rPr lang="en-US" altLang="en-US"/>
            </a:br>
            <a:r>
              <a:rPr lang="en-US" altLang="en-US"/>
              <a:t> Neonatal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2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Endocrine Disorders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90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Endocrine Disorders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05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</a:t>
            </a:r>
            <a:br>
              <a:rPr lang="en-US" altLang="en-US"/>
            </a:br>
            <a:r>
              <a:rPr lang="en-US" altLang="en-US"/>
              <a:t> Neonatal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84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</a:t>
            </a:r>
            <a:br>
              <a:rPr lang="en-US" altLang="en-US"/>
            </a:br>
            <a:r>
              <a:rPr lang="en-US" altLang="en-US"/>
              <a:t>Neonatal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19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Biliary Atresia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21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Biliary Atresia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0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Introduction: Overview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14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Biliary Atresia: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57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Biliary Atresia</a:t>
            </a:r>
            <a:br>
              <a:rPr lang="en-US"/>
            </a:br>
            <a:r>
              <a:rPr lang="en-US"/>
              <a:t> Etiology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Etiology of Biliary Atresia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9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Kasai Hepatoportoenterostomy (HPE): </a:t>
            </a:r>
            <a:b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Aimed at Re-establishing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ile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low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74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Biliary Atresia </a:t>
            </a:r>
            <a:br>
              <a:rPr lang="en-US"/>
            </a:br>
            <a:r>
              <a:rPr lang="en-US"/>
              <a:t>Importance of a Timely Diagnosis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56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Biliary Atresia</a:t>
            </a:r>
            <a:br>
              <a:rPr lang="en-US"/>
            </a:br>
            <a:r>
              <a:rPr lang="en-US"/>
              <a:t> Importance of a Timely Diagnosis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7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Biliary Atresia </a:t>
            </a:r>
            <a:br>
              <a:rPr lang="en-US"/>
            </a:br>
            <a:r>
              <a:rPr lang="en-US"/>
              <a:t>Importance of a Timely Diagnosis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1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Biliary Atresia</a:t>
            </a:r>
            <a:br>
              <a:rPr lang="en-US"/>
            </a:br>
            <a:r>
              <a:rPr lang="en-US"/>
              <a:t> Importance of a Timely Diagnosis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0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Choledochal Cyst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52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Choledochal Cyst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29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Introduction: The Challenge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341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Inherited Syndromes of Cholestasis Based on Biological Defect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74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Cystic Fibrosis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46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Cystic Fibrosis Liver Disease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39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Cystic Fibrosis Liver Disease 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787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</a:t>
            </a:r>
            <a:br>
              <a:rPr lang="en-US" altLang="en-US"/>
            </a:br>
            <a:r>
              <a:rPr lang="en-US" altLang="en-US"/>
              <a:t> Neonatal Cholestasis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33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Proposed Subtypes of </a:t>
            </a:r>
            <a:br>
              <a:rPr lang="en-US" altLang="en-US"/>
            </a:br>
            <a:r>
              <a:rPr lang="en-US" altLang="en-US"/>
              <a:t>Intrahepatic Cholestasis   </a:t>
            </a: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4974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Proposed Subtypes of </a:t>
            </a:r>
            <a:br>
              <a:rPr lang="en-US" altLang="en-US"/>
            </a:br>
            <a:r>
              <a:rPr lang="en-US" altLang="en-US"/>
              <a:t>Intrahepatic Cholestasis   </a:t>
            </a: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7182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- Inborn Errors </a:t>
            </a:r>
            <a:br>
              <a:rPr lang="en-US"/>
            </a:br>
            <a:r>
              <a:rPr lang="en-US"/>
              <a:t>of Bile Acid Biosynthesis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349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Inborn Errors In Bile Acid Biosynthesis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8593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Bile Acid Synthesis Disorders (BASD)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0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Neonatal Cholestasis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15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69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Bile Acid Synthesis Disorders (BASD)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77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Bile Acid Synthesis Defect</a:t>
            </a:r>
            <a:r>
              <a:rPr lang="en-US" sz="2800"/>
              <a:t> </a:t>
            </a:r>
            <a:br>
              <a:rPr lang="en-US" sz="2800"/>
            </a:br>
            <a:r>
              <a:rPr lang="en-US" sz="2800" i="1">
                <a:solidFill>
                  <a:schemeClr val="accent2"/>
                </a:solidFill>
              </a:rPr>
              <a:t>3-beta-OH-Steroid Dehydrogenase Deficiency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08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Bile Acid Synthesis Disorders (BASD)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425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Inherited Syndromes of Cholestasis Based on Biological Defect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96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Estimated Relative Percentage of Inborn Errors of Bile Acid Synthesis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909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Inborn Errors of Bile Acid Biosynthesis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517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Proposed Subtypes of </a:t>
            </a:r>
            <a:br>
              <a:rPr lang="en-US" altLang="en-US"/>
            </a:br>
            <a:r>
              <a:rPr lang="en-US" altLang="en-US"/>
              <a:t>Intrahepatic Cholestasis   </a:t>
            </a: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7815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Disorders of Membrane Transport: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/>
              <a:t>Complex Patterns of Inheritance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12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Progressive Familial Intrahepatic Cholestasis (PFIC); Mutations: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73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17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PFIC – Type 1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309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PFIC – Type 1 (Byler’s Disease)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03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PFIC 1: Liver Biopsies at Age 2 &amp; 8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463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Distinctive Ultrastuctural Appearance: Amorphous </a:t>
            </a:r>
            <a:r>
              <a:rPr lang="en-US" sz="3600" b="1"/>
              <a:t>Residue in Canalicular </a:t>
            </a:r>
            <a:r>
              <a:rPr lang="en-US" sz="3600"/>
              <a:t>L</a:t>
            </a:r>
            <a:r>
              <a:rPr lang="en-US" sz="3600" b="1"/>
              <a:t>umen </a:t>
            </a:r>
            <a:br>
              <a:rPr lang="en-US" sz="3600" b="1"/>
            </a:br>
            <a:r>
              <a:rPr lang="en-US" sz="2800" b="1" i="1">
                <a:solidFill>
                  <a:schemeClr val="accent2">
                    <a:lumMod val="90000"/>
                    <a:lumOff val="10000"/>
                  </a:schemeClr>
                </a:solidFill>
              </a:rPr>
              <a:t>“Byler Bile”  </a:t>
            </a:r>
            <a:br>
              <a:rPr lang="en-US" sz="3200" b="1"/>
            </a:br>
            <a:endParaRPr lang="en-US" sz="3200" b="1"/>
          </a:p>
          <a:p>
            <a:pPr algn="l"/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20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PFIC – Type 2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110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PFIC – Type 2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07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PFIC – Type 2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952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PFIC – Type 3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095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PFIC – Type 3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695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1200">
                <a:solidFill>
                  <a:schemeClr val="tx1">
                    <a:lumMod val="75000"/>
                    <a:lumOff val="25000"/>
                  </a:schemeClr>
                </a:solidFill>
              </a:rPr>
              <a:t>PFIC Type 3 - Infant with profound intrahepatic cholangiopathy and progressive fibrosis</a:t>
            </a:r>
            <a:endParaRPr lang="en-US" sz="3200" kern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70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475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2060"/>
                </a:solidFill>
              </a:rPr>
              <a:t>Cholestatic Syndromes  </a:t>
            </a:r>
            <a:br>
              <a:rPr lang="en-US" altLang="en-US">
                <a:solidFill>
                  <a:srgbClr val="002060"/>
                </a:solidFill>
              </a:rPr>
            </a:br>
            <a:r>
              <a:rPr lang="en-US" altLang="en-US">
                <a:solidFill>
                  <a:srgbClr val="002060"/>
                </a:solidFill>
              </a:rPr>
              <a:t>Associated with MDR3 Deficiency</a:t>
            </a:r>
            <a:endParaRPr lang="en-US" alt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24283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PFIC – Type 4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49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Mutations in </a:t>
            </a:r>
            <a:r>
              <a:rPr lang="en-US" i="1"/>
              <a:t>TJP2</a:t>
            </a:r>
            <a:r>
              <a:rPr lang="en-US"/>
              <a:t> Cause Progressive Cholestatic Disease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167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Mutations in NR1H4, which encodes the Farnesoid X Receptor (FXR)</a:t>
            </a:r>
            <a:br>
              <a:rPr lang="en-US" sz="3600">
                <a:solidFill>
                  <a:srgbClr val="C00000"/>
                </a:solidFill>
              </a:rPr>
            </a:br>
            <a:endParaRPr lang="en-US" alt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734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Proposed Subtypes of </a:t>
            </a:r>
            <a:br>
              <a:rPr lang="en-US" altLang="en-US"/>
            </a:br>
            <a:r>
              <a:rPr lang="en-US" altLang="en-US"/>
              <a:t>Intrahepatic Cholestasis   </a:t>
            </a:r>
            <a:br>
              <a:rPr lang="en-US" altLang="en-US"/>
            </a:b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7562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Alagille Syndrome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064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Alagille Syndrome </a:t>
            </a:r>
            <a:br>
              <a:rPr lang="en-US" sz="2800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r>
              <a:rPr lang="en-US" sz="2800" i="1">
                <a:solidFill>
                  <a:schemeClr val="accent2">
                    <a:lumMod val="90000"/>
                    <a:lumOff val="10000"/>
                  </a:schemeClr>
                </a:solidFill>
              </a:rPr>
              <a:t>Sequence of the Basic Pathological Lesion in Liver </a:t>
            </a:r>
            <a:br>
              <a:rPr lang="en-US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253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Alagille Syndrome</a:t>
            </a:r>
            <a:br>
              <a:rPr lang="en-US"/>
            </a:br>
            <a:r>
              <a:rPr lang="en-US" sz="2800" i="1">
                <a:solidFill>
                  <a:srgbClr val="650003">
                    <a:lumMod val="90000"/>
                    <a:lumOff val="10000"/>
                  </a:srgbClr>
                </a:solidFill>
              </a:rPr>
              <a:t>Major Clinical Features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717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Alagille Syndrome</a:t>
            </a:r>
            <a:br>
              <a:rPr lang="en-US"/>
            </a:br>
            <a:r>
              <a:rPr lang="en-US" sz="2800" i="1">
                <a:solidFill>
                  <a:srgbClr val="650003">
                    <a:lumMod val="90000"/>
                    <a:lumOff val="10000"/>
                  </a:srgbClr>
                </a:solidFill>
              </a:rPr>
              <a:t>Major Clinical Features</a:t>
            </a:r>
            <a:br>
              <a:rPr lang="en-US" sz="2800" i="1">
                <a:solidFill>
                  <a:srgbClr val="650003">
                    <a:lumMod val="90000"/>
                    <a:lumOff val="10000"/>
                  </a:srgbClr>
                </a:solidFill>
              </a:rPr>
            </a:br>
            <a:r>
              <a:rPr lang="en-US" sz="2000" i="1">
                <a:solidFill>
                  <a:srgbClr val="650003">
                    <a:lumMod val="90000"/>
                    <a:lumOff val="10000"/>
                  </a:srgbClr>
                </a:solidFill>
              </a:rPr>
              <a:t> (Continued)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297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4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790</Words>
  <Application>Microsoft Office PowerPoint</Application>
  <PresentationFormat>On-screen Show (4:3)</PresentationFormat>
  <Paragraphs>197</Paragraphs>
  <Slides>214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214</vt:i4>
      </vt:variant>
    </vt:vector>
  </HeadingPairs>
  <TitlesOfParts>
    <vt:vector size="215" baseType="lpstr">
      <vt:lpstr>Office Theme</vt:lpstr>
      <vt:lpstr>Neonatal Cholestasis</vt:lpstr>
      <vt:lpstr>Contributors</vt:lpstr>
      <vt:lpstr>Disclosures</vt:lpstr>
      <vt:lpstr>Presenter and Disclosure Information</vt:lpstr>
      <vt:lpstr>Introduction: Overview</vt:lpstr>
      <vt:lpstr>Introduction: The Challenge</vt:lpstr>
      <vt:lpstr>Neonatal Cholestasis</vt:lpstr>
      <vt:lpstr>Learning Objectives</vt:lpstr>
      <vt:lpstr>Case Study</vt:lpstr>
      <vt:lpstr>Case Study</vt:lpstr>
      <vt:lpstr>PowerPoint Presentation</vt:lpstr>
      <vt:lpstr>Clinical Practice Guidelines for the Evaluation of Neonatal Cholestasis</vt:lpstr>
      <vt:lpstr>Clinical Practice Guidelines for the Evaluation of Neonatal Cholestasis</vt:lpstr>
      <vt:lpstr>Clinical Practice Guidelines for the Evaluation of Neonatal Cholestasis</vt:lpstr>
      <vt:lpstr>PowerPoint Presentation</vt:lpstr>
      <vt:lpstr>Cholestasis: Definition</vt:lpstr>
      <vt:lpstr>Cholestasis</vt:lpstr>
      <vt:lpstr>PowerPoint Presentation</vt:lpstr>
      <vt:lpstr>Mechanism of Bile Excretion</vt:lpstr>
      <vt:lpstr>Formation and Excretion of Bile</vt:lpstr>
      <vt:lpstr>Bile Flow is Directly Related to Bile Acid Excretion by the Hepatocyte</vt:lpstr>
      <vt:lpstr>Bile Acid Biosynthesis  </vt:lpstr>
      <vt:lpstr>PowerPoint Presentation</vt:lpstr>
      <vt:lpstr>Bile Formation and the Enterohepatic Circulation</vt:lpstr>
      <vt:lpstr>What Controls/Coordinates  these Processes?</vt:lpstr>
      <vt:lpstr>The Role of FXR</vt:lpstr>
      <vt:lpstr>Tight Junctions (TJs)</vt:lpstr>
      <vt:lpstr>PowerPoint Presentation</vt:lpstr>
      <vt:lpstr>Differential Neonatal Cholestasis</vt:lpstr>
      <vt:lpstr>Differential Neonatal Cholestasis </vt:lpstr>
      <vt:lpstr>Differential – Neonatal Cholestasis 2016  </vt:lpstr>
      <vt:lpstr>Differential Neonatal Cholestasis </vt:lpstr>
      <vt:lpstr> Sporadic Forms of Idiopathic “Neonatal Hepatitis”    </vt:lpstr>
      <vt:lpstr>Familial Forms of Idiopathic    Neonatal Hepatitis  </vt:lpstr>
      <vt:lpstr>Idiopathic Neonatal Hepatitis</vt:lpstr>
      <vt:lpstr>Cholestasis in Infection   </vt:lpstr>
      <vt:lpstr>Cholestasis in Infection (Continued)   </vt:lpstr>
      <vt:lpstr>Differential  Neonatal Cholestasis</vt:lpstr>
      <vt:lpstr>Inherited Syndromes of Cholestasis Based on Biological Defect</vt:lpstr>
      <vt:lpstr>Alpha-1-Antitrypsin Deficiency  (A1ATD)</vt:lpstr>
      <vt:lpstr>Alpha-1-Antitrypsin Deficiency  (A1ATD)</vt:lpstr>
      <vt:lpstr>Alpha-1-Antitrypsin Deficiency  (A1ATD) </vt:lpstr>
      <vt:lpstr>Differential  Neonatal Cholestasis</vt:lpstr>
      <vt:lpstr>Endocrine Disorders </vt:lpstr>
      <vt:lpstr>Endocrine Disorders </vt:lpstr>
      <vt:lpstr>Differential  Neonatal Cholestasis</vt:lpstr>
      <vt:lpstr>Differential Neonatal Cholestasis</vt:lpstr>
      <vt:lpstr>Biliary Atresia</vt:lpstr>
      <vt:lpstr>Biliary Atresia</vt:lpstr>
      <vt:lpstr>Classification of Biliary Atresia: </vt:lpstr>
      <vt:lpstr>Biliary Atresia  Etiology </vt:lpstr>
      <vt:lpstr>Etiology of Biliary Atresia</vt:lpstr>
      <vt:lpstr>Kasai Hepatoportoenterostomy (HPE):  Aimed at Re-establishing Bile Flow</vt:lpstr>
      <vt:lpstr>Biliary Atresia  Importance of a Timely Diagnosis</vt:lpstr>
      <vt:lpstr>Biliary Atresia  Importance of a Timely Diagnosis</vt:lpstr>
      <vt:lpstr>Biliary Atresia  Importance of a Timely Diagnosis</vt:lpstr>
      <vt:lpstr>Biliary Atresia  Importance of a Timely Diagnosis</vt:lpstr>
      <vt:lpstr>Choledochal Cyst</vt:lpstr>
      <vt:lpstr>Choledochal Cyst</vt:lpstr>
      <vt:lpstr>Inherited Syndromes of Cholestasis Based on Biological Defect</vt:lpstr>
      <vt:lpstr>Cystic Fibrosis </vt:lpstr>
      <vt:lpstr>Cystic Fibrosis Liver Disease </vt:lpstr>
      <vt:lpstr>Cystic Fibrosis Liver Disease  </vt:lpstr>
      <vt:lpstr>Differential  Neonatal Cholestasis</vt:lpstr>
      <vt:lpstr>Proposed Subtypes of  Intrahepatic Cholestasis    </vt:lpstr>
      <vt:lpstr>Proposed Subtypes of  Intrahepatic Cholestasis    </vt:lpstr>
      <vt:lpstr>Overview - Inborn Errors  of Bile Acid Biosynthesis</vt:lpstr>
      <vt:lpstr>Inborn Errors In Bile Acid Biosynthesis</vt:lpstr>
      <vt:lpstr>Bile Acid Synthesis Disorders (BASD)</vt:lpstr>
      <vt:lpstr>PowerPoint Presentation</vt:lpstr>
      <vt:lpstr>Bile Acid Synthesis Disorders (BASD)</vt:lpstr>
      <vt:lpstr>Bile Acid Synthesis Defect  3-beta-OH-Steroid Dehydrogenase Deficiency  </vt:lpstr>
      <vt:lpstr>Bile Acid Synthesis Disorders (BASD)</vt:lpstr>
      <vt:lpstr>Inherited Syndromes of Cholestasis Based on Biological Defect</vt:lpstr>
      <vt:lpstr>Estimated Relative Percentage of Inborn Errors of Bile Acid Synthesis  </vt:lpstr>
      <vt:lpstr>Inborn Errors of Bile Acid Biosynthesis</vt:lpstr>
      <vt:lpstr>Proposed Subtypes of  Intrahepatic Cholestasis    </vt:lpstr>
      <vt:lpstr>Disorders of Membrane Transport:  Complex Patterns of Inheritance </vt:lpstr>
      <vt:lpstr>Progressive Familial Intrahepatic Cholestasis (PFIC); Mutations:</vt:lpstr>
      <vt:lpstr>PFIC – Type 1 </vt:lpstr>
      <vt:lpstr>PFIC – Type 1 (Byler’s Disease)</vt:lpstr>
      <vt:lpstr>PFIC 1: Liver Biopsies at Age 2 &amp; 8</vt:lpstr>
      <vt:lpstr>Distinctive Ultrastuctural Appearance: Amorphous Residue in Canalicular Lumen  “Byler Bile”    </vt:lpstr>
      <vt:lpstr>PFIC – Type 2</vt:lpstr>
      <vt:lpstr>PFIC – Type 2</vt:lpstr>
      <vt:lpstr>PFIC – Type 2</vt:lpstr>
      <vt:lpstr>PFIC – Type 3</vt:lpstr>
      <vt:lpstr>PFIC – Type 3</vt:lpstr>
      <vt:lpstr>PFIC Type 3 - Infant with profound intrahepatic cholangiopathy and progressive fibrosis</vt:lpstr>
      <vt:lpstr>Cholestatic Syndromes   Associated with MDR3 Deficiency</vt:lpstr>
      <vt:lpstr>PFIC – Type 4</vt:lpstr>
      <vt:lpstr>Mutations in TJP2 Cause Progressive Cholestatic Disease  </vt:lpstr>
      <vt:lpstr>Mutations in NR1H4, which encodes the Farnesoid X Receptor (FXR) </vt:lpstr>
      <vt:lpstr>Proposed Subtypes of  Intrahepatic Cholestasis    </vt:lpstr>
      <vt:lpstr>Alagille Syndrome</vt:lpstr>
      <vt:lpstr>Alagille Syndrome  Sequence of the Basic Pathological Lesion in Liver  </vt:lpstr>
      <vt:lpstr>Alagille Syndrome Major Clinical Features</vt:lpstr>
      <vt:lpstr>Alagille Syndrome Major Clinical Features  (Continued)</vt:lpstr>
      <vt:lpstr>PowerPoint Presentation</vt:lpstr>
      <vt:lpstr>Alagille Syndrome</vt:lpstr>
      <vt:lpstr>Summary: Genes Associated with Cholestasis</vt:lpstr>
      <vt:lpstr>Proposed Subtypes of  Intrahepatic Cholestasis    </vt:lpstr>
      <vt:lpstr>Transporter Mutations / Polymorphisms in Acquired Cholestasis? </vt:lpstr>
      <vt:lpstr>Proposed Subtypes of  Intrahepatic Cholestasis    </vt:lpstr>
      <vt:lpstr>E.  Unclassified </vt:lpstr>
      <vt:lpstr>ARC Syndrome </vt:lpstr>
      <vt:lpstr>Neonatal Ichthyosis &amp; SC (NISCH) </vt:lpstr>
      <vt:lpstr>PowerPoint Presentation</vt:lpstr>
      <vt:lpstr>PowerPoint Presentation</vt:lpstr>
      <vt:lpstr>Diagnostic Strategies </vt:lpstr>
      <vt:lpstr>Sequential Evaluation of Neonates with Jaundice</vt:lpstr>
      <vt:lpstr>Clinical Practice Guidelines for the Evaluation of Neonatal Cholestasis Recommendations </vt:lpstr>
      <vt:lpstr>Clinical Practice Guidelines for the Evaluation of Neonatal Cholestasis Recommendations </vt:lpstr>
      <vt:lpstr>Diagnostic Approach  Initial Investigation   </vt:lpstr>
      <vt:lpstr>Family History </vt:lpstr>
      <vt:lpstr>Prenatal History </vt:lpstr>
      <vt:lpstr>Infant History </vt:lpstr>
      <vt:lpstr>Diagnostic Approach  </vt:lpstr>
      <vt:lpstr>Clinical Practice Guidelines for the Evaluation of Neonatal Cholestasis Recommendations </vt:lpstr>
      <vt:lpstr>Sequential Evaluation of Neonates with Jaundice</vt:lpstr>
      <vt:lpstr>Initially </vt:lpstr>
      <vt:lpstr>Specific Evaluation </vt:lpstr>
      <vt:lpstr>Specific Evaluation (Continued) </vt:lpstr>
      <vt:lpstr>Diagnostic Approach  </vt:lpstr>
      <vt:lpstr>Diagnostic Imaging Fasting Abdominal Ultrasound </vt:lpstr>
      <vt:lpstr>Diagnostic Imaging Fasting Abdominal Ultrasound  (Continued) </vt:lpstr>
      <vt:lpstr>Diagnostic Imaging Hepatic Sonographic Parameters</vt:lpstr>
      <vt:lpstr>Clinical Practice Guidelines for the Evaluation of Neonatal Cholestasis Recommendations </vt:lpstr>
      <vt:lpstr>Diagnostic Approach   </vt:lpstr>
      <vt:lpstr>Diagnostic Approach   </vt:lpstr>
      <vt:lpstr>Sequential Evaluation of Neonates with Jaundice</vt:lpstr>
      <vt:lpstr>Sequential Evaluation of Neonates with Jaundice</vt:lpstr>
      <vt:lpstr>Recognize Biliary Atresia</vt:lpstr>
      <vt:lpstr>Biliary Atresia Screening </vt:lpstr>
      <vt:lpstr>Biliary Atresia Screening </vt:lpstr>
      <vt:lpstr>PowerPoint Presentation</vt:lpstr>
      <vt:lpstr>Diagnostic Approach - Biliary Atresia Liver Biopsy </vt:lpstr>
      <vt:lpstr>PowerPoint Presentation</vt:lpstr>
      <vt:lpstr>PowerPoint Presentation</vt:lpstr>
      <vt:lpstr>Diagnostic Approach - Biliary Atresia </vt:lpstr>
      <vt:lpstr>PowerPoint Presentation</vt:lpstr>
      <vt:lpstr>PowerPoint Presentation</vt:lpstr>
      <vt:lpstr>PowerPoint Presentation</vt:lpstr>
      <vt:lpstr>Other Approaches </vt:lpstr>
      <vt:lpstr>Histopathology </vt:lpstr>
      <vt:lpstr>6 Week Infant with BA, Highlighting Peribiliary Fibrosis, Disordered Cholangiocyte Profiles/Scattered Inflammatory Infiltrate</vt:lpstr>
      <vt:lpstr>3 Month Infant with BA, Highlighting Peribiliary Fibrosis, Ductular Proliferation, Bile Duct Plugs  </vt:lpstr>
      <vt:lpstr>High Power View Emphasizing  Bile Duct Plugs, Damaged Cholangioles</vt:lpstr>
      <vt:lpstr>Biliary Atresia   Infant Boy at 45 Days </vt:lpstr>
      <vt:lpstr>Higher Magnification of Obstructed Bile Ducts Shows a Dense Plug of Bile in One Duct Profile Biliary Atresia - Infant Boy at 45 Days</vt:lpstr>
      <vt:lpstr>Idiopathic Neonatal Hepatitis  Lobular Disarray with Giant Cell Transformation</vt:lpstr>
      <vt:lpstr>Giant Cell Hepatitis </vt:lpstr>
      <vt:lpstr>Clinical Practice Guidelines for the Evaluation of Neonatal Cholestasis Recommendations </vt:lpstr>
      <vt:lpstr>Clinical Practice Guidelines for the Evaluation of Neonatal Cholestasis Recommendations </vt:lpstr>
      <vt:lpstr>Sequential Evaluation  of Neonates with Jaundice</vt:lpstr>
      <vt:lpstr>Published Algorithm </vt:lpstr>
      <vt:lpstr>Diagnostic Approach   </vt:lpstr>
      <vt:lpstr>Diagnostic Approach   </vt:lpstr>
      <vt:lpstr>Diagnostic Approach Investigations to Establish a Diagnosis   </vt:lpstr>
      <vt:lpstr>Diagnostic Approach Investigations to Establish a Diagnosis   </vt:lpstr>
      <vt:lpstr>Treatment of Cholestasis</vt:lpstr>
      <vt:lpstr>Supportive Care of Cholestasis</vt:lpstr>
      <vt:lpstr>Choleretics</vt:lpstr>
      <vt:lpstr>Choleretics</vt:lpstr>
      <vt:lpstr>Choleretics</vt:lpstr>
      <vt:lpstr>Anti-pruritics</vt:lpstr>
      <vt:lpstr>Anti-pruritics</vt:lpstr>
      <vt:lpstr>Anti-pruritics</vt:lpstr>
      <vt:lpstr>Diuretics </vt:lpstr>
      <vt:lpstr>Diuretics </vt:lpstr>
      <vt:lpstr>Surgical Options Partial External Biliary Diversion</vt:lpstr>
      <vt:lpstr>Surgical Options</vt:lpstr>
      <vt:lpstr>Treatment of Cholestasis</vt:lpstr>
      <vt:lpstr>Disease Specific Treatments </vt:lpstr>
      <vt:lpstr>Bile Acid Synthesis Defects</vt:lpstr>
      <vt:lpstr>Effect of Oral Cholic Acid Therapy   on Liver Pathology</vt:lpstr>
      <vt:lpstr>Treatment Options for PFIC</vt:lpstr>
      <vt:lpstr>PowerPoint Presentation</vt:lpstr>
      <vt:lpstr>PowerPoint Presentation</vt:lpstr>
      <vt:lpstr>Tyrosinemia</vt:lpstr>
      <vt:lpstr>Tyrosinemia</vt:lpstr>
      <vt:lpstr>Urea Cycle Defects</vt:lpstr>
      <vt:lpstr>Urea Cycle Defects</vt:lpstr>
      <vt:lpstr>Urea Cycle Defects</vt:lpstr>
      <vt:lpstr>Urea Cycle Defects</vt:lpstr>
      <vt:lpstr>Urea Cycle Defects</vt:lpstr>
      <vt:lpstr>Nutritional Support  </vt:lpstr>
      <vt:lpstr>Nutritional Functions of the Liver that Contribute to Malnutrition</vt:lpstr>
      <vt:lpstr>Nutritional Functions of the Liver that Contribute to Malnutrition Continued</vt:lpstr>
      <vt:lpstr>Nutritional Issues   Liver Failure</vt:lpstr>
      <vt:lpstr>Nutritional Issues  Liver Failure Continued</vt:lpstr>
      <vt:lpstr>Etiologies of Malnutrition in  Children with Cholestasis</vt:lpstr>
      <vt:lpstr>Nutritional Assessment</vt:lpstr>
      <vt:lpstr>Nutritional Assessment</vt:lpstr>
      <vt:lpstr>Nutrition-Related Aberrations</vt:lpstr>
      <vt:lpstr>Nutrition-Related Aberrations</vt:lpstr>
      <vt:lpstr>Modes of Nutritional Therapy</vt:lpstr>
      <vt:lpstr>Formula Selections for Pediatric Patients with Liver Disease</vt:lpstr>
      <vt:lpstr>When a Child Needs a Transplant</vt:lpstr>
      <vt:lpstr>Pre-Transplant Nutrition Therapy</vt:lpstr>
      <vt:lpstr>Pre-Transplant Nutrition Therapy Continued</vt:lpstr>
      <vt:lpstr>Post-Transplant (Recovery Phase) Nutritional Care</vt:lpstr>
      <vt:lpstr>Post-Transplant Nutritional Support </vt:lpstr>
      <vt:lpstr>Nutrition Guidelines for  Maintenance/Catch-up  (Long Term) Post-Transplant Phase</vt:lpstr>
      <vt:lpstr>Potential Post Transplant  Nutritional Complications</vt:lpstr>
      <vt:lpstr>Outcome of Biliary Atresia</vt:lpstr>
      <vt:lpstr>PowerPoint Presentation</vt:lpstr>
      <vt:lpstr>PowerPoint Presentation</vt:lpstr>
      <vt:lpstr>Total Serum Bilirubin Predicts Short-Term Outcomes in Biliary Atresia </vt:lpstr>
      <vt:lpstr>Total Serum Bilirubin Predicts Short-Term Outcomes in Biliary Atresia </vt:lpstr>
      <vt:lpstr>Indications for Transplant</vt:lpstr>
      <vt:lpstr>Indications for Transplant</vt:lpstr>
      <vt:lpstr>Indications for Transplant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Neonatal Cholestasis</dc:title>
  <dc:creator>Rick Weimer</dc:creator>
  <cp:lastModifiedBy>Margaret Stallings</cp:lastModifiedBy>
  <cp:revision>3</cp:revision>
  <dcterms:created xsi:type="dcterms:W3CDTF">2016-08-25T14:12:08Z</dcterms:created>
  <dcterms:modified xsi:type="dcterms:W3CDTF">2020-07-29T16:49:24Z</dcterms:modified>
</cp:coreProperties>
</file>