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8"/>
  </p:handoutMasterIdLst>
  <p:sldIdLst>
    <p:sldId id="257" r:id="rId2"/>
    <p:sldId id="258" r:id="rId3"/>
    <p:sldId id="259" r:id="rId4"/>
    <p:sldId id="260" r:id="rId5"/>
    <p:sldId id="262" r:id="rId6"/>
    <p:sldId id="277" r:id="rId7"/>
    <p:sldId id="264" r:id="rId8"/>
    <p:sldId id="265" r:id="rId9"/>
    <p:sldId id="266" r:id="rId10"/>
    <p:sldId id="274" r:id="rId11"/>
    <p:sldId id="268" r:id="rId12"/>
    <p:sldId id="269" r:id="rId13"/>
    <p:sldId id="275" r:id="rId14"/>
    <p:sldId id="271" r:id="rId15"/>
    <p:sldId id="272" r:id="rId16"/>
    <p:sldId id="273"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hen, Cara" initials="CC" lastIdx="4" clrIdx="0">
    <p:extLst>
      <p:ext uri="{19B8F6BF-5375-455C-9EA6-DF929625EA0E}">
        <p15:presenceInfo xmlns:p15="http://schemas.microsoft.com/office/powerpoint/2012/main" userId="S-1-5-21-2019896198-308760431-1726288727-654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3099" autoAdjust="0"/>
  </p:normalViewPr>
  <p:slideViewPr>
    <p:cSldViewPr snapToGrid="0">
      <p:cViewPr varScale="1">
        <p:scale>
          <a:sx n="102" d="100"/>
          <a:sy n="102" d="100"/>
        </p:scale>
        <p:origin x="14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BBA81A1-06B5-4008-97F0-473D9A2A4EB4}" type="datetimeFigureOut">
              <a:rPr lang="en-US" smtClean="0"/>
              <a:t>11/2/2023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FA70764-1306-4CB6-8BB6-42D2289508C9}" type="slidenum">
              <a:rPr lang="en-US" smtClean="0"/>
              <a:t>‹#›</a:t>
            </a:fld>
            <a:endParaRPr lang="en-US"/>
          </a:p>
        </p:txBody>
      </p:sp>
    </p:spTree>
    <p:extLst>
      <p:ext uri="{BB962C8B-B14F-4D97-AF65-F5344CB8AC3E}">
        <p14:creationId xmlns:p14="http://schemas.microsoft.com/office/powerpoint/2010/main" val="23598371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610600" y="5109632"/>
            <a:ext cx="897467" cy="279400"/>
          </a:xfrm>
        </p:spPr>
        <p:txBody>
          <a:bodyPr/>
          <a:lstStyle/>
          <a:p>
            <a:fld id="{B61BEF0D-F0BB-DE4B-95CE-6DB70DBA9567}" type="datetimeFigureOut">
              <a:rPr lang="en-US" dirty="0"/>
              <a:pPr/>
              <a:t>11/2/2023</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p:nvCxnSpPr>
        <p:spPr>
          <a:xfrm>
            <a:off x="1295401" y="2737151"/>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81100" y="558800"/>
            <a:ext cx="9715498" cy="1874157"/>
          </a:xfrm>
        </p:spPr>
        <p:txBody>
          <a:bodyPr/>
          <a:lstStyle>
            <a:lvl1pPr>
              <a:defRPr sz="4400"/>
            </a:lvl1pPr>
          </a:lstStyle>
          <a:p>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11/2/2023</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5D84065D-F351-4B03-BD91-D8A6B8D4B362}" type="slidenum">
              <a:rPr lang="en-US" dirty="0"/>
              <a:t>‹#›</a:t>
            </a:fld>
            <a:endParaRPr lang="en-US" dirty="0"/>
          </a:p>
        </p:txBody>
      </p:sp>
      <p:sp>
        <p:nvSpPr>
          <p:cNvPr id="8" name="Subtitle 2"/>
          <p:cNvSpPr>
            <a:spLocks noGrp="1"/>
          </p:cNvSpPr>
          <p:nvPr>
            <p:ph type="subTitle" idx="4294967295"/>
          </p:nvPr>
        </p:nvSpPr>
        <p:spPr>
          <a:xfrm>
            <a:off x="1489300" y="3216729"/>
            <a:ext cx="9135950" cy="2359907"/>
          </a:xfrm>
        </p:spPr>
        <p:txBody>
          <a:bodyPr>
            <a:normAutofit/>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userDrawn="1"/>
        </p:nvSpPr>
        <p:spPr>
          <a:xfrm>
            <a:off x="1900769" y="1630926"/>
            <a:ext cx="8158688" cy="18225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First and Foremost…</a:t>
            </a:r>
          </a:p>
        </p:txBody>
      </p:sp>
      <p:sp>
        <p:nvSpPr>
          <p:cNvPr id="9" name="Text Placeholder 2"/>
          <p:cNvSpPr>
            <a:spLocks noGrp="1"/>
          </p:cNvSpPr>
          <p:nvPr>
            <p:ph type="body" idx="13"/>
          </p:nvPr>
        </p:nvSpPr>
        <p:spPr>
          <a:xfrm>
            <a:off x="2017413" y="3967731"/>
            <a:ext cx="8158690" cy="954547"/>
          </a:xfrm>
        </p:spPr>
        <p:txBody>
          <a:bodyPr/>
          <a:lstStyle>
            <a:lvl1pPr marL="0" indent="0" algn="ctr">
              <a:buNone/>
              <a:defRPr/>
            </a:lvl1pPr>
          </a:lstStyle>
          <a:p>
            <a:r>
              <a:rPr lang="en-US" dirty="0"/>
              <a:t>Thank you for partnering with us on the essential task of training  the next generation of registered dietitians/nutritionists!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11/2/2023</a:t>
            </a:fld>
            <a:endParaRPr lang="en-US" dirty="0"/>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8" name="Footer Placeholder 7"/>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99711"/>
          </a:xfrm>
        </p:spPr>
        <p:txBody>
          <a:bodyPr/>
          <a:lstStyle/>
          <a:p>
            <a:r>
              <a:rPr lang="en-US" dirty="0"/>
              <a:t>Click to edit Master title style</a:t>
            </a:r>
          </a:p>
        </p:txBody>
      </p:sp>
      <p:sp>
        <p:nvSpPr>
          <p:cNvPr id="3" name="Date Placeholder 2"/>
          <p:cNvSpPr>
            <a:spLocks noGrp="1"/>
          </p:cNvSpPr>
          <p:nvPr>
            <p:ph type="dt" sz="half" idx="10"/>
          </p:nvPr>
        </p:nvSpPr>
        <p:spPr>
          <a:xfrm>
            <a:off x="9443354" y="5903685"/>
            <a:ext cx="1600200" cy="279400"/>
          </a:xfrm>
        </p:spPr>
        <p:txBody>
          <a:bodyPr/>
          <a:lstStyle/>
          <a:p>
            <a:fld id="{B61BEF0D-F0BB-DE4B-95CE-6DB70DBA9567}" type="datetimeFigureOut">
              <a:rPr lang="en-US" dirty="0"/>
              <a:pPr/>
              <a:t>11/2/2023</a:t>
            </a:fld>
            <a:endParaRPr lang="en-US" dirty="0"/>
          </a:p>
        </p:txBody>
      </p:sp>
      <p:cxnSp>
        <p:nvCxnSpPr>
          <p:cNvPr id="14" name="Straight Connector 13"/>
          <p:cNvCxnSpPr/>
          <p:nvPr/>
        </p:nvCxnSpPr>
        <p:spPr>
          <a:xfrm>
            <a:off x="1489299" y="1866295"/>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3" name="Footer Placeholder 2"/>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96397"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11/2/2023</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ah.Holbrook@stonybrookmedicine.edu" TargetMode="External"/><Relationship Id="rId2" Type="http://schemas.openxmlformats.org/officeDocument/2006/relationships/hyperlink" Target="mailto:Josephine.Connolly-schoonen@stonybrookmedicine.ed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Cara.Cohen@stonybrookmedicine.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atrightpro.org/acend/acend-training-and-volunteer-opportunities/preceptors-and-mentors/preceptor-training-program"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t.stonybrook.edu/services/virtual-sinc-sit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lumMod val="75000"/>
                  </a:schemeClr>
                </a:solidFill>
              </a:rPr>
              <a:t>Stony Brook Medicine </a:t>
            </a:r>
            <a:br>
              <a:rPr lang="en-US" b="1" dirty="0">
                <a:solidFill>
                  <a:schemeClr val="accent3">
                    <a:lumMod val="75000"/>
                  </a:schemeClr>
                </a:solidFill>
              </a:rPr>
            </a:br>
            <a:r>
              <a:rPr lang="en-US" b="1" dirty="0">
                <a:solidFill>
                  <a:schemeClr val="accent3">
                    <a:lumMod val="75000"/>
                  </a:schemeClr>
                </a:solidFill>
              </a:rPr>
              <a:t>MS in Professional Nutrition Practice</a:t>
            </a:r>
            <a:br>
              <a:rPr lang="en-US" b="1" dirty="0">
                <a:solidFill>
                  <a:schemeClr val="accent3">
                    <a:lumMod val="75000"/>
                  </a:schemeClr>
                </a:solidFill>
              </a:rPr>
            </a:br>
            <a:r>
              <a:rPr lang="en-US" b="1" dirty="0">
                <a:solidFill>
                  <a:schemeClr val="accent3">
                    <a:lumMod val="75000"/>
                  </a:schemeClr>
                </a:solidFill>
              </a:rPr>
              <a:t>Preceptor Guide</a:t>
            </a:r>
          </a:p>
        </p:txBody>
      </p:sp>
      <p:sp>
        <p:nvSpPr>
          <p:cNvPr id="3" name="Subtitle 2"/>
          <p:cNvSpPr>
            <a:spLocks noGrp="1"/>
          </p:cNvSpPr>
          <p:nvPr>
            <p:ph type="subTitle" idx="4294967295"/>
          </p:nvPr>
        </p:nvSpPr>
        <p:spPr>
          <a:xfrm>
            <a:off x="1295402" y="2971798"/>
            <a:ext cx="9601196" cy="1854201"/>
          </a:xfrm>
        </p:spPr>
        <p:txBody>
          <a:bodyPr>
            <a:normAutofit fontScale="70000" lnSpcReduction="20000"/>
          </a:bodyPr>
          <a:lstStyle/>
          <a:p>
            <a:r>
              <a:rPr lang="en-US" dirty="0"/>
              <a:t>Josephine Connolly-Schoonen, PhD, RD, Director</a:t>
            </a:r>
          </a:p>
          <a:p>
            <a:pPr lvl="1"/>
            <a:r>
              <a:rPr lang="en-US" dirty="0">
                <a:hlinkClick r:id="rId2"/>
              </a:rPr>
              <a:t>Josephine.Connolly-schoonen@stonybrookmedicine.edu</a:t>
            </a:r>
            <a:r>
              <a:rPr lang="en-US" dirty="0"/>
              <a:t>	</a:t>
            </a:r>
          </a:p>
          <a:p>
            <a:r>
              <a:rPr lang="en-US" dirty="0"/>
              <a:t>Leah Holbrook, MS, RD, Associate Director</a:t>
            </a:r>
          </a:p>
          <a:p>
            <a:pPr lvl="1"/>
            <a:r>
              <a:rPr lang="en-US" dirty="0">
                <a:hlinkClick r:id="rId3"/>
              </a:rPr>
              <a:t>Leah.Holbrook@stonybrookmedicine.edu</a:t>
            </a:r>
            <a:r>
              <a:rPr lang="en-US" dirty="0"/>
              <a:t>	</a:t>
            </a:r>
          </a:p>
          <a:p>
            <a:r>
              <a:rPr lang="en-US" dirty="0"/>
              <a:t>Cara Cohen, MS, RD, Clinical Coordinator – Distance Track</a:t>
            </a:r>
          </a:p>
          <a:p>
            <a:pPr lvl="1"/>
            <a:r>
              <a:rPr lang="en-US" dirty="0">
                <a:hlinkClick r:id="rId4"/>
              </a:rPr>
              <a:t>Cara.Cohen@stonybrookmedicine.edu</a:t>
            </a:r>
            <a:r>
              <a:rPr lang="en-US" dirty="0"/>
              <a:t>	</a:t>
            </a:r>
          </a:p>
        </p:txBody>
      </p:sp>
      <p:pic>
        <p:nvPicPr>
          <p:cNvPr id="4" name="Picture 3"/>
          <p:cNvPicPr>
            <a:picLocks noChangeAspect="1"/>
          </p:cNvPicPr>
          <p:nvPr/>
        </p:nvPicPr>
        <p:blipFill>
          <a:blip r:embed="rId5">
            <a:duotone>
              <a:schemeClr val="accent3">
                <a:shade val="45000"/>
                <a:satMod val="135000"/>
              </a:schemeClr>
              <a:prstClr val="white"/>
            </a:duotone>
          </a:blip>
          <a:stretch>
            <a:fillRect/>
          </a:stretch>
        </p:blipFill>
        <p:spPr>
          <a:xfrm>
            <a:off x="9921428" y="5093295"/>
            <a:ext cx="1323810" cy="1057143"/>
          </a:xfrm>
          <a:prstGeom prst="rect">
            <a:avLst/>
          </a:prstGeom>
        </p:spPr>
      </p:pic>
    </p:spTree>
    <p:extLst>
      <p:ext uri="{BB962C8B-B14F-4D97-AF65-F5344CB8AC3E}">
        <p14:creationId xmlns:p14="http://schemas.microsoft.com/office/powerpoint/2010/main" val="314584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Selected Policies: Cellular Phones</a:t>
            </a:r>
            <a:endParaRPr lang="en-US" sz="3600" dirty="0">
              <a:solidFill>
                <a:schemeClr val="accent3">
                  <a:lumMod val="75000"/>
                </a:schemeClr>
              </a:solidFill>
            </a:endParaRPr>
          </a:p>
        </p:txBody>
      </p:sp>
      <p:sp>
        <p:nvSpPr>
          <p:cNvPr id="6" name="Content Placeholder 2"/>
          <p:cNvSpPr txBox="1">
            <a:spLocks/>
          </p:cNvSpPr>
          <p:nvPr/>
        </p:nvSpPr>
        <p:spPr>
          <a:xfrm>
            <a:off x="1038789" y="1355270"/>
            <a:ext cx="9476811" cy="5159830"/>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buClr>
                <a:srgbClr val="D9B247"/>
              </a:buClr>
              <a:buNone/>
            </a:pPr>
            <a:endParaRPr lang="en-US" sz="1500" i="1" dirty="0">
              <a:solidFill>
                <a:prstClr val="black">
                  <a:lumMod val="85000"/>
                  <a:lumOff val="15000"/>
                </a:prstClr>
              </a:solidFill>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598737" y="5638801"/>
            <a:ext cx="618992" cy="493482"/>
          </a:xfrm>
          <a:prstGeom prst="rect">
            <a:avLst/>
          </a:prstGeom>
        </p:spPr>
      </p:pic>
      <p:sp>
        <p:nvSpPr>
          <p:cNvPr id="5" name="Rectangle 4"/>
          <p:cNvSpPr/>
          <p:nvPr/>
        </p:nvSpPr>
        <p:spPr>
          <a:xfrm>
            <a:off x="1564468" y="1632269"/>
            <a:ext cx="9496929" cy="1015663"/>
          </a:xfrm>
          <a:prstGeom prst="rect">
            <a:avLst/>
          </a:prstGeom>
        </p:spPr>
        <p:txBody>
          <a:bodyPr wrap="square">
            <a:spAutoFit/>
          </a:bodyPr>
          <a:lstStyle/>
          <a:p>
            <a:pPr marL="285750" lvl="0" indent="-285750">
              <a:spcBef>
                <a:spcPct val="20000"/>
              </a:spcBef>
              <a:spcAft>
                <a:spcPts val="600"/>
              </a:spcAft>
              <a:buClr>
                <a:srgbClr val="D9B247"/>
              </a:buClr>
              <a:buSzPct val="115000"/>
              <a:buFont typeface="Arial"/>
              <a:buChar char="•"/>
            </a:pPr>
            <a:r>
              <a:rPr lang="en-US" sz="2000" dirty="0">
                <a:solidFill>
                  <a:prstClr val="black">
                    <a:lumMod val="85000"/>
                    <a:lumOff val="15000"/>
                  </a:prstClr>
                </a:solidFill>
              </a:rPr>
              <a:t>Students are required to inquire about the cellular phone policy at each rotation site.  Cellular phones may be carried to sites but the student is to follow the policy of that specific site. </a:t>
            </a:r>
          </a:p>
        </p:txBody>
      </p:sp>
      <p:sp>
        <p:nvSpPr>
          <p:cNvPr id="3" name="Rectangle 2">
            <a:extLst>
              <a:ext uri="{FF2B5EF4-FFF2-40B4-BE49-F238E27FC236}">
                <a16:creationId xmlns:a16="http://schemas.microsoft.com/office/drawing/2014/main" id="{DDA138E7-3EF2-48FD-8169-DC05AFAA83C7}"/>
              </a:ext>
            </a:extLst>
          </p:cNvPr>
          <p:cNvSpPr/>
          <p:nvPr/>
        </p:nvSpPr>
        <p:spPr>
          <a:xfrm>
            <a:off x="1272499" y="3581242"/>
            <a:ext cx="9009389" cy="707886"/>
          </a:xfrm>
          <a:prstGeom prst="rect">
            <a:avLst/>
          </a:prstGeom>
        </p:spPr>
        <p:txBody>
          <a:bodyPr wrap="none">
            <a:spAutoFit/>
          </a:bodyPr>
          <a:lstStyle/>
          <a:p>
            <a:r>
              <a:rPr lang="en-US" sz="4000" dirty="0">
                <a:solidFill>
                  <a:schemeClr val="accent3">
                    <a:lumMod val="75000"/>
                  </a:schemeClr>
                </a:solidFill>
                <a:latin typeface="+mj-lt"/>
              </a:rPr>
              <a:t>Selected Policies: Policy Regarding Influenza</a:t>
            </a:r>
            <a:endParaRPr lang="en-US" sz="4000" dirty="0">
              <a:latin typeface="+mj-lt"/>
            </a:endParaRPr>
          </a:p>
        </p:txBody>
      </p:sp>
      <p:cxnSp>
        <p:nvCxnSpPr>
          <p:cNvPr id="9" name="Straight Connector 8">
            <a:extLst>
              <a:ext uri="{FF2B5EF4-FFF2-40B4-BE49-F238E27FC236}">
                <a16:creationId xmlns:a16="http://schemas.microsoft.com/office/drawing/2014/main" id="{939916D7-D34B-4084-9801-D2A633A1544C}"/>
              </a:ext>
            </a:extLst>
          </p:cNvPr>
          <p:cNvCxnSpPr/>
          <p:nvPr/>
        </p:nvCxnSpPr>
        <p:spPr>
          <a:xfrm>
            <a:off x="882456" y="4387294"/>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EC7D20E-4DF5-48C0-8848-C33E76F5E6ED}"/>
              </a:ext>
            </a:extLst>
          </p:cNvPr>
          <p:cNvSpPr/>
          <p:nvPr/>
        </p:nvSpPr>
        <p:spPr>
          <a:xfrm>
            <a:off x="1564467" y="4517845"/>
            <a:ext cx="8951133" cy="707886"/>
          </a:xfrm>
          <a:prstGeom prst="rect">
            <a:avLst/>
          </a:prstGeom>
        </p:spPr>
        <p:txBody>
          <a:bodyPr wrap="square">
            <a:spAutoFit/>
          </a:bodyPr>
          <a:lstStyle/>
          <a:p>
            <a:pPr marL="342900" lvl="0" indent="-342900">
              <a:buClr>
                <a:srgbClr val="D9B247"/>
              </a:buClr>
              <a:buFont typeface="Arial" panose="020B0604020202020204" pitchFamily="34" charset="0"/>
              <a:buChar char="•"/>
            </a:pPr>
            <a:r>
              <a:rPr lang="en-US" sz="2000" dirty="0"/>
              <a:t>Students are expected to follow guidance from institutions in which they are rotating for supervised experiential learning.</a:t>
            </a:r>
          </a:p>
        </p:txBody>
      </p:sp>
    </p:spTree>
    <p:extLst>
      <p:ext uri="{BB962C8B-B14F-4D97-AF65-F5344CB8AC3E}">
        <p14:creationId xmlns:p14="http://schemas.microsoft.com/office/powerpoint/2010/main" val="269725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Selected Policies: Academic Standing</a:t>
            </a:r>
            <a:endParaRPr lang="en-US" sz="3600" dirty="0">
              <a:solidFill>
                <a:schemeClr val="accent3">
                  <a:lumMod val="75000"/>
                </a:schemeClr>
              </a:solidFill>
            </a:endParaRPr>
          </a:p>
        </p:txBody>
      </p:sp>
      <p:sp>
        <p:nvSpPr>
          <p:cNvPr id="6" name="Content Placeholder 2"/>
          <p:cNvSpPr txBox="1">
            <a:spLocks/>
          </p:cNvSpPr>
          <p:nvPr/>
        </p:nvSpPr>
        <p:spPr>
          <a:xfrm>
            <a:off x="1038789" y="1355269"/>
            <a:ext cx="10178940" cy="4963888"/>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84505" lvl="0">
              <a:lnSpc>
                <a:spcPct val="115000"/>
              </a:lnSpc>
              <a:spcBef>
                <a:spcPts val="1000"/>
              </a:spcBef>
              <a:spcAft>
                <a:spcPts val="0"/>
              </a:spcAft>
              <a:buClr>
                <a:srgbClr val="D9B247"/>
              </a:buClr>
            </a:pPr>
            <a:r>
              <a:rPr lang="en-US" sz="1300" b="1" cap="small" dirty="0">
                <a:solidFill>
                  <a:prstClr val="black"/>
                </a:solidFill>
                <a:ea typeface="Times New Roman" panose="02020603050405020304" pitchFamily="18" charset="0"/>
                <a:cs typeface="Calibri" panose="020F0502020204030204" pitchFamily="34" charset="0"/>
              </a:rPr>
              <a:t>Academic Standing Panel</a:t>
            </a:r>
            <a:endParaRPr lang="en-US" sz="1300" b="1" dirty="0">
              <a:solidFill>
                <a:prstClr val="black"/>
              </a:solidFill>
              <a:ea typeface="Times New Roman" panose="02020603050405020304" pitchFamily="18" charset="0"/>
              <a:cs typeface="Times New Roman" panose="02020603050405020304" pitchFamily="18" charset="0"/>
            </a:endParaRPr>
          </a:p>
          <a:p>
            <a:pPr marL="800100" lvl="1" indent="-342900">
              <a:lnSpc>
                <a:spcPct val="115000"/>
              </a:lnSpc>
              <a:spcBef>
                <a:spcPts val="0"/>
              </a:spcBef>
              <a:spcAft>
                <a:spcPts val="0"/>
              </a:spcAft>
              <a:buClr>
                <a:srgbClr val="D9B247"/>
              </a:buClr>
              <a:buFont typeface="Wingdings" panose="05000000000000000000" pitchFamily="2" charset="2"/>
              <a:buChar char=""/>
            </a:pPr>
            <a:r>
              <a:rPr lang="en-US" sz="1200" dirty="0">
                <a:solidFill>
                  <a:prstClr val="black">
                    <a:lumMod val="85000"/>
                    <a:lumOff val="15000"/>
                  </a:prstClr>
                </a:solidFill>
                <a:ea typeface="Times New Roman" panose="02020603050405020304" pitchFamily="18" charset="0"/>
                <a:cs typeface="Times New Roman" panose="02020603050405020304" pitchFamily="18" charset="0"/>
              </a:rPr>
              <a:t>Chair – Judiciary Officer, Dietetic Internship, MS in Nutrition and MS in Professional Nutrition Practice</a:t>
            </a:r>
          </a:p>
          <a:p>
            <a:pPr marL="800100" lvl="1" indent="-342900">
              <a:lnSpc>
                <a:spcPct val="115000"/>
              </a:lnSpc>
              <a:spcBef>
                <a:spcPts val="0"/>
              </a:spcBef>
              <a:spcAft>
                <a:spcPts val="0"/>
              </a:spcAft>
              <a:buClr>
                <a:srgbClr val="D9B247"/>
              </a:buClr>
              <a:buFont typeface="Wingdings" panose="05000000000000000000" pitchFamily="2" charset="2"/>
              <a:buChar char=""/>
            </a:pPr>
            <a:r>
              <a:rPr lang="en-US" sz="1200" dirty="0">
                <a:solidFill>
                  <a:prstClr val="black">
                    <a:lumMod val="85000"/>
                    <a:lumOff val="15000"/>
                  </a:prstClr>
                </a:solidFill>
                <a:ea typeface="Times New Roman" panose="02020603050405020304" pitchFamily="18" charset="0"/>
                <a:cs typeface="Times New Roman" panose="02020603050405020304" pitchFamily="18" charset="0"/>
              </a:rPr>
              <a:t>Director, Nutrition Division and MS in Professional Nutrition Practice</a:t>
            </a:r>
          </a:p>
          <a:p>
            <a:pPr marL="800100" lvl="1" indent="-342900">
              <a:lnSpc>
                <a:spcPct val="115000"/>
              </a:lnSpc>
              <a:spcBef>
                <a:spcPts val="0"/>
              </a:spcBef>
              <a:spcAft>
                <a:spcPts val="0"/>
              </a:spcAft>
              <a:buClr>
                <a:srgbClr val="D9B247"/>
              </a:buClr>
              <a:buFont typeface="Wingdings" panose="05000000000000000000" pitchFamily="2" charset="2"/>
              <a:buChar char=""/>
            </a:pPr>
            <a:r>
              <a:rPr lang="en-US" sz="1200" dirty="0">
                <a:solidFill>
                  <a:prstClr val="black">
                    <a:lumMod val="85000"/>
                    <a:lumOff val="15000"/>
                  </a:prstClr>
                </a:solidFill>
                <a:ea typeface="Times New Roman" panose="02020603050405020304" pitchFamily="18" charset="0"/>
                <a:cs typeface="Times New Roman" panose="02020603050405020304" pitchFamily="18" charset="0"/>
              </a:rPr>
              <a:t>Director, Dietetic Internship </a:t>
            </a:r>
          </a:p>
          <a:p>
            <a:pPr marL="800100" lvl="1" indent="-342900">
              <a:lnSpc>
                <a:spcPct val="115000"/>
              </a:lnSpc>
              <a:spcBef>
                <a:spcPts val="0"/>
              </a:spcBef>
              <a:spcAft>
                <a:spcPts val="0"/>
              </a:spcAft>
              <a:buClr>
                <a:srgbClr val="D9B247"/>
              </a:buClr>
              <a:buFont typeface="Wingdings" panose="05000000000000000000" pitchFamily="2" charset="2"/>
              <a:buChar char=""/>
            </a:pPr>
            <a:r>
              <a:rPr lang="en-US" sz="1200" dirty="0">
                <a:solidFill>
                  <a:prstClr val="black">
                    <a:lumMod val="85000"/>
                    <a:lumOff val="15000"/>
                  </a:prstClr>
                </a:solidFill>
                <a:ea typeface="Times New Roman" panose="02020603050405020304" pitchFamily="18" charset="0"/>
                <a:cs typeface="Times New Roman" panose="02020603050405020304" pitchFamily="18" charset="0"/>
              </a:rPr>
              <a:t>Associate Director, Graduate Nutrition Programs</a:t>
            </a:r>
          </a:p>
          <a:p>
            <a:pPr marL="800100" lvl="1" indent="-342900">
              <a:lnSpc>
                <a:spcPct val="115000"/>
              </a:lnSpc>
              <a:spcBef>
                <a:spcPts val="0"/>
              </a:spcBef>
              <a:spcAft>
                <a:spcPts val="0"/>
              </a:spcAft>
              <a:buClr>
                <a:srgbClr val="D9B247"/>
              </a:buClr>
              <a:buFont typeface="Wingdings" panose="05000000000000000000" pitchFamily="2" charset="2"/>
              <a:buChar char=""/>
            </a:pPr>
            <a:r>
              <a:rPr lang="en-US" sz="1200" dirty="0">
                <a:solidFill>
                  <a:prstClr val="black">
                    <a:lumMod val="85000"/>
                    <a:lumOff val="15000"/>
                  </a:prstClr>
                </a:solidFill>
                <a:ea typeface="Times New Roman" panose="02020603050405020304" pitchFamily="18" charset="0"/>
                <a:cs typeface="Times New Roman" panose="02020603050405020304" pitchFamily="18" charset="0"/>
              </a:rPr>
              <a:t>Clinical Coordinator, MS in Professional Nutrition Practice </a:t>
            </a:r>
          </a:p>
          <a:p>
            <a:pPr marL="800100" lvl="1" indent="-342900">
              <a:lnSpc>
                <a:spcPct val="115000"/>
              </a:lnSpc>
              <a:spcBef>
                <a:spcPts val="0"/>
              </a:spcBef>
              <a:spcAft>
                <a:spcPts val="0"/>
              </a:spcAft>
              <a:buClr>
                <a:srgbClr val="D9B247"/>
              </a:buClr>
              <a:buFont typeface="Wingdings" panose="05000000000000000000" pitchFamily="2" charset="2"/>
              <a:buChar char=""/>
            </a:pPr>
            <a:r>
              <a:rPr lang="en-US" sz="1200" dirty="0">
                <a:solidFill>
                  <a:prstClr val="black">
                    <a:lumMod val="85000"/>
                    <a:lumOff val="15000"/>
                  </a:prstClr>
                </a:solidFill>
                <a:ea typeface="Times New Roman" panose="02020603050405020304" pitchFamily="18" charset="0"/>
                <a:cs typeface="Times New Roman" panose="02020603050405020304" pitchFamily="18" charset="0"/>
              </a:rPr>
              <a:t>Nutrition Division Faculty Member*</a:t>
            </a:r>
          </a:p>
          <a:p>
            <a:pPr marL="800100" lvl="1" indent="-342900">
              <a:lnSpc>
                <a:spcPct val="115000"/>
              </a:lnSpc>
              <a:spcBef>
                <a:spcPts val="0"/>
              </a:spcBef>
              <a:spcAft>
                <a:spcPts val="0"/>
              </a:spcAft>
              <a:buClr>
                <a:srgbClr val="D9B247"/>
              </a:buClr>
              <a:buFont typeface="Wingdings" panose="05000000000000000000" pitchFamily="2" charset="2"/>
              <a:buChar char=""/>
            </a:pPr>
            <a:r>
              <a:rPr lang="en-US" sz="1200" dirty="0">
                <a:solidFill>
                  <a:prstClr val="black">
                    <a:lumMod val="85000"/>
                    <a:lumOff val="15000"/>
                  </a:prstClr>
                </a:solidFill>
                <a:ea typeface="Times New Roman" panose="02020603050405020304" pitchFamily="18" charset="0"/>
                <a:cs typeface="Times New Roman" panose="02020603050405020304" pitchFamily="18" charset="0"/>
              </a:rPr>
              <a:t>Non-Stony Brook University Preceptor*</a:t>
            </a:r>
          </a:p>
          <a:p>
            <a:pPr marL="800100" lvl="1" indent="-342900">
              <a:lnSpc>
                <a:spcPct val="115000"/>
              </a:lnSpc>
              <a:spcBef>
                <a:spcPts val="0"/>
              </a:spcBef>
              <a:spcAft>
                <a:spcPts val="0"/>
              </a:spcAft>
              <a:buClr>
                <a:srgbClr val="D9B247"/>
              </a:buClr>
              <a:buFont typeface="Wingdings" panose="05000000000000000000" pitchFamily="2" charset="2"/>
              <a:buChar char=""/>
            </a:pPr>
            <a:r>
              <a:rPr lang="en-US" sz="1200" dirty="0">
                <a:solidFill>
                  <a:prstClr val="black">
                    <a:lumMod val="85000"/>
                    <a:lumOff val="15000"/>
                  </a:prstClr>
                </a:solidFill>
                <a:ea typeface="Times New Roman" panose="02020603050405020304" pitchFamily="18" charset="0"/>
                <a:cs typeface="Times New Roman" panose="02020603050405020304" pitchFamily="18" charset="0"/>
              </a:rPr>
              <a:t>Recent Alumnus of graduate nutrition program </a:t>
            </a:r>
          </a:p>
          <a:p>
            <a:pPr marL="457200" lvl="1" indent="0">
              <a:lnSpc>
                <a:spcPct val="115000"/>
              </a:lnSpc>
              <a:spcBef>
                <a:spcPts val="0"/>
              </a:spcBef>
              <a:spcAft>
                <a:spcPts val="0"/>
              </a:spcAft>
              <a:buClr>
                <a:srgbClr val="D9B247"/>
              </a:buClr>
              <a:buNone/>
            </a:pPr>
            <a:endParaRPr lang="en-US" sz="1400" dirty="0">
              <a:solidFill>
                <a:srgbClr val="000000"/>
              </a:solidFill>
              <a:ea typeface="Times New Roman" panose="02020603050405020304" pitchFamily="18" charset="0"/>
              <a:cs typeface="Calibri" panose="020F0502020204030204" pitchFamily="34" charset="0"/>
            </a:endParaRPr>
          </a:p>
          <a:p>
            <a:pPr marL="198755" lvl="0" indent="0" algn="just">
              <a:spcBef>
                <a:spcPts val="0"/>
              </a:spcBef>
              <a:spcAft>
                <a:spcPts val="0"/>
              </a:spcAft>
              <a:buClr>
                <a:srgbClr val="D9B247"/>
              </a:buClr>
              <a:buNone/>
            </a:pPr>
            <a:r>
              <a:rPr lang="en-US" sz="1400" dirty="0">
                <a:solidFill>
                  <a:srgbClr val="000000"/>
                </a:solidFill>
                <a:ea typeface="Times New Roman" panose="02020603050405020304" pitchFamily="18" charset="0"/>
                <a:cs typeface="Calibri" panose="020F0502020204030204" pitchFamily="34" charset="0"/>
              </a:rPr>
              <a:t>A student's academic standing is subject to university standards and to the policies of the program. A student needs to be in good standing to graduate. If a student fails to maintain good academic standing, the student may be subject to probation, suspension or termination. Students have a right of appeal to challenge any change in academic standing. Cases of academic dishonesty can also affect a student’s academic standing and are addressed in the Academic Dishonesty Policy.</a:t>
            </a:r>
          </a:p>
          <a:p>
            <a:pPr marL="484505" lvl="0" algn="just">
              <a:spcBef>
                <a:spcPts val="0"/>
              </a:spcBef>
              <a:spcAft>
                <a:spcPts val="0"/>
              </a:spcAft>
              <a:buClr>
                <a:srgbClr val="D9B247"/>
              </a:buClr>
            </a:pPr>
            <a:endParaRPr lang="en-US" sz="1200" dirty="0">
              <a:solidFill>
                <a:srgbClr val="000000"/>
              </a:solidFill>
              <a:ea typeface="Times New Roman" panose="02020603050405020304" pitchFamily="18" charset="0"/>
              <a:cs typeface="Calibri" panose="020F0502020204030204" pitchFamily="34" charset="0"/>
            </a:endParaRPr>
          </a:p>
          <a:p>
            <a:pPr marL="484505" lvl="0" algn="just">
              <a:spcBef>
                <a:spcPts val="0"/>
              </a:spcBef>
              <a:spcAft>
                <a:spcPts val="0"/>
              </a:spcAft>
              <a:buClr>
                <a:srgbClr val="D9B247"/>
              </a:buClr>
            </a:pPr>
            <a:r>
              <a:rPr lang="en-US" sz="1400" b="1" dirty="0">
                <a:solidFill>
                  <a:srgbClr val="000000"/>
                </a:solidFill>
                <a:ea typeface="Times New Roman" panose="02020603050405020304" pitchFamily="18" charset="0"/>
              </a:rPr>
              <a:t>Requirements to maintain good academic standing:</a:t>
            </a:r>
          </a:p>
          <a:p>
            <a:pPr marL="800100" lvl="1" indent="-342900" algn="just">
              <a:spcBef>
                <a:spcPts val="0"/>
              </a:spcBef>
              <a:spcAft>
                <a:spcPts val="0"/>
              </a:spcAft>
              <a:buClr>
                <a:srgbClr val="D9B247"/>
              </a:buClr>
              <a:buSzPct val="80000"/>
              <a:buAutoNum type="arabicPeriod"/>
            </a:pPr>
            <a:r>
              <a:rPr lang="en-US" sz="1400" dirty="0">
                <a:solidFill>
                  <a:srgbClr val="000000"/>
                </a:solidFill>
                <a:ea typeface="Times New Roman" panose="02020603050405020304" pitchFamily="18" charset="0"/>
                <a:cs typeface="Calibri" panose="020F0502020204030204" pitchFamily="34" charset="0"/>
              </a:rPr>
              <a:t>Maintain a GPA of 3.0 or greater.</a:t>
            </a:r>
          </a:p>
          <a:p>
            <a:pPr marL="800100" lvl="1" indent="-342900" algn="just">
              <a:spcBef>
                <a:spcPts val="0"/>
              </a:spcBef>
              <a:spcAft>
                <a:spcPts val="0"/>
              </a:spcAft>
              <a:buClr>
                <a:srgbClr val="D9B247"/>
              </a:buClr>
              <a:buSzPct val="80000"/>
              <a:buAutoNum type="arabicPeriod" startAt="2"/>
            </a:pPr>
            <a:r>
              <a:rPr lang="en-US" sz="1400" dirty="0">
                <a:solidFill>
                  <a:srgbClr val="000000"/>
                </a:solidFill>
                <a:ea typeface="Times New Roman" panose="02020603050405020304" pitchFamily="18" charset="0"/>
                <a:cs typeface="Calibri" panose="020F0502020204030204" pitchFamily="34" charset="0"/>
              </a:rPr>
              <a:t>Receive a grade of C+ or better in all non-SEL courses and a grade of B- or better in all SEL courses. 	</a:t>
            </a:r>
          </a:p>
          <a:p>
            <a:pPr marL="800100" lvl="1" indent="-342900" algn="just">
              <a:spcBef>
                <a:spcPts val="0"/>
              </a:spcBef>
              <a:spcAft>
                <a:spcPts val="0"/>
              </a:spcAft>
              <a:buClr>
                <a:srgbClr val="D9B247"/>
              </a:buClr>
              <a:buSzPct val="80000"/>
              <a:buAutoNum type="arabicPeriod" startAt="3"/>
            </a:pPr>
            <a:r>
              <a:rPr lang="en-US" sz="1400" dirty="0">
                <a:solidFill>
                  <a:srgbClr val="000000"/>
                </a:solidFill>
                <a:ea typeface="Times New Roman" panose="02020603050405020304" pitchFamily="18" charset="0"/>
                <a:cs typeface="Calibri" panose="020F0502020204030204" pitchFamily="34" charset="0"/>
              </a:rPr>
              <a:t>Adhere to professional codes of ethics, exhibit sensitivity to patient and community needs, and demonstrate appropriate professional behavior and demeanor.* This includes the following: appropriate and accurate charting, maintaining patient/client confidentiality, seeking appropriate supervision; appropriately representing role as student, maintenance of professional attitude and appearance, accurately representing attendance and, punctuality, as well as ability to work with and relate to peers and other members of the health care team. </a:t>
            </a:r>
          </a:p>
          <a:p>
            <a:pPr marL="800100" lvl="1" indent="-342900" algn="just">
              <a:spcBef>
                <a:spcPts val="0"/>
              </a:spcBef>
              <a:spcAft>
                <a:spcPts val="0"/>
              </a:spcAft>
              <a:buClr>
                <a:srgbClr val="D9B247"/>
              </a:buClr>
              <a:buSzPct val="80000"/>
              <a:buAutoNum type="arabicPeriod" startAt="3"/>
            </a:pPr>
            <a:endParaRPr lang="en-US" sz="13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0"/>
              </a:spcBef>
              <a:spcAft>
                <a:spcPts val="0"/>
              </a:spcAft>
              <a:buClr>
                <a:srgbClr val="D9B247"/>
              </a:buClr>
              <a:buSzPct val="80000"/>
              <a:buNone/>
            </a:pPr>
            <a:r>
              <a:rPr lang="en-US" sz="1800" dirty="0">
                <a:solidFill>
                  <a:srgbClr val="000000"/>
                </a:solidFill>
                <a:ea typeface="Times New Roman" panose="02020603050405020304" pitchFamily="18" charset="0"/>
                <a:cs typeface="Calibri" panose="020F0502020204030204" pitchFamily="34" charset="0"/>
              </a:rPr>
              <a:t>*Examples of inappropriate behavior may include the inability to respond to constructive criticism, failure to recognize the impact of verbal/non-verbal communication without appropriate modification, inaccuracy of self-assessment, and inability to adapt to change.</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844727" y="5943600"/>
            <a:ext cx="471075" cy="375557"/>
          </a:xfrm>
          <a:prstGeom prst="rect">
            <a:avLst/>
          </a:prstGeom>
        </p:spPr>
      </p:pic>
    </p:spTree>
    <p:extLst>
      <p:ext uri="{BB962C8B-B14F-4D97-AF65-F5344CB8AC3E}">
        <p14:creationId xmlns:p14="http://schemas.microsoft.com/office/powerpoint/2010/main" val="2320190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Selected Policies: Academic Standing, </a:t>
            </a:r>
            <a:r>
              <a:rPr lang="en-US" sz="1600" i="1" dirty="0">
                <a:solidFill>
                  <a:schemeClr val="accent3">
                    <a:lumMod val="75000"/>
                  </a:schemeClr>
                </a:solidFill>
              </a:rPr>
              <a:t>continued</a:t>
            </a:r>
            <a:endParaRPr lang="en-US" sz="3600" dirty="0">
              <a:solidFill>
                <a:schemeClr val="accent3">
                  <a:lumMod val="75000"/>
                </a:schemeClr>
              </a:solidFill>
            </a:endParaRPr>
          </a:p>
        </p:txBody>
      </p:sp>
      <p:sp>
        <p:nvSpPr>
          <p:cNvPr id="6" name="Content Placeholder 2"/>
          <p:cNvSpPr txBox="1">
            <a:spLocks/>
          </p:cNvSpPr>
          <p:nvPr/>
        </p:nvSpPr>
        <p:spPr>
          <a:xfrm>
            <a:off x="1038789" y="1355269"/>
            <a:ext cx="10178940" cy="4963888"/>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D9B247"/>
              </a:buClr>
            </a:pPr>
            <a:r>
              <a:rPr lang="en-US" sz="2000" dirty="0">
                <a:solidFill>
                  <a:prstClr val="black">
                    <a:lumMod val="85000"/>
                    <a:lumOff val="15000"/>
                  </a:prstClr>
                </a:solidFill>
              </a:rPr>
              <a:t>A student who does not meet the standards set forth in the above section shall be placed on probation:</a:t>
            </a:r>
          </a:p>
          <a:p>
            <a:pPr lvl="1">
              <a:buClr>
                <a:srgbClr val="D9B247"/>
              </a:buClr>
            </a:pPr>
            <a:r>
              <a:rPr lang="en-US" sz="1700" dirty="0">
                <a:solidFill>
                  <a:prstClr val="black">
                    <a:lumMod val="85000"/>
                    <a:lumOff val="15000"/>
                  </a:prstClr>
                </a:solidFill>
              </a:rPr>
              <a:t>The student will meet with the Associate Director and Associate Director to:</a:t>
            </a:r>
          </a:p>
          <a:p>
            <a:pPr lvl="2">
              <a:buClr>
                <a:srgbClr val="D9B247"/>
              </a:buClr>
            </a:pPr>
            <a:r>
              <a:rPr lang="en-US" sz="1500" dirty="0">
                <a:solidFill>
                  <a:prstClr val="black">
                    <a:lumMod val="85000"/>
                    <a:lumOff val="15000"/>
                  </a:prstClr>
                </a:solidFill>
              </a:rPr>
              <a:t>Discuss documentation of performance or behavior not consistent with criteria for meeting good academic standing </a:t>
            </a:r>
          </a:p>
          <a:p>
            <a:pPr lvl="2">
              <a:buClr>
                <a:srgbClr val="D9B247"/>
              </a:buClr>
            </a:pPr>
            <a:r>
              <a:rPr lang="en-US" sz="1500" dirty="0">
                <a:solidFill>
                  <a:prstClr val="black">
                    <a:lumMod val="85000"/>
                    <a:lumOff val="15000"/>
                  </a:prstClr>
                </a:solidFill>
              </a:rPr>
              <a:t>Determine the course of action required for remediation, which may include:</a:t>
            </a:r>
          </a:p>
          <a:p>
            <a:pPr lvl="3">
              <a:buClr>
                <a:srgbClr val="D9B247"/>
              </a:buClr>
            </a:pPr>
            <a:r>
              <a:rPr lang="en-US" sz="1400" dirty="0">
                <a:solidFill>
                  <a:prstClr val="black">
                    <a:lumMod val="85000"/>
                    <a:lumOff val="15000"/>
                  </a:prstClr>
                </a:solidFill>
              </a:rPr>
              <a:t>redesign of the student’s schedule (including the rescheduling of a failed SEL course, which may require distance students securing a new site for additional hours). Scheduling of repeated SEL course will be dependent upon preceptors’ availability. </a:t>
            </a:r>
          </a:p>
          <a:p>
            <a:pPr lvl="3">
              <a:buClr>
                <a:srgbClr val="D9B247"/>
              </a:buClr>
            </a:pPr>
            <a:r>
              <a:rPr lang="en-US" sz="1400" dirty="0">
                <a:solidFill>
                  <a:prstClr val="black">
                    <a:lumMod val="85000"/>
                    <a:lumOff val="15000"/>
                  </a:prstClr>
                </a:solidFill>
              </a:rPr>
              <a:t>activities to assist the student in achieving the necessary competencies and performance level, i.e. through reading and writing assignments, as well as additional hours and activities in SEL courses. </a:t>
            </a:r>
          </a:p>
          <a:p>
            <a:pPr lvl="3">
              <a:buClr>
                <a:srgbClr val="D9B247"/>
              </a:buClr>
            </a:pPr>
            <a:r>
              <a:rPr lang="en-US" sz="1400" dirty="0">
                <a:solidFill>
                  <a:prstClr val="black">
                    <a:lumMod val="85000"/>
                    <a:lumOff val="15000"/>
                  </a:prstClr>
                </a:solidFill>
              </a:rPr>
              <a:t>activities/readings/narrated PowerPoints to assist student to re-write a module for a passing grade. </a:t>
            </a:r>
          </a:p>
          <a:p>
            <a:pPr lvl="2">
              <a:buClr>
                <a:srgbClr val="D9B247"/>
              </a:buClr>
            </a:pPr>
            <a:r>
              <a:rPr lang="en-US" sz="1500" dirty="0">
                <a:solidFill>
                  <a:prstClr val="black">
                    <a:lumMod val="85000"/>
                    <a:lumOff val="15000"/>
                  </a:prstClr>
                </a:solidFill>
              </a:rPr>
              <a:t>The meeting will conclude with agreement on a remediation plan, inclusive of a timeline, that will be signed by student, Program Associate Director, and the Program Director.</a:t>
            </a:r>
          </a:p>
          <a:p>
            <a:pPr lvl="2">
              <a:buClr>
                <a:srgbClr val="D9B247"/>
              </a:buClr>
            </a:pPr>
            <a:r>
              <a:rPr lang="en-US" sz="1500" dirty="0">
                <a:solidFill>
                  <a:prstClr val="black">
                    <a:lumMod val="85000"/>
                    <a:lumOff val="15000"/>
                  </a:prstClr>
                </a:solidFill>
              </a:rPr>
              <a:t>This plan will be forwarded to the Chair of the Academic Standing and Disciplinary Ad Hoc Committee.</a:t>
            </a:r>
          </a:p>
          <a:p>
            <a:pPr lvl="1">
              <a:buClr>
                <a:srgbClr val="D9B247"/>
              </a:buClr>
            </a:pPr>
            <a:r>
              <a:rPr lang="en-US" sz="1900" dirty="0">
                <a:solidFill>
                  <a:prstClr val="black">
                    <a:lumMod val="85000"/>
                    <a:lumOff val="15000"/>
                  </a:prstClr>
                </a:solidFill>
              </a:rPr>
              <a:t>If a student is not able to advance their academic standing, subsequent action may include suspension or termination</a:t>
            </a:r>
          </a:p>
          <a:p>
            <a:pPr lvl="1">
              <a:buClr>
                <a:srgbClr val="D9B247"/>
              </a:buClr>
            </a:pPr>
            <a:r>
              <a:rPr lang="en-US" dirty="0"/>
              <a:t>If terms are met the student will be returned to good academic standing, and will be notified by email.</a:t>
            </a:r>
          </a:p>
          <a:p>
            <a:pPr lvl="1">
              <a:buClr>
                <a:srgbClr val="D9B247"/>
              </a:buClr>
            </a:pPr>
            <a:endParaRPr lang="en-US" sz="2200" dirty="0">
              <a:solidFill>
                <a:prstClr val="black">
                  <a:lumMod val="85000"/>
                  <a:lumOff val="15000"/>
                </a:prstClr>
              </a:solidFill>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630597" y="5748867"/>
            <a:ext cx="587132" cy="468082"/>
          </a:xfrm>
          <a:prstGeom prst="rect">
            <a:avLst/>
          </a:prstGeom>
        </p:spPr>
      </p:pic>
    </p:spTree>
    <p:extLst>
      <p:ext uri="{BB962C8B-B14F-4D97-AF65-F5344CB8AC3E}">
        <p14:creationId xmlns:p14="http://schemas.microsoft.com/office/powerpoint/2010/main" val="841720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Student and SBU Faculty Responsibilities</a:t>
            </a:r>
            <a:endParaRPr lang="en-US" sz="3600" dirty="0">
              <a:solidFill>
                <a:schemeClr val="accent3">
                  <a:lumMod val="75000"/>
                </a:schemeClr>
              </a:solidFill>
            </a:endParaRPr>
          </a:p>
        </p:txBody>
      </p:sp>
      <p:sp>
        <p:nvSpPr>
          <p:cNvPr id="6" name="Content Placeholder 2"/>
          <p:cNvSpPr txBox="1">
            <a:spLocks/>
          </p:cNvSpPr>
          <p:nvPr/>
        </p:nvSpPr>
        <p:spPr>
          <a:xfrm>
            <a:off x="1038789" y="1293056"/>
            <a:ext cx="10178940" cy="5140402"/>
          </a:xfrm>
          <a:prstGeom prst="rect">
            <a:avLst/>
          </a:prstGeom>
        </p:spPr>
        <p:txBody>
          <a:bodyPr>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spcBef>
                <a:spcPts val="0"/>
              </a:spcBef>
              <a:spcAft>
                <a:spcPts val="200"/>
              </a:spcAft>
              <a:buClr>
                <a:srgbClr val="D9B247"/>
              </a:buClr>
            </a:pPr>
            <a:r>
              <a:rPr lang="en-US" sz="3500" dirty="0">
                <a:solidFill>
                  <a:prstClr val="black">
                    <a:lumMod val="85000"/>
                    <a:lumOff val="15000"/>
                  </a:prstClr>
                </a:solidFill>
              </a:rPr>
              <a:t>Students</a:t>
            </a:r>
          </a:p>
          <a:p>
            <a:pPr lvl="1">
              <a:spcBef>
                <a:spcPts val="0"/>
              </a:spcBef>
              <a:spcAft>
                <a:spcPts val="200"/>
              </a:spcAft>
              <a:buClr>
                <a:srgbClr val="D9B247"/>
              </a:buClr>
            </a:pPr>
            <a:r>
              <a:rPr lang="en-US" dirty="0">
                <a:solidFill>
                  <a:prstClr val="black">
                    <a:lumMod val="85000"/>
                    <a:lumOff val="15000"/>
                  </a:prstClr>
                </a:solidFill>
              </a:rPr>
              <a:t>Be prepared for SELs; review appropriate material from Brightspace; review syllabus and assignments (including associated competencies)</a:t>
            </a:r>
          </a:p>
          <a:p>
            <a:pPr lvl="1">
              <a:spcBef>
                <a:spcPts val="0"/>
              </a:spcBef>
              <a:spcAft>
                <a:spcPts val="200"/>
              </a:spcAft>
              <a:buClr>
                <a:srgbClr val="D9B247"/>
              </a:buClr>
            </a:pPr>
            <a:r>
              <a:rPr lang="en-US" dirty="0">
                <a:solidFill>
                  <a:prstClr val="black">
                    <a:lumMod val="85000"/>
                    <a:lumOff val="15000"/>
                  </a:prstClr>
                </a:solidFill>
              </a:rPr>
              <a:t>Assume responsibility for own learning and be self-directed; review competencies to be achieved during the rotation</a:t>
            </a:r>
          </a:p>
          <a:p>
            <a:pPr lvl="1">
              <a:spcBef>
                <a:spcPts val="0"/>
              </a:spcBef>
              <a:spcAft>
                <a:spcPts val="200"/>
              </a:spcAft>
              <a:buClr>
                <a:srgbClr val="D9B247"/>
              </a:buClr>
            </a:pPr>
            <a:r>
              <a:rPr lang="en-US" dirty="0">
                <a:solidFill>
                  <a:prstClr val="black">
                    <a:lumMod val="85000"/>
                    <a:lumOff val="15000"/>
                  </a:prstClr>
                </a:solidFill>
              </a:rPr>
              <a:t>Demonstrate professionalism – timeliness, appropriate dress, organization, respect for co-workers, teamwork, flexibility, calmness, patience</a:t>
            </a:r>
          </a:p>
          <a:p>
            <a:pPr lvl="1">
              <a:spcBef>
                <a:spcPts val="0"/>
              </a:spcBef>
              <a:spcAft>
                <a:spcPts val="200"/>
              </a:spcAft>
              <a:buClr>
                <a:srgbClr val="D9B247"/>
              </a:buClr>
            </a:pPr>
            <a:r>
              <a:rPr lang="en-US" dirty="0">
                <a:solidFill>
                  <a:prstClr val="black">
                    <a:lumMod val="85000"/>
                    <a:lumOff val="15000"/>
                  </a:prstClr>
                </a:solidFill>
              </a:rPr>
              <a:t>Be respectful of preceptors’ time and willingness to volunteer as a preceptor; recognize their need to prioritize patient-care and/or other responsibilities</a:t>
            </a:r>
          </a:p>
          <a:p>
            <a:pPr lvl="1">
              <a:spcBef>
                <a:spcPts val="0"/>
              </a:spcBef>
              <a:spcAft>
                <a:spcPts val="200"/>
              </a:spcAft>
              <a:buClr>
                <a:srgbClr val="D9B247"/>
              </a:buClr>
            </a:pPr>
            <a:r>
              <a:rPr lang="en-US" dirty="0">
                <a:solidFill>
                  <a:prstClr val="black">
                    <a:lumMod val="85000"/>
                    <a:lumOff val="15000"/>
                  </a:prstClr>
                </a:solidFill>
              </a:rPr>
              <a:t>Have realistic expectations and recognize that there may be some down-time, bring reading material; recognize that some skills will take additional experience to master</a:t>
            </a:r>
          </a:p>
          <a:p>
            <a:pPr lvl="1">
              <a:spcBef>
                <a:spcPts val="0"/>
              </a:spcBef>
              <a:spcAft>
                <a:spcPts val="200"/>
              </a:spcAft>
              <a:buClr>
                <a:srgbClr val="D9B247"/>
              </a:buClr>
            </a:pPr>
            <a:r>
              <a:rPr lang="en-US" dirty="0">
                <a:solidFill>
                  <a:prstClr val="black">
                    <a:lumMod val="85000"/>
                    <a:lumOff val="15000"/>
                  </a:prstClr>
                </a:solidFill>
              </a:rPr>
              <a:t>Be willing to stay late on occasion, as most professional do so</a:t>
            </a:r>
          </a:p>
          <a:p>
            <a:pPr lvl="1">
              <a:spcBef>
                <a:spcPts val="0"/>
              </a:spcBef>
              <a:spcAft>
                <a:spcPts val="200"/>
              </a:spcAft>
              <a:buClr>
                <a:srgbClr val="D9B247"/>
              </a:buClr>
            </a:pPr>
            <a:r>
              <a:rPr lang="en-US" dirty="0">
                <a:solidFill>
                  <a:prstClr val="black">
                    <a:lumMod val="85000"/>
                    <a:lumOff val="15000"/>
                  </a:prstClr>
                </a:solidFill>
              </a:rPr>
              <a:t>Be ready to focus and prioritize your rotation experience; get adequate sleep and practice lifestyle behaviors that optimize their health</a:t>
            </a:r>
          </a:p>
          <a:p>
            <a:pPr lvl="1">
              <a:spcBef>
                <a:spcPts val="0"/>
              </a:spcBef>
              <a:spcAft>
                <a:spcPts val="200"/>
              </a:spcAft>
              <a:buClr>
                <a:srgbClr val="D9B247"/>
              </a:buClr>
            </a:pPr>
            <a:endParaRPr lang="en-US" dirty="0">
              <a:solidFill>
                <a:prstClr val="black">
                  <a:lumMod val="85000"/>
                  <a:lumOff val="15000"/>
                </a:prstClr>
              </a:solidFill>
            </a:endParaRPr>
          </a:p>
          <a:p>
            <a:pPr>
              <a:spcBef>
                <a:spcPts val="0"/>
              </a:spcBef>
              <a:spcAft>
                <a:spcPts val="200"/>
              </a:spcAft>
              <a:buClr>
                <a:srgbClr val="D9B247"/>
              </a:buClr>
            </a:pPr>
            <a:r>
              <a:rPr lang="en-US" sz="3500" dirty="0">
                <a:solidFill>
                  <a:prstClr val="black">
                    <a:lumMod val="85000"/>
                    <a:lumOff val="15000"/>
                  </a:prstClr>
                </a:solidFill>
              </a:rPr>
              <a:t>SBU Faculty</a:t>
            </a:r>
          </a:p>
          <a:p>
            <a:pPr lvl="1">
              <a:spcBef>
                <a:spcPts val="0"/>
              </a:spcBef>
              <a:spcAft>
                <a:spcPts val="200"/>
              </a:spcAft>
              <a:buClr>
                <a:srgbClr val="D9B247"/>
              </a:buClr>
            </a:pPr>
            <a:r>
              <a:rPr lang="en-US" sz="2200" dirty="0">
                <a:solidFill>
                  <a:prstClr val="black">
                    <a:lumMod val="85000"/>
                    <a:lumOff val="15000"/>
                  </a:prstClr>
                </a:solidFill>
              </a:rPr>
              <a:t>Review and grade SEL course assignments</a:t>
            </a:r>
          </a:p>
          <a:p>
            <a:pPr lvl="1">
              <a:spcBef>
                <a:spcPts val="0"/>
              </a:spcBef>
              <a:spcAft>
                <a:spcPts val="200"/>
              </a:spcAft>
              <a:buClr>
                <a:srgbClr val="D9B247"/>
              </a:buClr>
            </a:pPr>
            <a:r>
              <a:rPr lang="en-US" sz="2200" dirty="0">
                <a:solidFill>
                  <a:schemeClr val="tx1"/>
                </a:solidFill>
              </a:rPr>
              <a:t>Provide summarized feedback from student</a:t>
            </a:r>
          </a:p>
          <a:p>
            <a:pPr lvl="1">
              <a:spcBef>
                <a:spcPts val="0"/>
              </a:spcBef>
              <a:spcAft>
                <a:spcPts val="200"/>
              </a:spcAft>
              <a:buClr>
                <a:srgbClr val="D9B247"/>
              </a:buClr>
            </a:pPr>
            <a:r>
              <a:rPr lang="en-US" sz="2200" dirty="0">
                <a:solidFill>
                  <a:prstClr val="black">
                    <a:lumMod val="85000"/>
                    <a:lumOff val="15000"/>
                  </a:prstClr>
                </a:solidFill>
              </a:rPr>
              <a:t>Notify preceptors of changes in policy or curriculum</a:t>
            </a:r>
          </a:p>
          <a:p>
            <a:pPr lvl="1">
              <a:spcBef>
                <a:spcPts val="0"/>
              </a:spcBef>
              <a:spcAft>
                <a:spcPts val="200"/>
              </a:spcAft>
              <a:buClr>
                <a:srgbClr val="D9B247"/>
              </a:buClr>
            </a:pPr>
            <a:r>
              <a:rPr lang="en-US" sz="2200" dirty="0">
                <a:solidFill>
                  <a:prstClr val="black">
                    <a:lumMod val="85000"/>
                    <a:lumOff val="15000"/>
                  </a:prstClr>
                </a:solidFill>
              </a:rPr>
              <a:t>Be available to preceptors when questions/concerns arise; address concerns in a timely fashion</a:t>
            </a:r>
          </a:p>
          <a:p>
            <a:pPr lvl="1">
              <a:spcBef>
                <a:spcPts val="0"/>
              </a:spcBef>
              <a:spcAft>
                <a:spcPts val="200"/>
              </a:spcAft>
              <a:buClr>
                <a:srgbClr val="D9B247"/>
              </a:buClr>
            </a:pPr>
            <a:r>
              <a:rPr lang="en-US" sz="2200" dirty="0">
                <a:solidFill>
                  <a:prstClr val="black">
                    <a:lumMod val="85000"/>
                    <a:lumOff val="15000"/>
                  </a:prstClr>
                </a:solidFill>
              </a:rPr>
              <a:t>Providing continuing professional education opportunities annually</a:t>
            </a:r>
          </a:p>
          <a:p>
            <a:pPr lvl="1">
              <a:spcBef>
                <a:spcPts val="0"/>
              </a:spcBef>
              <a:spcAft>
                <a:spcPts val="200"/>
              </a:spcAft>
              <a:buClr>
                <a:srgbClr val="D9B247"/>
              </a:buClr>
            </a:pPr>
            <a:r>
              <a:rPr lang="en-US" sz="2200" dirty="0">
                <a:solidFill>
                  <a:prstClr val="black">
                    <a:lumMod val="85000"/>
                    <a:lumOff val="15000"/>
                  </a:prstClr>
                </a:solidFill>
              </a:rPr>
              <a:t>Handle situation regarding warnings/probation and if necessary retract student not in good standing</a:t>
            </a:r>
          </a:p>
          <a:p>
            <a:pPr lvl="1">
              <a:spcBef>
                <a:spcPts val="0"/>
              </a:spcBef>
              <a:spcAft>
                <a:spcPts val="200"/>
              </a:spcAft>
              <a:buClr>
                <a:srgbClr val="D9B247"/>
              </a:buClr>
            </a:pPr>
            <a:endParaRPr lang="en-US" sz="1000" dirty="0">
              <a:solidFill>
                <a:prstClr val="black">
                  <a:lumMod val="85000"/>
                  <a:lumOff val="15000"/>
                </a:prstClr>
              </a:solidFill>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623988" y="5628134"/>
            <a:ext cx="653611" cy="521081"/>
          </a:xfrm>
          <a:prstGeom prst="rect">
            <a:avLst/>
          </a:prstGeom>
        </p:spPr>
      </p:pic>
    </p:spTree>
    <p:extLst>
      <p:ext uri="{BB962C8B-B14F-4D97-AF65-F5344CB8AC3E}">
        <p14:creationId xmlns:p14="http://schemas.microsoft.com/office/powerpoint/2010/main" val="660233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Tips to Being an Effective Preceptor</a:t>
            </a:r>
            <a:endParaRPr lang="en-US" sz="3600" dirty="0">
              <a:solidFill>
                <a:schemeClr val="accent3">
                  <a:lumMod val="75000"/>
                </a:schemeClr>
              </a:solidFill>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530855" y="5576215"/>
            <a:ext cx="686874" cy="547600"/>
          </a:xfrm>
          <a:prstGeom prst="rect">
            <a:avLst/>
          </a:prstGeom>
        </p:spPr>
      </p:pic>
      <p:sp>
        <p:nvSpPr>
          <p:cNvPr id="3" name="Rectangle 2"/>
          <p:cNvSpPr/>
          <p:nvPr/>
        </p:nvSpPr>
        <p:spPr>
          <a:xfrm>
            <a:off x="835589" y="1374944"/>
            <a:ext cx="10178940" cy="4324261"/>
          </a:xfrm>
          <a:prstGeom prst="rect">
            <a:avLst/>
          </a:prstGeom>
        </p:spPr>
        <p:txBody>
          <a:bodyPr wrap="square">
            <a:spAutoFit/>
          </a:bodyPr>
          <a:lstStyle/>
          <a:p>
            <a:pPr marL="285750" lvl="0" indent="-285750">
              <a:spcAft>
                <a:spcPts val="200"/>
              </a:spcAft>
              <a:buClr>
                <a:srgbClr val="D9B247"/>
              </a:buClr>
              <a:buSzPct val="115000"/>
              <a:buFont typeface="Arial"/>
              <a:buChar char="•"/>
            </a:pPr>
            <a:r>
              <a:rPr lang="en-US" sz="1600" dirty="0">
                <a:solidFill>
                  <a:prstClr val="black">
                    <a:lumMod val="85000"/>
                    <a:lumOff val="15000"/>
                  </a:prstClr>
                </a:solidFill>
              </a:rPr>
              <a:t>Provide an orientation to your site and clear directions for assignments</a:t>
            </a:r>
          </a:p>
          <a:p>
            <a:pPr marL="285750" lvl="0" indent="-285750">
              <a:spcAft>
                <a:spcPts val="200"/>
              </a:spcAft>
              <a:buClr>
                <a:srgbClr val="D9B247"/>
              </a:buClr>
              <a:buSzPct val="115000"/>
              <a:buFont typeface="Arial"/>
              <a:buChar char="•"/>
            </a:pPr>
            <a:r>
              <a:rPr lang="en-US" sz="1600" dirty="0">
                <a:solidFill>
                  <a:prstClr val="black">
                    <a:lumMod val="85000"/>
                    <a:lumOff val="15000"/>
                  </a:prstClr>
                </a:solidFill>
              </a:rPr>
              <a:t>Give students specific feedback using the “feedback sandwich”, i.e. provide a positive evaluative comment, followed by constructive criticism, following by a second positive evaluative comment.</a:t>
            </a:r>
          </a:p>
          <a:p>
            <a:pPr marL="285750" lvl="0" indent="-285750">
              <a:spcAft>
                <a:spcPts val="200"/>
              </a:spcAft>
              <a:buClr>
                <a:srgbClr val="D9B247"/>
              </a:buClr>
              <a:buSzPct val="115000"/>
              <a:buFont typeface="Arial"/>
              <a:buChar char="•"/>
            </a:pPr>
            <a:r>
              <a:rPr lang="en-US" sz="1600" dirty="0">
                <a:solidFill>
                  <a:prstClr val="black">
                    <a:lumMod val="85000"/>
                    <a:lumOff val="15000"/>
                  </a:prstClr>
                </a:solidFill>
              </a:rPr>
              <a:t>Plan for progression of learning, starting with more basic cases with heavy supervision to more complex cases with minimal supervision</a:t>
            </a:r>
          </a:p>
          <a:p>
            <a:pPr marL="285750" lvl="0" indent="-285750">
              <a:spcAft>
                <a:spcPts val="200"/>
              </a:spcAft>
              <a:buClr>
                <a:srgbClr val="D9B247"/>
              </a:buClr>
              <a:buSzPct val="115000"/>
              <a:buFont typeface="Arial"/>
              <a:buChar char="•"/>
            </a:pPr>
            <a:r>
              <a:rPr lang="en-US" sz="1600" dirty="0">
                <a:solidFill>
                  <a:prstClr val="black">
                    <a:lumMod val="85000"/>
                    <a:lumOff val="15000"/>
                  </a:prstClr>
                </a:solidFill>
              </a:rPr>
              <a:t>Provide amble opportunities for students to practice skills and demonstrate knowledge</a:t>
            </a:r>
          </a:p>
          <a:p>
            <a:pPr marL="285750" lvl="0" indent="-285750">
              <a:spcAft>
                <a:spcPts val="200"/>
              </a:spcAft>
              <a:buClr>
                <a:srgbClr val="D9B247"/>
              </a:buClr>
              <a:buSzPct val="115000"/>
              <a:buFont typeface="Arial"/>
              <a:buChar char="•"/>
            </a:pPr>
            <a:r>
              <a:rPr lang="en-US" sz="1600" dirty="0">
                <a:solidFill>
                  <a:prstClr val="black">
                    <a:lumMod val="85000"/>
                    <a:lumOff val="15000"/>
                  </a:prstClr>
                </a:solidFill>
              </a:rPr>
              <a:t>Aim for a teachable moment most days, in which you relate theory/concepts to cases; assign student to look up such concepts and report back to you at a given time</a:t>
            </a:r>
          </a:p>
          <a:p>
            <a:pPr marL="285750" lvl="0" indent="-285750">
              <a:spcAft>
                <a:spcPts val="200"/>
              </a:spcAft>
              <a:buClr>
                <a:srgbClr val="D9B247"/>
              </a:buClr>
              <a:buSzPct val="115000"/>
              <a:buFont typeface="Arial"/>
              <a:buChar char="•"/>
            </a:pPr>
            <a:r>
              <a:rPr lang="en-US" sz="1600" dirty="0">
                <a:solidFill>
                  <a:prstClr val="black">
                    <a:lumMod val="85000"/>
                    <a:lumOff val="15000"/>
                  </a:prstClr>
                </a:solidFill>
              </a:rPr>
              <a:t>Assign projects that benefit both the student and the department/facility </a:t>
            </a:r>
          </a:p>
          <a:p>
            <a:pPr marL="285750" lvl="0" indent="-285750">
              <a:spcAft>
                <a:spcPts val="200"/>
              </a:spcAft>
              <a:buClr>
                <a:srgbClr val="D9B247"/>
              </a:buClr>
              <a:buSzPct val="115000"/>
              <a:buFont typeface="Arial"/>
              <a:buChar char="•"/>
            </a:pPr>
            <a:r>
              <a:rPr lang="en-US" sz="1600" dirty="0">
                <a:solidFill>
                  <a:prstClr val="black">
                    <a:lumMod val="85000"/>
                    <a:lumOff val="15000"/>
                  </a:prstClr>
                </a:solidFill>
              </a:rPr>
              <a:t>Pace students, provide practice opportunities, and promote problem solving skill development</a:t>
            </a:r>
          </a:p>
          <a:p>
            <a:pPr marL="285750" lvl="0" indent="-285750">
              <a:spcAft>
                <a:spcPts val="200"/>
              </a:spcAft>
              <a:buClr>
                <a:srgbClr val="D9B247"/>
              </a:buClr>
              <a:buSzPct val="115000"/>
              <a:buFont typeface="Arial"/>
              <a:buChar char="•"/>
            </a:pPr>
            <a:r>
              <a:rPr lang="en-US" sz="1600" dirty="0">
                <a:solidFill>
                  <a:prstClr val="black">
                    <a:lumMod val="85000"/>
                    <a:lumOff val="15000"/>
                  </a:prstClr>
                </a:solidFill>
              </a:rPr>
              <a:t>Give case specific comments—relate theory and basic science to the case</a:t>
            </a:r>
          </a:p>
          <a:p>
            <a:pPr marL="285750" lvl="0" indent="-285750">
              <a:spcAft>
                <a:spcPts val="200"/>
              </a:spcAft>
              <a:buClr>
                <a:srgbClr val="D9B247"/>
              </a:buClr>
              <a:buSzPct val="115000"/>
              <a:buFont typeface="Arial"/>
              <a:buChar char="•"/>
            </a:pPr>
            <a:r>
              <a:rPr lang="en-US" sz="1600" dirty="0">
                <a:solidFill>
                  <a:prstClr val="black">
                    <a:lumMod val="85000"/>
                    <a:lumOff val="15000"/>
                  </a:prstClr>
                </a:solidFill>
              </a:rPr>
              <a:t>Offer professional support and encouragement—as students need this from their preceptor.  Professional support helps provide conditions for students to learn and develop professionally.  The focus is kept on client-centered care rather than on students’ inexperience.</a:t>
            </a:r>
          </a:p>
          <a:p>
            <a:pPr marL="285750" lvl="0" indent="-285750">
              <a:spcAft>
                <a:spcPts val="200"/>
              </a:spcAft>
              <a:buClr>
                <a:srgbClr val="D9B247"/>
              </a:buClr>
              <a:buSzPct val="115000"/>
              <a:buFont typeface="Arial"/>
              <a:buChar char="•"/>
            </a:pPr>
            <a:r>
              <a:rPr lang="en-US" sz="1600" dirty="0">
                <a:solidFill>
                  <a:prstClr val="black">
                    <a:lumMod val="85000"/>
                    <a:lumOff val="15000"/>
                  </a:prstClr>
                </a:solidFill>
              </a:rPr>
              <a:t>For more tips take the </a:t>
            </a:r>
            <a:r>
              <a:rPr lang="en-US" sz="1600" u="sng" dirty="0">
                <a:solidFill>
                  <a:schemeClr val="accent2">
                    <a:lumMod val="75000"/>
                  </a:schemeClr>
                </a:solidFill>
                <a:hlinkClick r:id="rId3"/>
              </a:rPr>
              <a:t>FREE CDR Preceptor Training Course; 8 CPEUs </a:t>
            </a:r>
            <a:r>
              <a:rPr lang="en-US" sz="1600" dirty="0">
                <a:solidFill>
                  <a:prstClr val="black">
                    <a:lumMod val="85000"/>
                    <a:lumOff val="15000"/>
                  </a:prstClr>
                </a:solidFill>
              </a:rPr>
              <a:t>(this will take a few  hours, however, you can complete one module at a time)</a:t>
            </a:r>
          </a:p>
        </p:txBody>
      </p:sp>
    </p:spTree>
    <p:extLst>
      <p:ext uri="{BB962C8B-B14F-4D97-AF65-F5344CB8AC3E}">
        <p14:creationId xmlns:p14="http://schemas.microsoft.com/office/powerpoint/2010/main" val="321149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3600" dirty="0">
                <a:solidFill>
                  <a:schemeClr val="accent3">
                    <a:lumMod val="75000"/>
                  </a:schemeClr>
                </a:solidFill>
              </a:rPr>
              <a:t>Challenging Students</a:t>
            </a:r>
          </a:p>
        </p:txBody>
      </p:sp>
      <p:sp>
        <p:nvSpPr>
          <p:cNvPr id="6" name="Content Placeholder 2"/>
          <p:cNvSpPr txBox="1">
            <a:spLocks/>
          </p:cNvSpPr>
          <p:nvPr/>
        </p:nvSpPr>
        <p:spPr>
          <a:xfrm>
            <a:off x="1038789" y="1668613"/>
            <a:ext cx="10178940" cy="404638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D9B247"/>
              </a:buClr>
            </a:pPr>
            <a:r>
              <a:rPr lang="en-US" dirty="0">
                <a:solidFill>
                  <a:prstClr val="black">
                    <a:lumMod val="85000"/>
                    <a:lumOff val="15000"/>
                  </a:prstClr>
                </a:solidFill>
              </a:rPr>
              <a:t>In the event you have a challenging students (rare but possible)</a:t>
            </a:r>
          </a:p>
          <a:p>
            <a:pPr lvl="1">
              <a:buClr>
                <a:srgbClr val="D9B247"/>
              </a:buClr>
            </a:pPr>
            <a:r>
              <a:rPr lang="en-US" dirty="0">
                <a:solidFill>
                  <a:prstClr val="black">
                    <a:lumMod val="85000"/>
                    <a:lumOff val="15000"/>
                  </a:prstClr>
                </a:solidFill>
              </a:rPr>
              <a:t>Contact Program Director, Associate Director or Clinical Coordinator as soon as you have any concerns with a student, including their knowledge base, professionalism, attitude, etc.</a:t>
            </a:r>
          </a:p>
          <a:p>
            <a:pPr lvl="1">
              <a:buClr>
                <a:srgbClr val="D9B247"/>
              </a:buClr>
            </a:pPr>
            <a:r>
              <a:rPr lang="en-US" dirty="0">
                <a:solidFill>
                  <a:prstClr val="black">
                    <a:lumMod val="85000"/>
                    <a:lumOff val="15000"/>
                  </a:prstClr>
                </a:solidFill>
              </a:rPr>
              <a:t>Together, we will develop an individualized plan, which may include:</a:t>
            </a:r>
          </a:p>
          <a:p>
            <a:pPr lvl="2">
              <a:buClr>
                <a:srgbClr val="D9B247"/>
              </a:buClr>
            </a:pPr>
            <a:r>
              <a:rPr lang="en-US" dirty="0">
                <a:solidFill>
                  <a:prstClr val="black">
                    <a:lumMod val="85000"/>
                    <a:lumOff val="15000"/>
                  </a:prstClr>
                </a:solidFill>
              </a:rPr>
              <a:t>Virtual meeting(s) with student</a:t>
            </a:r>
          </a:p>
          <a:p>
            <a:pPr lvl="2">
              <a:buClr>
                <a:srgbClr val="D9B247"/>
              </a:buClr>
            </a:pPr>
            <a:r>
              <a:rPr lang="en-US" dirty="0">
                <a:solidFill>
                  <a:prstClr val="black">
                    <a:lumMod val="85000"/>
                    <a:lumOff val="15000"/>
                  </a:prstClr>
                </a:solidFill>
              </a:rPr>
              <a:t>Academic remediation plan at rotation site</a:t>
            </a:r>
            <a:endParaRPr lang="en-US" sz="2000" dirty="0">
              <a:solidFill>
                <a:prstClr val="black">
                  <a:lumMod val="85000"/>
                  <a:lumOff val="15000"/>
                </a:prstClr>
              </a:solidFill>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9894782" y="5101170"/>
            <a:ext cx="1322947" cy="1054699"/>
          </a:xfrm>
          <a:prstGeom prst="rect">
            <a:avLst/>
          </a:prstGeom>
        </p:spPr>
      </p:pic>
    </p:spTree>
    <p:extLst>
      <p:ext uri="{BB962C8B-B14F-4D97-AF65-F5344CB8AC3E}">
        <p14:creationId xmlns:p14="http://schemas.microsoft.com/office/powerpoint/2010/main" val="152555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Valuable Partners</a:t>
            </a:r>
            <a:endParaRPr lang="en-US" sz="3600" dirty="0">
              <a:solidFill>
                <a:schemeClr val="accent3">
                  <a:lumMod val="75000"/>
                </a:schemeClr>
              </a:solidFill>
            </a:endParaRPr>
          </a:p>
        </p:txBody>
      </p:sp>
      <p:sp>
        <p:nvSpPr>
          <p:cNvPr id="6" name="Content Placeholder 2"/>
          <p:cNvSpPr txBox="1">
            <a:spLocks/>
          </p:cNvSpPr>
          <p:nvPr/>
        </p:nvSpPr>
        <p:spPr>
          <a:xfrm>
            <a:off x="1038789" y="1668613"/>
            <a:ext cx="9967878" cy="404638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D9B247"/>
              </a:buClr>
            </a:pPr>
            <a:r>
              <a:rPr lang="en-US" dirty="0">
                <a:solidFill>
                  <a:prstClr val="black">
                    <a:lumMod val="85000"/>
                    <a:lumOff val="15000"/>
                  </a:prstClr>
                </a:solidFill>
              </a:rPr>
              <a:t>We know precepting is a choice and we value your time </a:t>
            </a:r>
          </a:p>
          <a:p>
            <a:pPr lvl="0">
              <a:buClr>
                <a:srgbClr val="D9B247"/>
              </a:buClr>
            </a:pPr>
            <a:r>
              <a:rPr lang="en-US" dirty="0">
                <a:solidFill>
                  <a:prstClr val="black">
                    <a:lumMod val="85000"/>
                    <a:lumOff val="15000"/>
                  </a:prstClr>
                </a:solidFill>
              </a:rPr>
              <a:t>We strive to be an effective partner and support/facilitate your precepting efforts</a:t>
            </a:r>
          </a:p>
          <a:p>
            <a:pPr lvl="0">
              <a:buClr>
                <a:srgbClr val="D9B247"/>
              </a:buClr>
            </a:pPr>
            <a:r>
              <a:rPr lang="en-US" dirty="0">
                <a:solidFill>
                  <a:prstClr val="black">
                    <a:lumMod val="85000"/>
                    <a:lumOff val="15000"/>
                  </a:prstClr>
                </a:solidFill>
              </a:rPr>
              <a:t>We also strive to give back – providing you with resources and training to facilitate the work you do and your mission!  </a:t>
            </a:r>
          </a:p>
          <a:p>
            <a:pPr>
              <a:buClr>
                <a:srgbClr val="D9B247"/>
              </a:buClr>
            </a:pPr>
            <a:r>
              <a:rPr lang="en-US" i="1" dirty="0">
                <a:solidFill>
                  <a:schemeClr val="accent3">
                    <a:lumMod val="75000"/>
                  </a:schemeClr>
                </a:solidFill>
              </a:rPr>
              <a:t>Please let us know if we can assist you!</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9955726" y="5101170"/>
            <a:ext cx="1322947" cy="1054699"/>
          </a:xfrm>
          <a:prstGeom prst="rect">
            <a:avLst/>
          </a:prstGeom>
        </p:spPr>
      </p:pic>
    </p:spTree>
    <p:extLst>
      <p:ext uri="{BB962C8B-B14F-4D97-AF65-F5344CB8AC3E}">
        <p14:creationId xmlns:p14="http://schemas.microsoft.com/office/powerpoint/2010/main" val="375817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a:t>Thank you for partnering with us on the essential task of training  the next generation of registered dietitians/nutritionists!</a:t>
            </a:r>
          </a:p>
        </p:txBody>
      </p:sp>
      <p:pic>
        <p:nvPicPr>
          <p:cNvPr id="2" name="Picture 1"/>
          <p:cNvPicPr>
            <a:picLocks noChangeAspect="1"/>
          </p:cNvPicPr>
          <p:nvPr/>
        </p:nvPicPr>
        <p:blipFill>
          <a:blip r:embed="rId2"/>
          <a:stretch>
            <a:fillRect/>
          </a:stretch>
        </p:blipFill>
        <p:spPr>
          <a:xfrm>
            <a:off x="9803326" y="5094517"/>
            <a:ext cx="1322947" cy="1054699"/>
          </a:xfrm>
          <a:prstGeom prst="rect">
            <a:avLst/>
          </a:prstGeom>
        </p:spPr>
      </p:pic>
    </p:spTree>
    <p:extLst>
      <p:ext uri="{BB962C8B-B14F-4D97-AF65-F5344CB8AC3E}">
        <p14:creationId xmlns:p14="http://schemas.microsoft.com/office/powerpoint/2010/main" val="413450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295402" y="982133"/>
            <a:ext cx="9601196" cy="808568"/>
          </a:xfrm>
        </p:spPr>
        <p:txBody>
          <a:bodyPr/>
          <a:lstStyle/>
          <a:p>
            <a:r>
              <a:rPr lang="en-US" dirty="0">
                <a:solidFill>
                  <a:schemeClr val="accent3">
                    <a:lumMod val="75000"/>
                  </a:schemeClr>
                </a:solidFill>
              </a:rPr>
              <a:t>Table of Contents</a:t>
            </a:r>
          </a:p>
        </p:txBody>
      </p:sp>
      <p:sp>
        <p:nvSpPr>
          <p:cNvPr id="4" name="TextBox 3"/>
          <p:cNvSpPr txBox="1"/>
          <p:nvPr/>
        </p:nvSpPr>
        <p:spPr>
          <a:xfrm>
            <a:off x="1381030" y="2016944"/>
            <a:ext cx="9601195" cy="3524042"/>
          </a:xfrm>
          <a:prstGeom prst="rect">
            <a:avLst/>
          </a:prstGeom>
          <a:noFill/>
        </p:spPr>
        <p:txBody>
          <a:bodyPr wrap="square" rtlCol="0">
            <a:spAutoFit/>
          </a:bodyPr>
          <a:lstStyle/>
          <a:p>
            <a:pPr marL="285750" lvl="0" indent="-285750">
              <a:spcBef>
                <a:spcPct val="20000"/>
              </a:spcBef>
              <a:spcAft>
                <a:spcPts val="600"/>
              </a:spcAft>
              <a:buClr>
                <a:srgbClr val="D9B247"/>
              </a:buClr>
              <a:buSzPct val="115000"/>
              <a:buFont typeface="Arial"/>
              <a:buChar char="•"/>
            </a:pPr>
            <a:r>
              <a:rPr lang="en-US" sz="2000" dirty="0">
                <a:solidFill>
                  <a:prstClr val="black">
                    <a:lumMod val="85000"/>
                    <a:lumOff val="15000"/>
                  </a:prstClr>
                </a:solidFill>
              </a:rPr>
              <a:t>Perks to precepting for Stony Brook University MS in Professional Nutrition Practice</a:t>
            </a:r>
          </a:p>
          <a:p>
            <a:pPr marL="285750" lvl="0" indent="-285750">
              <a:spcBef>
                <a:spcPct val="20000"/>
              </a:spcBef>
              <a:spcAft>
                <a:spcPts val="600"/>
              </a:spcAft>
              <a:buClr>
                <a:srgbClr val="D9B247"/>
              </a:buClr>
              <a:buSzPct val="115000"/>
              <a:buFont typeface="Arial"/>
              <a:buChar char="•"/>
            </a:pPr>
            <a:r>
              <a:rPr lang="en-US" sz="2000" dirty="0">
                <a:solidFill>
                  <a:prstClr val="black">
                    <a:lumMod val="85000"/>
                    <a:lumOff val="15000"/>
                  </a:prstClr>
                </a:solidFill>
              </a:rPr>
              <a:t>Program Description</a:t>
            </a:r>
          </a:p>
          <a:p>
            <a:pPr marL="285750" lvl="0" indent="-285750">
              <a:spcBef>
                <a:spcPct val="20000"/>
              </a:spcBef>
              <a:spcAft>
                <a:spcPts val="600"/>
              </a:spcAft>
              <a:buClr>
                <a:srgbClr val="D9B247"/>
              </a:buClr>
              <a:buSzPct val="115000"/>
              <a:buFont typeface="Arial"/>
              <a:buChar char="•"/>
            </a:pPr>
            <a:r>
              <a:rPr lang="en-US" sz="2000" dirty="0">
                <a:solidFill>
                  <a:prstClr val="black">
                    <a:lumMod val="85000"/>
                    <a:lumOff val="15000"/>
                  </a:prstClr>
                </a:solidFill>
              </a:rPr>
              <a:t>Program Vitals</a:t>
            </a:r>
          </a:p>
          <a:p>
            <a:pPr marL="285750" lvl="0" indent="-285750">
              <a:spcBef>
                <a:spcPct val="20000"/>
              </a:spcBef>
              <a:spcAft>
                <a:spcPts val="600"/>
              </a:spcAft>
              <a:buClr>
                <a:srgbClr val="D9B247"/>
              </a:buClr>
              <a:buSzPct val="115000"/>
              <a:buFont typeface="Arial"/>
              <a:buChar char="•"/>
            </a:pPr>
            <a:r>
              <a:rPr lang="en-US" sz="2000" dirty="0">
                <a:solidFill>
                  <a:prstClr val="black">
                    <a:lumMod val="85000"/>
                    <a:lumOff val="15000"/>
                  </a:prstClr>
                </a:solidFill>
              </a:rPr>
              <a:t>Some brief reminders</a:t>
            </a:r>
          </a:p>
          <a:p>
            <a:pPr marL="285750" lvl="0" indent="-285750">
              <a:spcBef>
                <a:spcPct val="20000"/>
              </a:spcBef>
              <a:spcAft>
                <a:spcPts val="600"/>
              </a:spcAft>
              <a:buClr>
                <a:srgbClr val="D9B247"/>
              </a:buClr>
              <a:buSzPct val="115000"/>
              <a:buFont typeface="Arial"/>
              <a:buChar char="•"/>
            </a:pPr>
            <a:r>
              <a:rPr lang="en-US" sz="2000" dirty="0">
                <a:solidFill>
                  <a:prstClr val="black">
                    <a:lumMod val="85000"/>
                    <a:lumOff val="15000"/>
                  </a:prstClr>
                </a:solidFill>
              </a:rPr>
              <a:t>Pertinent policies and procedures</a:t>
            </a:r>
          </a:p>
          <a:p>
            <a:pPr marL="285750" lvl="0" indent="-285750">
              <a:spcBef>
                <a:spcPct val="20000"/>
              </a:spcBef>
              <a:spcAft>
                <a:spcPts val="600"/>
              </a:spcAft>
              <a:buClr>
                <a:srgbClr val="D9B247"/>
              </a:buClr>
              <a:buSzPct val="115000"/>
              <a:buFont typeface="Arial"/>
              <a:buChar char="•"/>
            </a:pPr>
            <a:r>
              <a:rPr lang="en-US" sz="2000" dirty="0">
                <a:solidFill>
                  <a:prstClr val="black">
                    <a:lumMod val="85000"/>
                    <a:lumOff val="15000"/>
                  </a:prstClr>
                </a:solidFill>
              </a:rPr>
              <a:t>Graduation requirements to earn a Verification Statement</a:t>
            </a:r>
          </a:p>
          <a:p>
            <a:pPr marL="285750" lvl="0" indent="-285750">
              <a:spcBef>
                <a:spcPct val="20000"/>
              </a:spcBef>
              <a:spcAft>
                <a:spcPts val="600"/>
              </a:spcAft>
              <a:buClr>
                <a:srgbClr val="D9B247"/>
              </a:buClr>
              <a:buSzPct val="115000"/>
              <a:buFont typeface="Arial"/>
              <a:buChar char="•"/>
            </a:pPr>
            <a:r>
              <a:rPr lang="en-US" sz="2000" dirty="0">
                <a:solidFill>
                  <a:prstClr val="black">
                    <a:lumMod val="85000"/>
                    <a:lumOff val="15000"/>
                  </a:prstClr>
                </a:solidFill>
              </a:rPr>
              <a:t>Student and SBU Faculty Responsibilities</a:t>
            </a:r>
          </a:p>
          <a:p>
            <a:pPr marL="285750" lvl="0" indent="-285750">
              <a:spcBef>
                <a:spcPct val="20000"/>
              </a:spcBef>
              <a:spcAft>
                <a:spcPts val="600"/>
              </a:spcAft>
              <a:buClr>
                <a:srgbClr val="D9B247"/>
              </a:buClr>
              <a:buSzPct val="115000"/>
              <a:buFont typeface="Arial"/>
              <a:buChar char="•"/>
            </a:pPr>
            <a:r>
              <a:rPr lang="en-US" sz="2000" dirty="0">
                <a:solidFill>
                  <a:prstClr val="black">
                    <a:lumMod val="85000"/>
                    <a:lumOff val="15000"/>
                  </a:prstClr>
                </a:solidFill>
              </a:rPr>
              <a:t>Precepting tips</a:t>
            </a:r>
          </a:p>
        </p:txBody>
      </p:sp>
      <p:pic>
        <p:nvPicPr>
          <p:cNvPr id="2" name="Picture 1"/>
          <p:cNvPicPr>
            <a:picLocks noChangeAspect="1"/>
          </p:cNvPicPr>
          <p:nvPr/>
        </p:nvPicPr>
        <p:blipFill>
          <a:blip r:embed="rId2"/>
          <a:stretch>
            <a:fillRect/>
          </a:stretch>
        </p:blipFill>
        <p:spPr>
          <a:xfrm>
            <a:off x="9938793" y="5094516"/>
            <a:ext cx="1322947" cy="1054699"/>
          </a:xfrm>
          <a:prstGeom prst="rect">
            <a:avLst/>
          </a:prstGeom>
        </p:spPr>
      </p:pic>
    </p:spTree>
    <p:extLst>
      <p:ext uri="{BB962C8B-B14F-4D97-AF65-F5344CB8AC3E}">
        <p14:creationId xmlns:p14="http://schemas.microsoft.com/office/powerpoint/2010/main" val="126016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502229" y="513368"/>
            <a:ext cx="9715500" cy="714375"/>
          </a:xfrm>
        </p:spPr>
        <p:txBody>
          <a:bodyPr>
            <a:noAutofit/>
          </a:bodyPr>
          <a:lstStyle/>
          <a:p>
            <a:r>
              <a:rPr lang="en-US" sz="3600" dirty="0">
                <a:solidFill>
                  <a:schemeClr val="accent3">
                    <a:lumMod val="75000"/>
                  </a:schemeClr>
                </a:solidFill>
              </a:rPr>
              <a:t>Benefits of Precepting</a:t>
            </a:r>
          </a:p>
        </p:txBody>
      </p:sp>
      <p:sp>
        <p:nvSpPr>
          <p:cNvPr id="6" name="Content Placeholder 2"/>
          <p:cNvSpPr txBox="1">
            <a:spLocks/>
          </p:cNvSpPr>
          <p:nvPr/>
        </p:nvSpPr>
        <p:spPr>
          <a:xfrm>
            <a:off x="1038788" y="1227743"/>
            <a:ext cx="10554497" cy="5159829"/>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0"/>
              </a:spcBef>
            </a:pPr>
            <a:r>
              <a:rPr lang="en-US" sz="1800" dirty="0">
                <a:solidFill>
                  <a:schemeClr val="tx1"/>
                </a:solidFill>
              </a:rPr>
              <a:t>Volunteer faculty appointment in the Department of Family, Population and Preventive Medicine</a:t>
            </a:r>
            <a:endParaRPr lang="en-US" sz="1800" i="1" dirty="0">
              <a:solidFill>
                <a:schemeClr val="tx1"/>
              </a:solidFill>
            </a:endParaRPr>
          </a:p>
          <a:p>
            <a:pPr lvl="1">
              <a:lnSpc>
                <a:spcPct val="110000"/>
              </a:lnSpc>
              <a:spcBef>
                <a:spcPts val="0"/>
              </a:spcBef>
            </a:pPr>
            <a:r>
              <a:rPr lang="en-US" sz="1200" dirty="0">
                <a:solidFill>
                  <a:schemeClr val="tx1"/>
                </a:solidFill>
              </a:rPr>
              <a:t>Access to Stony Brook Medicine library</a:t>
            </a:r>
          </a:p>
          <a:p>
            <a:pPr lvl="2">
              <a:lnSpc>
                <a:spcPct val="110000"/>
              </a:lnSpc>
              <a:spcBef>
                <a:spcPts val="0"/>
              </a:spcBef>
            </a:pPr>
            <a:r>
              <a:rPr lang="en-US" sz="1100" dirty="0">
                <a:solidFill>
                  <a:schemeClr val="tx1"/>
                </a:solidFill>
              </a:rPr>
              <a:t>Access to electronic data bases, search engines and e-journals</a:t>
            </a:r>
          </a:p>
          <a:p>
            <a:pPr lvl="2">
              <a:lnSpc>
                <a:spcPct val="110000"/>
              </a:lnSpc>
              <a:spcBef>
                <a:spcPts val="0"/>
              </a:spcBef>
            </a:pPr>
            <a:r>
              <a:rPr lang="en-US" sz="1100" dirty="0">
                <a:solidFill>
                  <a:schemeClr val="tx1"/>
                </a:solidFill>
              </a:rPr>
              <a:t>Access to virtual SINC Site which provides a way to access site-licensed, academic software titles directly from your personal computers; programs include (among others): Microsoft Office Suite 2016, SPSS Statistics, SAS, ArcGIS, EndNote; use the link below with your Net ID</a:t>
            </a:r>
          </a:p>
          <a:p>
            <a:pPr lvl="3">
              <a:lnSpc>
                <a:spcPct val="110000"/>
              </a:lnSpc>
              <a:spcBef>
                <a:spcPts val="0"/>
              </a:spcBef>
            </a:pPr>
            <a:r>
              <a:rPr lang="en-US" sz="1050" u="sng" dirty="0">
                <a:solidFill>
                  <a:schemeClr val="tx1"/>
                </a:solidFill>
                <a:hlinkClick r:id="rId2"/>
              </a:rPr>
              <a:t>https://it.stonybrook.edu/services/virtual-sinc-site</a:t>
            </a:r>
            <a:endParaRPr lang="en-US" sz="1050" dirty="0">
              <a:solidFill>
                <a:schemeClr val="tx1"/>
              </a:solidFill>
            </a:endParaRPr>
          </a:p>
          <a:p>
            <a:pPr lvl="1">
              <a:lnSpc>
                <a:spcPct val="110000"/>
              </a:lnSpc>
              <a:spcBef>
                <a:spcPts val="0"/>
              </a:spcBef>
            </a:pPr>
            <a:r>
              <a:rPr lang="en-US" sz="1200" dirty="0">
                <a:solidFill>
                  <a:schemeClr val="tx1"/>
                </a:solidFill>
              </a:rPr>
              <a:t>Associated academic status and teaching credentials</a:t>
            </a:r>
          </a:p>
          <a:p>
            <a:pPr>
              <a:spcBef>
                <a:spcPts val="0"/>
              </a:spcBef>
            </a:pPr>
            <a:r>
              <a:rPr lang="en-US" sz="1800" dirty="0"/>
              <a:t>Invitation to Nutrition Division Journal Clubs (continuing education credits) – virtually</a:t>
            </a:r>
          </a:p>
          <a:p>
            <a:pPr lvl="1">
              <a:spcBef>
                <a:spcPts val="0"/>
              </a:spcBef>
            </a:pPr>
            <a:r>
              <a:rPr lang="en-US" sz="1200" dirty="0"/>
              <a:t>January, February, April, May, July, August, October, and November; 2</a:t>
            </a:r>
            <a:r>
              <a:rPr lang="en-US" sz="1200" baseline="30000" dirty="0"/>
              <a:t>nd</a:t>
            </a:r>
            <a:r>
              <a:rPr lang="en-US" sz="1200" dirty="0"/>
              <a:t> Tuesday of month from noon to 1:00pm</a:t>
            </a:r>
          </a:p>
          <a:p>
            <a:pPr>
              <a:spcBef>
                <a:spcPts val="0"/>
              </a:spcBef>
            </a:pPr>
            <a:r>
              <a:rPr lang="en-US" sz="1800" dirty="0"/>
              <a:t>Annual Preceptor Appreciation Continuing Education Event</a:t>
            </a:r>
          </a:p>
          <a:p>
            <a:pPr>
              <a:spcBef>
                <a:spcPts val="0"/>
              </a:spcBef>
            </a:pPr>
            <a:r>
              <a:rPr lang="en-US" sz="1800" dirty="0">
                <a:solidFill>
                  <a:schemeClr val="tx1"/>
                </a:solidFill>
              </a:rPr>
              <a:t>The nutrition-focused physical examination</a:t>
            </a:r>
          </a:p>
          <a:p>
            <a:pPr lvl="1">
              <a:spcBef>
                <a:spcPts val="0"/>
              </a:spcBef>
            </a:pPr>
            <a:r>
              <a:rPr lang="en-US" sz="1200" dirty="0">
                <a:solidFill>
                  <a:schemeClr val="tx1"/>
                </a:solidFill>
              </a:rPr>
              <a:t>Our students obtain this skill that can be brought back to your facility</a:t>
            </a:r>
          </a:p>
          <a:p>
            <a:pPr>
              <a:spcBef>
                <a:spcPts val="0"/>
              </a:spcBef>
            </a:pPr>
            <a:r>
              <a:rPr lang="en-US" sz="1800" dirty="0"/>
              <a:t>Services students can give back</a:t>
            </a:r>
          </a:p>
          <a:p>
            <a:pPr lvl="1">
              <a:lnSpc>
                <a:spcPct val="110000"/>
              </a:lnSpc>
              <a:spcBef>
                <a:spcPts val="0"/>
              </a:spcBef>
            </a:pPr>
            <a:r>
              <a:rPr lang="en-US" sz="1200" dirty="0"/>
              <a:t>Quality assurance or performance improvement projects</a:t>
            </a:r>
          </a:p>
          <a:p>
            <a:pPr lvl="1">
              <a:lnSpc>
                <a:spcPct val="110000"/>
              </a:lnSpc>
              <a:spcBef>
                <a:spcPts val="0"/>
              </a:spcBef>
            </a:pPr>
            <a:r>
              <a:rPr lang="en-US" sz="1200" dirty="0"/>
              <a:t>In-services, in-depth literature reviews</a:t>
            </a:r>
          </a:p>
          <a:p>
            <a:pPr lvl="1">
              <a:lnSpc>
                <a:spcPct val="110000"/>
              </a:lnSpc>
              <a:spcBef>
                <a:spcPts val="0"/>
              </a:spcBef>
            </a:pPr>
            <a:r>
              <a:rPr lang="en-US" sz="1200" dirty="0"/>
              <a:t>Case studies (preceptors can earn CPE credits for attending such presentations) </a:t>
            </a:r>
          </a:p>
          <a:p>
            <a:pPr lvl="1">
              <a:lnSpc>
                <a:spcPct val="110000"/>
              </a:lnSpc>
              <a:spcBef>
                <a:spcPts val="0"/>
              </a:spcBef>
            </a:pPr>
            <a:r>
              <a:rPr lang="en-US" sz="1200" dirty="0"/>
              <a:t>Development of patient education materials and/or marketing materials</a:t>
            </a:r>
          </a:p>
          <a:p>
            <a:pPr>
              <a:lnSpc>
                <a:spcPct val="110000"/>
              </a:lnSpc>
              <a:spcBef>
                <a:spcPts val="0"/>
              </a:spcBef>
            </a:pPr>
            <a:r>
              <a:rPr lang="en-US" sz="1600" dirty="0"/>
              <a:t>Continuing professional education credits (“leadership activity”) for serving as a preceptor</a:t>
            </a:r>
          </a:p>
          <a:p>
            <a:pPr lvl="1">
              <a:lnSpc>
                <a:spcPct val="110000"/>
              </a:lnSpc>
              <a:spcBef>
                <a:spcPts val="0"/>
              </a:spcBef>
            </a:pPr>
            <a:r>
              <a:rPr lang="en-US" sz="1200" dirty="0"/>
              <a:t>3 CPEUs/year and maximum 15 CPEUs/5 year recertification cycle </a:t>
            </a:r>
            <a:endParaRPr lang="en-US" dirty="0"/>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9910037" y="5119917"/>
            <a:ext cx="1322947" cy="1054699"/>
          </a:xfrm>
          <a:prstGeom prst="rect">
            <a:avLst/>
          </a:prstGeom>
        </p:spPr>
      </p:pic>
    </p:spTree>
    <p:extLst>
      <p:ext uri="{BB962C8B-B14F-4D97-AF65-F5344CB8AC3E}">
        <p14:creationId xmlns:p14="http://schemas.microsoft.com/office/powerpoint/2010/main" val="162260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755680" y="513368"/>
            <a:ext cx="10587823" cy="714375"/>
          </a:xfrm>
        </p:spPr>
        <p:txBody>
          <a:bodyPr>
            <a:noAutofit/>
          </a:bodyPr>
          <a:lstStyle/>
          <a:p>
            <a:r>
              <a:rPr lang="en-US" sz="2800" dirty="0">
                <a:solidFill>
                  <a:schemeClr val="accent3">
                    <a:lumMod val="75000"/>
                  </a:schemeClr>
                </a:solidFill>
              </a:rPr>
              <a:t>Program Description &amp; Curriculum</a:t>
            </a:r>
          </a:p>
        </p:txBody>
      </p:sp>
      <p:sp>
        <p:nvSpPr>
          <p:cNvPr id="6" name="Content Placeholder 2"/>
          <p:cNvSpPr txBox="1">
            <a:spLocks/>
          </p:cNvSpPr>
          <p:nvPr/>
        </p:nvSpPr>
        <p:spPr>
          <a:xfrm>
            <a:off x="651850" y="1290286"/>
            <a:ext cx="3900570" cy="5101036"/>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D9B247"/>
              </a:buClr>
              <a:buSzPct val="130000"/>
            </a:pPr>
            <a:r>
              <a:rPr lang="en-US" sz="1800" dirty="0">
                <a:solidFill>
                  <a:prstClr val="black">
                    <a:lumMod val="85000"/>
                    <a:lumOff val="15000"/>
                  </a:prstClr>
                </a:solidFill>
                <a:latin typeface="Bell MT" panose="02020503060305020303" pitchFamily="18" charset="0"/>
              </a:rPr>
              <a:t>It is the mission of the Stony Brook University’s Professional Nutrition Practice Graduate Program to prepare graduates for practice as registered dietitian nutritionists to promote health and wellness among patients and communities through evidence-based, culturally-competent and nutrition programs and services. </a:t>
            </a:r>
            <a:endParaRPr lang="en-US" sz="1600" dirty="0">
              <a:solidFill>
                <a:prstClr val="black">
                  <a:lumMod val="85000"/>
                  <a:lumOff val="15000"/>
                </a:prstClr>
              </a:solidFill>
            </a:endParaRPr>
          </a:p>
          <a:p>
            <a:pPr lvl="0">
              <a:buClr>
                <a:srgbClr val="D9B247"/>
              </a:buClr>
              <a:buSzPct val="130000"/>
            </a:pPr>
            <a:r>
              <a:rPr lang="en-US" sz="1900" dirty="0">
                <a:solidFill>
                  <a:prstClr val="black">
                    <a:lumMod val="85000"/>
                    <a:lumOff val="15000"/>
                  </a:prstClr>
                </a:solidFill>
              </a:rPr>
              <a:t>The 16-month MS PNP program combines online coursework with supervised experiential learning hours:</a:t>
            </a:r>
          </a:p>
          <a:p>
            <a:pPr lvl="1">
              <a:spcBef>
                <a:spcPts val="0"/>
              </a:spcBef>
              <a:buClr>
                <a:srgbClr val="D9B247"/>
              </a:buClr>
              <a:buFont typeface="Courier New" panose="02070309020205020404" pitchFamily="49" charset="0"/>
              <a:buChar char="o"/>
            </a:pPr>
            <a:r>
              <a:rPr lang="en-US" sz="1900" dirty="0">
                <a:solidFill>
                  <a:prstClr val="black">
                    <a:lumMod val="85000"/>
                    <a:lumOff val="15000"/>
                  </a:prstClr>
                </a:solidFill>
              </a:rPr>
              <a:t>Coursework (33 credits)</a:t>
            </a:r>
          </a:p>
          <a:p>
            <a:pPr lvl="1">
              <a:spcBef>
                <a:spcPts val="0"/>
              </a:spcBef>
              <a:buClr>
                <a:srgbClr val="D9B247"/>
              </a:buClr>
              <a:buFont typeface="Courier New" panose="02070309020205020404" pitchFamily="49" charset="0"/>
              <a:buChar char="o"/>
            </a:pPr>
            <a:r>
              <a:rPr lang="en-US" sz="1900" dirty="0">
                <a:solidFill>
                  <a:prstClr val="black">
                    <a:lumMod val="85000"/>
                    <a:lumOff val="15000"/>
                  </a:prstClr>
                </a:solidFill>
              </a:rPr>
              <a:t>Supervised Experiential Learning (SEL) Rotations </a:t>
            </a:r>
            <a:r>
              <a:rPr lang="en-US" dirty="0"/>
              <a:t>(1022 hours and 17 credits)</a:t>
            </a:r>
            <a:endParaRPr lang="en-US" sz="1700" dirty="0">
              <a:solidFill>
                <a:prstClr val="black">
                  <a:lumMod val="85000"/>
                  <a:lumOff val="15000"/>
                </a:prstClr>
              </a:solidFill>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69ADD8A-09ED-4D64-8AA2-4D9086005F27}"/>
              </a:ext>
            </a:extLst>
          </p:cNvPr>
          <p:cNvPicPr>
            <a:picLocks noChangeAspect="1"/>
          </p:cNvPicPr>
          <p:nvPr/>
        </p:nvPicPr>
        <p:blipFill>
          <a:blip r:embed="rId2"/>
          <a:stretch>
            <a:fillRect/>
          </a:stretch>
        </p:blipFill>
        <p:spPr>
          <a:xfrm>
            <a:off x="4552420" y="1290286"/>
            <a:ext cx="6538890" cy="4339971"/>
          </a:xfrm>
          <a:prstGeom prst="rect">
            <a:avLst/>
          </a:prstGeom>
        </p:spPr>
      </p:pic>
      <p:pic>
        <p:nvPicPr>
          <p:cNvPr id="2" name="Picture 1"/>
          <p:cNvPicPr>
            <a:picLocks noChangeAspect="1"/>
          </p:cNvPicPr>
          <p:nvPr/>
        </p:nvPicPr>
        <p:blipFill>
          <a:blip r:embed="rId3"/>
          <a:stretch>
            <a:fillRect/>
          </a:stretch>
        </p:blipFill>
        <p:spPr>
          <a:xfrm>
            <a:off x="10113373" y="5165449"/>
            <a:ext cx="1322947" cy="1054699"/>
          </a:xfrm>
          <a:prstGeom prst="rect">
            <a:avLst/>
          </a:prstGeom>
        </p:spPr>
      </p:pic>
    </p:spTree>
    <p:extLst>
      <p:ext uri="{BB962C8B-B14F-4D97-AF65-F5344CB8AC3E}">
        <p14:creationId xmlns:p14="http://schemas.microsoft.com/office/powerpoint/2010/main" val="2294635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724930" y="513368"/>
            <a:ext cx="10618573" cy="714375"/>
          </a:xfrm>
        </p:spPr>
        <p:txBody>
          <a:bodyPr>
            <a:noAutofit/>
          </a:bodyPr>
          <a:lstStyle/>
          <a:p>
            <a:r>
              <a:rPr lang="en-US" sz="2800" dirty="0">
                <a:solidFill>
                  <a:schemeClr val="accent3">
                    <a:lumMod val="75000"/>
                  </a:schemeClr>
                </a:solidFill>
              </a:rPr>
              <a:t>Supervised Experiential Learning (SEL) Rotations </a:t>
            </a:r>
          </a:p>
        </p:txBody>
      </p:sp>
      <p:sp>
        <p:nvSpPr>
          <p:cNvPr id="6" name="Content Placeholder 2"/>
          <p:cNvSpPr txBox="1">
            <a:spLocks/>
          </p:cNvSpPr>
          <p:nvPr/>
        </p:nvSpPr>
        <p:spPr>
          <a:xfrm>
            <a:off x="1038788" y="1227743"/>
            <a:ext cx="10554497" cy="521486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1">
              <a:spcBef>
                <a:spcPts val="0"/>
              </a:spcBef>
              <a:buClr>
                <a:srgbClr val="D9B247"/>
              </a:buClr>
              <a:buFont typeface="Courier New" panose="02070309020205020404" pitchFamily="49" charset="0"/>
              <a:buChar char="o"/>
            </a:pPr>
            <a:r>
              <a:rPr lang="en-US" sz="1900" dirty="0">
                <a:solidFill>
                  <a:prstClr val="black">
                    <a:lumMod val="85000"/>
                    <a:lumOff val="15000"/>
                  </a:prstClr>
                </a:solidFill>
              </a:rPr>
              <a:t>Rotation types: </a:t>
            </a:r>
          </a:p>
          <a:p>
            <a:pPr lvl="2">
              <a:spcBef>
                <a:spcPts val="0"/>
              </a:spcBef>
              <a:buClr>
                <a:srgbClr val="D9B247"/>
              </a:buClr>
              <a:buFont typeface="Courier New" panose="02070309020205020404" pitchFamily="49" charset="0"/>
              <a:buChar char="o"/>
            </a:pPr>
            <a:r>
              <a:rPr lang="en-US" sz="2000" dirty="0">
                <a:solidFill>
                  <a:prstClr val="black">
                    <a:lumMod val="85000"/>
                    <a:lumOff val="15000"/>
                  </a:prstClr>
                </a:solidFill>
              </a:rPr>
              <a:t>150-hour food service management rotation </a:t>
            </a:r>
          </a:p>
          <a:p>
            <a:pPr lvl="3">
              <a:spcBef>
                <a:spcPts val="0"/>
              </a:spcBef>
              <a:buClr>
                <a:srgbClr val="D9B247"/>
              </a:buClr>
              <a:buFont typeface="Courier New" panose="02070309020205020404" pitchFamily="49" charset="0"/>
              <a:buChar char="o"/>
            </a:pPr>
            <a:r>
              <a:rPr lang="en-US" sz="1800" dirty="0">
                <a:solidFill>
                  <a:prstClr val="black">
                    <a:lumMod val="85000"/>
                    <a:lumOff val="15000"/>
                  </a:prstClr>
                </a:solidFill>
              </a:rPr>
              <a:t> Winter semester (year 1)</a:t>
            </a:r>
          </a:p>
          <a:p>
            <a:pPr lvl="2">
              <a:spcBef>
                <a:spcPts val="0"/>
              </a:spcBef>
              <a:buClr>
                <a:srgbClr val="D9B247"/>
              </a:buClr>
              <a:buFont typeface="Courier New" panose="02070309020205020404" pitchFamily="49" charset="0"/>
              <a:buChar char="o"/>
            </a:pPr>
            <a:r>
              <a:rPr lang="en-US" sz="1900" dirty="0">
                <a:solidFill>
                  <a:prstClr val="black">
                    <a:lumMod val="85000"/>
                    <a:lumOff val="15000"/>
                  </a:prstClr>
                </a:solidFill>
              </a:rPr>
              <a:t>150-hour community nutrition &amp; public health rotation</a:t>
            </a:r>
          </a:p>
          <a:p>
            <a:pPr lvl="3">
              <a:spcBef>
                <a:spcPts val="0"/>
              </a:spcBef>
              <a:buClr>
                <a:srgbClr val="D9B247"/>
              </a:buClr>
              <a:buFont typeface="Courier New" panose="02070309020205020404" pitchFamily="49" charset="0"/>
              <a:buChar char="o"/>
            </a:pPr>
            <a:r>
              <a:rPr lang="en-US" sz="1700" dirty="0">
                <a:solidFill>
                  <a:prstClr val="black">
                    <a:lumMod val="85000"/>
                    <a:lumOff val="15000"/>
                  </a:prstClr>
                </a:solidFill>
              </a:rPr>
              <a:t> Spring semester (year 1)</a:t>
            </a:r>
          </a:p>
          <a:p>
            <a:pPr lvl="2">
              <a:spcBef>
                <a:spcPts val="0"/>
              </a:spcBef>
              <a:buClr>
                <a:srgbClr val="D9B247"/>
              </a:buClr>
              <a:buFont typeface="Courier New" panose="02070309020205020404" pitchFamily="49" charset="0"/>
              <a:buChar char="o"/>
            </a:pPr>
            <a:r>
              <a:rPr lang="en-US" sz="1900" dirty="0">
                <a:solidFill>
                  <a:prstClr val="black">
                    <a:lumMod val="85000"/>
                    <a:lumOff val="15000"/>
                  </a:prstClr>
                </a:solidFill>
              </a:rPr>
              <a:t>487.5-hour advanced nutrition therapy rotation</a:t>
            </a:r>
          </a:p>
          <a:p>
            <a:pPr lvl="3">
              <a:spcBef>
                <a:spcPts val="0"/>
              </a:spcBef>
              <a:buClr>
                <a:srgbClr val="D9B247"/>
              </a:buClr>
              <a:buFont typeface="Courier New" panose="02070309020205020404" pitchFamily="49" charset="0"/>
              <a:buChar char="o"/>
            </a:pPr>
            <a:r>
              <a:rPr lang="en-US" sz="1700" dirty="0">
                <a:solidFill>
                  <a:prstClr val="black">
                    <a:lumMod val="85000"/>
                    <a:lumOff val="15000"/>
                  </a:prstClr>
                </a:solidFill>
              </a:rPr>
              <a:t>Site 1: Students must rotate at least 262.5 hours at a Joint Commission or other nationally accredited acute care facility. Large or small community hospitals are examples of sites for Site 1.</a:t>
            </a:r>
          </a:p>
          <a:p>
            <a:pPr lvl="3">
              <a:spcBef>
                <a:spcPts val="0"/>
              </a:spcBef>
              <a:buClr>
                <a:srgbClr val="D9B247"/>
              </a:buClr>
              <a:buFont typeface="Courier New" panose="02070309020205020404" pitchFamily="49" charset="0"/>
              <a:buChar char="o"/>
            </a:pPr>
            <a:r>
              <a:rPr lang="en-US" sz="1700" dirty="0">
                <a:solidFill>
                  <a:prstClr val="black">
                    <a:lumMod val="85000"/>
                    <a:lumOff val="15000"/>
                  </a:prstClr>
                </a:solidFill>
              </a:rPr>
              <a:t>• Site 2: Remainder of the total hours to be completed in a second clinical site. Examples include long term care facility, outpatient health care center, bariatric center, diabetes center, dialysis center and/or an eating disorder center. </a:t>
            </a:r>
          </a:p>
          <a:p>
            <a:pPr lvl="4">
              <a:spcBef>
                <a:spcPts val="0"/>
              </a:spcBef>
              <a:buClr>
                <a:srgbClr val="D9B247"/>
              </a:buClr>
              <a:buFont typeface="Courier New" panose="02070309020205020404" pitchFamily="49" charset="0"/>
              <a:buChar char="o"/>
            </a:pPr>
            <a:r>
              <a:rPr lang="en-US" sz="1500" dirty="0">
                <a:solidFill>
                  <a:prstClr val="black">
                    <a:lumMod val="85000"/>
                    <a:lumOff val="15000"/>
                  </a:prstClr>
                </a:solidFill>
              </a:rPr>
              <a:t>Summer semester (year 1) and Fall semester (year two)</a:t>
            </a:r>
          </a:p>
          <a:p>
            <a:pPr lvl="2">
              <a:spcBef>
                <a:spcPts val="0"/>
              </a:spcBef>
              <a:buClr>
                <a:srgbClr val="D9B247"/>
              </a:buClr>
              <a:buFont typeface="Courier New" panose="02070309020205020404" pitchFamily="49" charset="0"/>
              <a:buChar char="o"/>
            </a:pPr>
            <a:r>
              <a:rPr lang="en-US" sz="1900" dirty="0">
                <a:solidFill>
                  <a:prstClr val="black">
                    <a:lumMod val="85000"/>
                    <a:lumOff val="15000"/>
                  </a:prstClr>
                </a:solidFill>
              </a:rPr>
              <a:t>62.5-hour research and quality improvement rotation</a:t>
            </a:r>
          </a:p>
          <a:p>
            <a:pPr lvl="3">
              <a:spcBef>
                <a:spcPts val="0"/>
              </a:spcBef>
              <a:buClr>
                <a:srgbClr val="D9B247"/>
              </a:buClr>
              <a:buFont typeface="Courier New" panose="02070309020205020404" pitchFamily="49" charset="0"/>
              <a:buChar char="o"/>
            </a:pPr>
            <a:r>
              <a:rPr lang="en-US" sz="1500" dirty="0">
                <a:solidFill>
                  <a:prstClr val="black">
                    <a:lumMod val="85000"/>
                    <a:lumOff val="15000"/>
                  </a:prstClr>
                </a:solidFill>
              </a:rPr>
              <a:t>Fall semester (year two)</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724930" y="4861801"/>
            <a:ext cx="1322947" cy="1054699"/>
          </a:xfrm>
          <a:prstGeom prst="rect">
            <a:avLst/>
          </a:prstGeom>
        </p:spPr>
      </p:pic>
    </p:spTree>
    <p:extLst>
      <p:ext uri="{BB962C8B-B14F-4D97-AF65-F5344CB8AC3E}">
        <p14:creationId xmlns:p14="http://schemas.microsoft.com/office/powerpoint/2010/main" val="99282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Some Brief Reminders</a:t>
            </a:r>
            <a:endParaRPr lang="en-US" sz="3600" dirty="0">
              <a:solidFill>
                <a:schemeClr val="accent3">
                  <a:lumMod val="75000"/>
                </a:schemeClr>
              </a:solidFill>
            </a:endParaRPr>
          </a:p>
        </p:txBody>
      </p:sp>
      <p:sp>
        <p:nvSpPr>
          <p:cNvPr id="6" name="Content Placeholder 2"/>
          <p:cNvSpPr txBox="1">
            <a:spLocks/>
          </p:cNvSpPr>
          <p:nvPr/>
        </p:nvSpPr>
        <p:spPr>
          <a:xfrm>
            <a:off x="1038788" y="1355270"/>
            <a:ext cx="10554497" cy="4800601"/>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D9B247"/>
              </a:buClr>
            </a:pPr>
            <a:r>
              <a:rPr lang="en-US" sz="2200" dirty="0">
                <a:solidFill>
                  <a:prstClr val="black">
                    <a:lumMod val="85000"/>
                    <a:lumOff val="15000"/>
                  </a:prstClr>
                </a:solidFill>
              </a:rPr>
              <a:t>Each student is required to have personal health insurance and professional liability insurance</a:t>
            </a:r>
          </a:p>
          <a:p>
            <a:pPr lvl="0">
              <a:buClr>
                <a:srgbClr val="D9B247"/>
              </a:buClr>
            </a:pPr>
            <a:r>
              <a:rPr lang="en-US" sz="2200" dirty="0">
                <a:solidFill>
                  <a:prstClr val="black">
                    <a:lumMod val="85000"/>
                    <a:lumOff val="15000"/>
                  </a:prstClr>
                </a:solidFill>
              </a:rPr>
              <a:t>For each SEL there are program assignments to be completed with the following:</a:t>
            </a:r>
          </a:p>
          <a:p>
            <a:pPr lvl="1">
              <a:buClr>
                <a:srgbClr val="D9B247"/>
              </a:buClr>
            </a:pPr>
            <a:r>
              <a:rPr lang="en-US" sz="1900" dirty="0">
                <a:solidFill>
                  <a:prstClr val="black">
                    <a:lumMod val="85000"/>
                    <a:lumOff val="15000"/>
                  </a:prstClr>
                </a:solidFill>
              </a:rPr>
              <a:t>List of competencies students will acquire while completing the SEL</a:t>
            </a:r>
          </a:p>
          <a:p>
            <a:pPr lvl="1">
              <a:buClr>
                <a:srgbClr val="D9B247"/>
              </a:buClr>
            </a:pPr>
            <a:r>
              <a:rPr lang="en-US" sz="1900" dirty="0">
                <a:solidFill>
                  <a:prstClr val="black">
                    <a:lumMod val="85000"/>
                    <a:lumOff val="15000"/>
                  </a:prstClr>
                </a:solidFill>
              </a:rPr>
              <a:t>Planned learning activities designed to assist students in obtaining competencies; each matched to specific competencies</a:t>
            </a:r>
          </a:p>
          <a:p>
            <a:pPr lvl="1">
              <a:buClr>
                <a:srgbClr val="D9B247"/>
              </a:buClr>
            </a:pPr>
            <a:r>
              <a:rPr lang="en-US" sz="1900" dirty="0">
                <a:solidFill>
                  <a:prstClr val="black">
                    <a:lumMod val="85000"/>
                    <a:lumOff val="15000"/>
                  </a:prstClr>
                </a:solidFill>
              </a:rPr>
              <a:t>Checklist to facilitate initial meeting with student to plan specific learning activities and consider dates/timeline</a:t>
            </a:r>
          </a:p>
          <a:p>
            <a:pPr lvl="1">
              <a:buClr>
                <a:srgbClr val="D9B247"/>
              </a:buClr>
            </a:pPr>
            <a:r>
              <a:rPr lang="en-US" sz="1900" dirty="0">
                <a:solidFill>
                  <a:prstClr val="black">
                    <a:lumMod val="85000"/>
                    <a:lumOff val="15000"/>
                  </a:prstClr>
                </a:solidFill>
              </a:rPr>
              <a:t>Evaluation preceptor(s) completes of student; this is competency based and asks preceptor(s) to determine if student met SEL associated competencies.  If you have concerns about student meeting competencies please contact the Director, Associate Director or Coordinator </a:t>
            </a:r>
          </a:p>
          <a:p>
            <a:pPr lvl="1">
              <a:buClr>
                <a:srgbClr val="D9B247"/>
              </a:buClr>
            </a:pPr>
            <a:r>
              <a:rPr lang="en-US" sz="1900" dirty="0">
                <a:solidFill>
                  <a:prstClr val="black">
                    <a:lumMod val="85000"/>
                    <a:lumOff val="15000"/>
                  </a:prstClr>
                </a:solidFill>
              </a:rPr>
              <a:t>Students complete time sheet and requests your review and approval</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537644" y="5559202"/>
            <a:ext cx="748423" cy="596669"/>
          </a:xfrm>
          <a:prstGeom prst="rect">
            <a:avLst/>
          </a:prstGeom>
        </p:spPr>
      </p:pic>
    </p:spTree>
    <p:extLst>
      <p:ext uri="{BB962C8B-B14F-4D97-AF65-F5344CB8AC3E}">
        <p14:creationId xmlns:p14="http://schemas.microsoft.com/office/powerpoint/2010/main" val="312535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3600" dirty="0">
                <a:solidFill>
                  <a:schemeClr val="accent3">
                    <a:lumMod val="75000"/>
                  </a:schemeClr>
                </a:solidFill>
              </a:rPr>
              <a:t>Selected Policies: Time and Attendance </a:t>
            </a:r>
          </a:p>
        </p:txBody>
      </p:sp>
      <p:sp>
        <p:nvSpPr>
          <p:cNvPr id="6" name="Content Placeholder 2"/>
          <p:cNvSpPr txBox="1">
            <a:spLocks/>
          </p:cNvSpPr>
          <p:nvPr/>
        </p:nvSpPr>
        <p:spPr>
          <a:xfrm>
            <a:off x="849086" y="1355270"/>
            <a:ext cx="10744199" cy="4036860"/>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D9B247"/>
              </a:buClr>
            </a:pPr>
            <a:r>
              <a:rPr lang="en-US" sz="1600" dirty="0">
                <a:solidFill>
                  <a:prstClr val="black">
                    <a:lumMod val="85000"/>
                    <a:lumOff val="15000"/>
                  </a:prstClr>
                </a:solidFill>
              </a:rPr>
              <a:t>Please discuss with students how you would like them to report sick days or request a day off (i.e. for family obligation), as well as attendance in inclement weather during the first day or so of the rotation</a:t>
            </a:r>
            <a:endParaRPr lang="en-US" sz="1500" dirty="0">
              <a:solidFill>
                <a:prstClr val="black">
                  <a:lumMod val="85000"/>
                  <a:lumOff val="15000"/>
                </a:prstClr>
              </a:solidFill>
            </a:endParaRPr>
          </a:p>
          <a:p>
            <a:pPr lvl="0">
              <a:buClr>
                <a:srgbClr val="D9B247"/>
              </a:buClr>
            </a:pPr>
            <a:r>
              <a:rPr lang="en-US" sz="1600" dirty="0">
                <a:solidFill>
                  <a:prstClr val="black">
                    <a:lumMod val="85000"/>
                    <a:lumOff val="15000"/>
                  </a:prstClr>
                </a:solidFill>
              </a:rPr>
              <a:t>Students are required to complete the minimum number of hours determined for each SEL.</a:t>
            </a:r>
            <a:endParaRPr lang="en-US" sz="1600" dirty="0">
              <a:solidFill>
                <a:prstClr val="black">
                  <a:lumMod val="85000"/>
                  <a:lumOff val="15000"/>
                </a:prstClr>
              </a:solidFill>
              <a:highlight>
                <a:srgbClr val="FFFF00"/>
              </a:highlight>
            </a:endParaRPr>
          </a:p>
          <a:p>
            <a:pPr lvl="1">
              <a:buClr>
                <a:srgbClr val="D9B247"/>
              </a:buClr>
            </a:pPr>
            <a:r>
              <a:rPr lang="en-US" sz="1400" dirty="0">
                <a:solidFill>
                  <a:prstClr val="black">
                    <a:lumMod val="85000"/>
                    <a:lumOff val="15000"/>
                  </a:prstClr>
                </a:solidFill>
              </a:rPr>
              <a:t>How the student makes-up the hours is determined by the preceptor</a:t>
            </a:r>
          </a:p>
          <a:p>
            <a:pPr lvl="2">
              <a:buClr>
                <a:srgbClr val="D9B247"/>
              </a:buClr>
            </a:pPr>
            <a:r>
              <a:rPr lang="en-US" sz="1300" dirty="0">
                <a:solidFill>
                  <a:prstClr val="black">
                    <a:lumMod val="85000"/>
                    <a:lumOff val="15000"/>
                  </a:prstClr>
                </a:solidFill>
              </a:rPr>
              <a:t>With your staff on a weekend day(s) or longer weekday hours is possible</a:t>
            </a:r>
          </a:p>
          <a:p>
            <a:pPr lvl="1">
              <a:buClr>
                <a:srgbClr val="D9B247"/>
              </a:buClr>
            </a:pPr>
            <a:r>
              <a:rPr lang="en-US" sz="1400" dirty="0"/>
              <a:t>Students are required to notify the Program Administrator of any lateness or days missed, as well as arrangements made with preceptors to make up time. </a:t>
            </a:r>
            <a:endParaRPr lang="en-US" sz="1400" dirty="0">
              <a:solidFill>
                <a:prstClr val="black">
                  <a:lumMod val="85000"/>
                  <a:lumOff val="15000"/>
                </a:prstClr>
              </a:solidFill>
            </a:endParaRPr>
          </a:p>
          <a:p>
            <a:pPr lvl="0">
              <a:buClr>
                <a:srgbClr val="D9B247"/>
              </a:buClr>
            </a:pPr>
            <a:r>
              <a:rPr lang="en-US" sz="1500" dirty="0">
                <a:solidFill>
                  <a:prstClr val="black">
                    <a:lumMod val="85000"/>
                    <a:lumOff val="15000"/>
                  </a:prstClr>
                </a:solidFill>
              </a:rPr>
              <a:t>Students must submit time and attendance sheets for each SEL to Brightspace (Stony Brook University’s learning management system)</a:t>
            </a:r>
          </a:p>
          <a:p>
            <a:pPr lvl="1">
              <a:buClr>
                <a:srgbClr val="D9B247"/>
              </a:buClr>
            </a:pPr>
            <a:r>
              <a:rPr lang="en-US" sz="1300" dirty="0">
                <a:solidFill>
                  <a:prstClr val="black">
                    <a:lumMod val="85000"/>
                    <a:lumOff val="15000"/>
                  </a:prstClr>
                </a:solidFill>
              </a:rPr>
              <a:t>Students are required to complete accurate time sheets, and present to preceptors for signature</a:t>
            </a:r>
          </a:p>
          <a:p>
            <a:pPr lvl="1">
              <a:buClr>
                <a:srgbClr val="D9B247"/>
              </a:buClr>
            </a:pPr>
            <a:r>
              <a:rPr lang="en-US" sz="1300" dirty="0">
                <a:solidFill>
                  <a:prstClr val="black">
                    <a:lumMod val="85000"/>
                    <a:lumOff val="15000"/>
                  </a:prstClr>
                </a:solidFill>
              </a:rPr>
              <a:t>Misrepresentations are grounds for dismissal from the program</a:t>
            </a:r>
          </a:p>
          <a:p>
            <a:pPr lvl="1">
              <a:buClr>
                <a:srgbClr val="D9B247"/>
              </a:buClr>
            </a:pPr>
            <a:endParaRPr lang="en-US" sz="1300" dirty="0">
              <a:solidFill>
                <a:prstClr val="black">
                  <a:lumMod val="85000"/>
                  <a:lumOff val="15000"/>
                </a:prstClr>
              </a:solidFill>
            </a:endParaRPr>
          </a:p>
          <a:p>
            <a:pPr>
              <a:buClr>
                <a:srgbClr val="D9B247"/>
              </a:buClr>
            </a:pPr>
            <a:r>
              <a:rPr lang="en-US" sz="1600" dirty="0"/>
              <a:t>As a student, completing supervised experiential learning courses and associated hours must not be used to replace employees.</a:t>
            </a:r>
          </a:p>
          <a:p>
            <a:pPr>
              <a:buClr>
                <a:srgbClr val="D9B247"/>
              </a:buClr>
            </a:pPr>
            <a:endParaRPr lang="en-US" sz="1700" dirty="0">
              <a:solidFill>
                <a:prstClr val="black">
                  <a:lumMod val="85000"/>
                  <a:lumOff val="15000"/>
                </a:prstClr>
              </a:solidFill>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539926" y="5552649"/>
            <a:ext cx="737674" cy="588099"/>
          </a:xfrm>
          <a:prstGeom prst="rect">
            <a:avLst/>
          </a:prstGeom>
        </p:spPr>
      </p:pic>
    </p:spTree>
    <p:extLst>
      <p:ext uri="{BB962C8B-B14F-4D97-AF65-F5344CB8AC3E}">
        <p14:creationId xmlns:p14="http://schemas.microsoft.com/office/powerpoint/2010/main" val="238058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Selected Policies: Dress Code</a:t>
            </a:r>
            <a:endParaRPr lang="en-US" sz="3600" dirty="0">
              <a:solidFill>
                <a:schemeClr val="accent3">
                  <a:lumMod val="75000"/>
                </a:schemeClr>
              </a:solidFill>
            </a:endParaRPr>
          </a:p>
        </p:txBody>
      </p:sp>
      <p:sp>
        <p:nvSpPr>
          <p:cNvPr id="6" name="Content Placeholder 2"/>
          <p:cNvSpPr txBox="1">
            <a:spLocks/>
          </p:cNvSpPr>
          <p:nvPr/>
        </p:nvSpPr>
        <p:spPr>
          <a:xfrm>
            <a:off x="1038789" y="1355270"/>
            <a:ext cx="9476811" cy="5159830"/>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Clr>
                <a:srgbClr val="D9B247"/>
              </a:buClr>
              <a:buNone/>
            </a:pPr>
            <a:r>
              <a:rPr lang="en-US" sz="1500" dirty="0">
                <a:solidFill>
                  <a:prstClr val="black">
                    <a:lumMod val="85000"/>
                    <a:lumOff val="15000"/>
                  </a:prstClr>
                </a:solidFill>
              </a:rPr>
              <a:t>Students should inquire about appropriate dress at each rotation site. If an student is dismissed for the day due to inappropriate dress, the preceptor will determine how the time is made up. </a:t>
            </a:r>
          </a:p>
          <a:p>
            <a:pPr marL="0" lvl="0" indent="0">
              <a:buClr>
                <a:srgbClr val="D9B247"/>
              </a:buClr>
              <a:buNone/>
            </a:pPr>
            <a:r>
              <a:rPr lang="en-US" sz="1500" dirty="0">
                <a:solidFill>
                  <a:prstClr val="black">
                    <a:lumMod val="85000"/>
                    <a:lumOff val="15000"/>
                  </a:prstClr>
                </a:solidFill>
              </a:rPr>
              <a:t>Suggested dress guidelines are as follows:</a:t>
            </a:r>
          </a:p>
          <a:p>
            <a:pPr lvl="0">
              <a:buClr>
                <a:srgbClr val="D9B247"/>
              </a:buClr>
            </a:pPr>
            <a:r>
              <a:rPr lang="en-US" sz="1500" dirty="0">
                <a:solidFill>
                  <a:prstClr val="black">
                    <a:lumMod val="85000"/>
                    <a:lumOff val="15000"/>
                  </a:prstClr>
                </a:solidFill>
              </a:rPr>
              <a:t>In any food service area, stockings must be worn if wearing a dress or skirt. Socks or stockings must be worn with pants.</a:t>
            </a:r>
          </a:p>
          <a:p>
            <a:pPr lvl="0">
              <a:buClr>
                <a:srgbClr val="D9B247"/>
              </a:buClr>
            </a:pPr>
            <a:r>
              <a:rPr lang="en-US" sz="1500" dirty="0">
                <a:solidFill>
                  <a:prstClr val="black">
                    <a:lumMod val="85000"/>
                    <a:lumOff val="15000"/>
                  </a:prstClr>
                </a:solidFill>
              </a:rPr>
              <a:t>No low-cut necklines or shirts that show midriff; no tank tops or camisoles</a:t>
            </a:r>
          </a:p>
          <a:p>
            <a:pPr lvl="0">
              <a:buClr>
                <a:srgbClr val="D9B247"/>
              </a:buClr>
            </a:pPr>
            <a:r>
              <a:rPr lang="en-US" sz="1500" dirty="0">
                <a:solidFill>
                  <a:prstClr val="black">
                    <a:lumMod val="85000"/>
                    <a:lumOff val="15000"/>
                  </a:prstClr>
                </a:solidFill>
              </a:rPr>
              <a:t>No excessively baggy or low-riding pants</a:t>
            </a:r>
          </a:p>
          <a:p>
            <a:pPr lvl="0">
              <a:buClr>
                <a:srgbClr val="D9B247"/>
              </a:buClr>
            </a:pPr>
            <a:r>
              <a:rPr lang="en-US" sz="1500" dirty="0">
                <a:solidFill>
                  <a:prstClr val="black">
                    <a:lumMod val="85000"/>
                    <a:lumOff val="15000"/>
                  </a:prstClr>
                </a:solidFill>
              </a:rPr>
              <a:t>Closed-toe shoes are required; no flip-flops at any site</a:t>
            </a:r>
          </a:p>
          <a:p>
            <a:pPr lvl="0">
              <a:buClr>
                <a:srgbClr val="D9B247"/>
              </a:buClr>
            </a:pPr>
            <a:r>
              <a:rPr lang="en-US" sz="1500" dirty="0">
                <a:solidFill>
                  <a:prstClr val="black">
                    <a:lumMod val="85000"/>
                    <a:lumOff val="15000"/>
                  </a:prstClr>
                </a:solidFill>
              </a:rPr>
              <a:t>Fingernails are to be neatly trimmed and maintained at a reasonable length. Artificial nail enhancements are not to be worn as per Stony Brook Administrative Policies and Procedures.</a:t>
            </a:r>
          </a:p>
          <a:p>
            <a:pPr lvl="0">
              <a:buClr>
                <a:srgbClr val="D9B247"/>
              </a:buClr>
            </a:pPr>
            <a:r>
              <a:rPr lang="en-US" sz="1500" dirty="0">
                <a:solidFill>
                  <a:prstClr val="black">
                    <a:lumMod val="85000"/>
                    <a:lumOff val="15000"/>
                  </a:prstClr>
                </a:solidFill>
              </a:rPr>
              <a:t>No large earrings or nail polish in food service areas</a:t>
            </a:r>
          </a:p>
          <a:p>
            <a:pPr lvl="0">
              <a:buClr>
                <a:srgbClr val="D9B247"/>
              </a:buClr>
            </a:pPr>
            <a:r>
              <a:rPr lang="en-US" sz="1500" dirty="0">
                <a:solidFill>
                  <a:prstClr val="black">
                    <a:lumMod val="85000"/>
                    <a:lumOff val="15000"/>
                  </a:prstClr>
                </a:solidFill>
              </a:rPr>
              <a:t>Facial jewelry may need to be removed at some sites</a:t>
            </a:r>
          </a:p>
          <a:p>
            <a:pPr lvl="0">
              <a:buClr>
                <a:srgbClr val="D9B247"/>
              </a:buClr>
            </a:pPr>
            <a:r>
              <a:rPr lang="en-US" sz="1500" dirty="0">
                <a:solidFill>
                  <a:prstClr val="black">
                    <a:lumMod val="85000"/>
                    <a:lumOff val="15000"/>
                  </a:prstClr>
                </a:solidFill>
              </a:rPr>
              <a:t>Inappropriate body art may need to be covered at some sites</a:t>
            </a:r>
          </a:p>
          <a:p>
            <a:pPr lvl="0">
              <a:buClr>
                <a:srgbClr val="D9B247"/>
              </a:buClr>
            </a:pPr>
            <a:r>
              <a:rPr lang="en-US" sz="1500" dirty="0">
                <a:solidFill>
                  <a:prstClr val="black">
                    <a:lumMod val="85000"/>
                    <a:lumOff val="15000"/>
                  </a:prstClr>
                </a:solidFill>
              </a:rPr>
              <a:t>Hair style or color cannot interfere with your duties and responsibilities</a:t>
            </a:r>
          </a:p>
          <a:p>
            <a:pPr lvl="0">
              <a:buClr>
                <a:srgbClr val="D9B247"/>
              </a:buClr>
            </a:pPr>
            <a:r>
              <a:rPr lang="en-US" sz="1500" dirty="0">
                <a:solidFill>
                  <a:prstClr val="black">
                    <a:lumMod val="85000"/>
                    <a:lumOff val="15000"/>
                  </a:prstClr>
                </a:solidFill>
              </a:rPr>
              <a:t>Professional and neat attire at all times</a:t>
            </a:r>
          </a:p>
          <a:p>
            <a:pPr lvl="0">
              <a:buClr>
                <a:srgbClr val="D9B247"/>
              </a:buClr>
            </a:pPr>
            <a:r>
              <a:rPr lang="en-US" sz="1500" dirty="0">
                <a:solidFill>
                  <a:prstClr val="black">
                    <a:lumMod val="85000"/>
                    <a:lumOff val="15000"/>
                  </a:prstClr>
                </a:solidFill>
              </a:rPr>
              <a:t>Lab coats should be carried with you at all times. Lab coats must be clean and pressed at all times.</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598737" y="5638801"/>
            <a:ext cx="618992" cy="493482"/>
          </a:xfrm>
          <a:prstGeom prst="rect">
            <a:avLst/>
          </a:prstGeom>
        </p:spPr>
      </p:pic>
    </p:spTree>
    <p:extLst>
      <p:ext uri="{BB962C8B-B14F-4D97-AF65-F5344CB8AC3E}">
        <p14:creationId xmlns:p14="http://schemas.microsoft.com/office/powerpoint/2010/main" val="21345438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662</TotalTime>
  <Words>2288</Words>
  <Application>Microsoft Office PowerPoint</Application>
  <PresentationFormat>Widescreen</PresentationFormat>
  <Paragraphs>160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Bell MT</vt:lpstr>
      <vt:lpstr>Calibri</vt:lpstr>
      <vt:lpstr>Courier New</vt:lpstr>
      <vt:lpstr>Garamond</vt:lpstr>
      <vt:lpstr>Times New Roman</vt:lpstr>
      <vt:lpstr>Wingdings</vt:lpstr>
      <vt:lpstr>Organic</vt:lpstr>
      <vt:lpstr>Stony Brook Medicine  MS in Professional Nutrition Practice Preceptor Guide</vt:lpstr>
      <vt:lpstr>PowerPoint Presentation</vt:lpstr>
      <vt:lpstr>Table of Contents</vt:lpstr>
      <vt:lpstr>Benefits of Precepting</vt:lpstr>
      <vt:lpstr>Program Description &amp; Curriculum</vt:lpstr>
      <vt:lpstr>Supervised Experiential Learning (SEL) Rotations </vt:lpstr>
      <vt:lpstr>Some Brief Reminders</vt:lpstr>
      <vt:lpstr>Selected Policies: Time and Attendance </vt:lpstr>
      <vt:lpstr>Selected Policies: Dress Code</vt:lpstr>
      <vt:lpstr>Selected Policies: Cellular Phones</vt:lpstr>
      <vt:lpstr>Selected Policies: Academic Standing</vt:lpstr>
      <vt:lpstr>Selected Policies: Academic Standing, continued</vt:lpstr>
      <vt:lpstr>Student and SBU Faculty Responsibilities</vt:lpstr>
      <vt:lpstr>Tips to Being an Effective Preceptor</vt:lpstr>
      <vt:lpstr>Challenging Students</vt:lpstr>
      <vt:lpstr>Valuable Partners</vt:lpstr>
    </vt:vector>
  </TitlesOfParts>
  <Company>SUNY Stony Brook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Stony Brook Medicine  Dietetic Internship Program Preceptor Guide</dc:title>
  <dc:creator>Schmidt, Sharon M.</dc:creator>
  <cp:lastModifiedBy>Cohen, Cara</cp:lastModifiedBy>
  <cp:revision>46</cp:revision>
  <cp:lastPrinted>2018-05-21T14:40:24Z</cp:lastPrinted>
  <dcterms:created xsi:type="dcterms:W3CDTF">2017-04-24T11:14:48Z</dcterms:created>
  <dcterms:modified xsi:type="dcterms:W3CDTF">2023-11-02T14:24:00Z</dcterms:modified>
</cp:coreProperties>
</file>