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70" r:id="rId3"/>
    <p:sldMasterId id="2147483989" r:id="rId4"/>
    <p:sldMasterId id="2147484658" r:id="rId5"/>
  </p:sldMasterIdLst>
  <p:notesMasterIdLst>
    <p:notesMasterId r:id="rId29"/>
  </p:notesMasterIdLst>
  <p:handoutMasterIdLst>
    <p:handoutMasterId r:id="rId30"/>
  </p:handoutMasterIdLst>
  <p:sldIdLst>
    <p:sldId id="326" r:id="rId6"/>
    <p:sldId id="336" r:id="rId7"/>
    <p:sldId id="327" r:id="rId8"/>
    <p:sldId id="328" r:id="rId9"/>
    <p:sldId id="370" r:id="rId10"/>
    <p:sldId id="337" r:id="rId11"/>
    <p:sldId id="345" r:id="rId12"/>
    <p:sldId id="350" r:id="rId13"/>
    <p:sldId id="352" r:id="rId14"/>
    <p:sldId id="353" r:id="rId15"/>
    <p:sldId id="358" r:id="rId16"/>
    <p:sldId id="373" r:id="rId17"/>
    <p:sldId id="360" r:id="rId18"/>
    <p:sldId id="361" r:id="rId19"/>
    <p:sldId id="362" r:id="rId20"/>
    <p:sldId id="372" r:id="rId21"/>
    <p:sldId id="375" r:id="rId22"/>
    <p:sldId id="376" r:id="rId23"/>
    <p:sldId id="377" r:id="rId24"/>
    <p:sldId id="379" r:id="rId25"/>
    <p:sldId id="378" r:id="rId26"/>
    <p:sldId id="339" r:id="rId27"/>
    <p:sldId id="341" r:id="rId28"/>
  </p:sldIdLst>
  <p:sldSz cx="9144000" cy="6858000" type="screen4x3"/>
  <p:notesSz cx="9296400" cy="7010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landra, Colleen" initials="CC" lastIdx="4" clrIdx="0">
    <p:extLst>
      <p:ext uri="{19B8F6BF-5375-455C-9EA6-DF929625EA0E}">
        <p15:presenceInfo xmlns:p15="http://schemas.microsoft.com/office/powerpoint/2012/main" userId="S-1-5-21-2019896198-308760431-1726288727-411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EAD"/>
    <a:srgbClr val="B60225"/>
    <a:srgbClr val="1A3EF2"/>
    <a:srgbClr val="C03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4" autoAdjust="0"/>
    <p:restoredTop sz="79941" autoAdjust="0"/>
  </p:normalViewPr>
  <p:slideViewPr>
    <p:cSldViewPr snapToGrid="0">
      <p:cViewPr varScale="1">
        <p:scale>
          <a:sx n="59" d="100"/>
          <a:sy n="59" d="100"/>
        </p:scale>
        <p:origin x="852" y="60"/>
      </p:cViewPr>
      <p:guideLst>
        <p:guide orient="horz" pos="215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23T14:50:28.938" idx="3">
    <p:pos x="10" y="10"/>
    <p:text>missing JC graphic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23T14:46:37.370" idx="2">
    <p:pos x="10" y="10"/>
    <p:text>We need to change the website name to “Stroke” and update the screenshot</p:text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5C7F53B2-A5F9-4D16-A8B1-6AABA189FADA}" type="datetime1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D9CB6D7-DB08-4E2E-9EE7-9A95D69F30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38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D8924C6-2C6C-4AD4-B64B-FA08EB85FD1B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E6E945E-4EB0-474B-8AA1-E814D75C06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908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E945E-4EB0-474B-8AA1-E814D75C063A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058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E945E-4EB0-474B-8AA1-E814D75C063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767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E945E-4EB0-474B-8AA1-E814D75C063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530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E945E-4EB0-474B-8AA1-E814D75C063A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466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E945E-4EB0-474B-8AA1-E814D75C063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687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E945E-4EB0-474B-8AA1-E814D75C063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277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56974-7527-4823-9F49-8A4606E8350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99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E945E-4EB0-474B-8AA1-E814D75C063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117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E945E-4EB0-474B-8AA1-E814D75C063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272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E945E-4EB0-474B-8AA1-E814D75C063A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996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FF5E9-C3D0-4757-9D8B-30B6DB6932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7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E945E-4EB0-474B-8AA1-E814D75C063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105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BU stack_2clr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543175"/>
            <a:ext cx="5253038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824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3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3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50"/>
            </a:lvl1pPr>
          </a:lstStyle>
          <a:p>
            <a:fld id="{A1357D0B-B61A-49A4-916D-4ACEE287C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87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 rIns="0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375851"/>
            <a:ext cx="8229600" cy="4911060"/>
          </a:xfrm>
        </p:spPr>
        <p:txBody>
          <a:bodyPr tIns="0" rIns="0" bIns="0"/>
          <a:lstStyle>
            <a:lvl1pPr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>
              <a:buClr>
                <a:srgbClr val="C03137"/>
              </a:buClr>
              <a:buFont typeface="Arial"/>
              <a:buChar char="•"/>
              <a:defRPr sz="2400"/>
            </a:lvl2pPr>
            <a:lvl3pPr marL="458788" indent="-230188">
              <a:defRPr/>
            </a:lvl3pPr>
            <a:lvl4pPr marL="458788" indent="-230188">
              <a:defRPr/>
            </a:lvl4pPr>
            <a:lvl5pPr marL="458788" indent="-23018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743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CACDD70-FC4C-409F-AAFA-1BD36C6BC386}"/>
              </a:ext>
            </a:extLst>
          </p:cNvPr>
          <p:cNvCxnSpPr/>
          <p:nvPr userDrawn="1"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288062"/>
            <a:ext cx="9144000" cy="46741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0" y="1091259"/>
            <a:ext cx="9144000" cy="52056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37698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79500"/>
            <a:ext cx="8229600" cy="5199217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951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Centere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92200"/>
            <a:ext cx="8229600" cy="5186519"/>
          </a:xfrm>
        </p:spPr>
        <p:txBody>
          <a:bodyPr tIns="0" rIns="0" bIns="0" anchor="ctr"/>
          <a:lstStyle>
            <a:lvl1pPr algn="ctr"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66707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375851"/>
            <a:ext cx="8229600" cy="4796349"/>
          </a:xfrm>
        </p:spPr>
        <p:txBody>
          <a:bodyPr tIns="0" rIns="0" bIns="0"/>
          <a:lstStyle>
            <a:lvl1pPr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>
              <a:buClr>
                <a:srgbClr val="C03137"/>
              </a:buClr>
              <a:buFont typeface="Arial"/>
              <a:buChar char="•"/>
              <a:defRPr sz="2400"/>
            </a:lvl2pPr>
            <a:lvl3pPr marL="458788" indent="-230188">
              <a:defRPr/>
            </a:lvl3pPr>
            <a:lvl4pPr marL="458788" indent="-230188">
              <a:defRPr/>
            </a:lvl4pPr>
            <a:lvl5pPr marL="458788" indent="-230188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179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Bulleted Text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57199" y="1392239"/>
            <a:ext cx="5275716" cy="4741861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6087218" y="1094980"/>
            <a:ext cx="3056782" cy="166139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21"/>
          </p:nvPr>
        </p:nvSpPr>
        <p:spPr>
          <a:xfrm>
            <a:off x="6087218" y="4619039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6087218" y="2850446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6735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36146" y="1094981"/>
            <a:ext cx="4107853" cy="51730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7199" y="1379891"/>
            <a:ext cx="4051301" cy="479230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12833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826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88" y="1330325"/>
            <a:ext cx="8229600" cy="484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021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BM stack_2clr_pms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2552700"/>
            <a:ext cx="52451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65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288062"/>
            <a:ext cx="9144000" cy="46741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0" y="1091259"/>
            <a:ext cx="9144000" cy="52056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0626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65100"/>
            <a:ext cx="8229600" cy="6113617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347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Centere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92200"/>
            <a:ext cx="8229600" cy="5186519"/>
          </a:xfrm>
        </p:spPr>
        <p:txBody>
          <a:bodyPr tIns="0" rIns="0" bIns="0" anchor="ctr"/>
          <a:lstStyle>
            <a:lvl1pPr algn="ctr"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8976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375851"/>
            <a:ext cx="8229600" cy="4911060"/>
          </a:xfrm>
        </p:spPr>
        <p:txBody>
          <a:bodyPr tIns="0" rIns="0" bIns="0"/>
          <a:lstStyle>
            <a:lvl1pPr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>
              <a:buClr>
                <a:srgbClr val="C03137"/>
              </a:buClr>
              <a:buFont typeface="Arial"/>
              <a:buChar char="•"/>
              <a:defRPr sz="2400"/>
            </a:lvl2pPr>
            <a:lvl3pPr marL="458788" indent="-230188">
              <a:defRPr/>
            </a:lvl3pPr>
            <a:lvl4pPr marL="458788" indent="-230188">
              <a:defRPr/>
            </a:lvl4pPr>
            <a:lvl5pPr marL="458788" indent="-23018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889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Bulleted Text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57199" y="1392239"/>
            <a:ext cx="5275716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6087218" y="1094980"/>
            <a:ext cx="3056782" cy="166139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21"/>
          </p:nvPr>
        </p:nvSpPr>
        <p:spPr>
          <a:xfrm>
            <a:off x="6087218" y="4619039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6087218" y="2850446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329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36146" y="1094981"/>
            <a:ext cx="4107853" cy="51730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7199" y="1379891"/>
            <a:ext cx="3723419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2946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B42E86F-B73E-4C86-8B77-6C388E88B101}" type="datetime1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A5E2810-C923-44D5-BB5F-42E3B6171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45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5.emf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background_Red.jpg"/>
          <p:cNvPicPr>
            <a:picLocks noChangeAspect="1"/>
          </p:cNvPicPr>
          <p:nvPr/>
        </p:nvPicPr>
        <p:blipFill>
          <a:blip r:embed="rId11"/>
          <a:srcRect b="97813"/>
          <a:stretch>
            <a:fillRect/>
          </a:stretch>
        </p:blipFill>
        <p:spPr bwMode="auto">
          <a:xfrm>
            <a:off x="0" y="0"/>
            <a:ext cx="9144000" cy="149225"/>
          </a:xfrm>
          <a:prstGeom prst="rect">
            <a:avLst/>
          </a:prstGeom>
          <a:noFill/>
          <a:ln>
            <a:noFill/>
          </a:ln>
          <a:effectLst>
            <a:outerShdw blurRad="136525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8788" y="13303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SBM horz_2clr_pms1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16" y="426554"/>
            <a:ext cx="2276248" cy="41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53" r:id="rId1"/>
    <p:sldLayoutId id="2147484646" r:id="rId2"/>
    <p:sldLayoutId id="2147484647" r:id="rId3"/>
    <p:sldLayoutId id="2147484648" r:id="rId4"/>
    <p:sldLayoutId id="2147484649" r:id="rId5"/>
    <p:sldLayoutId id="2147484650" r:id="rId6"/>
    <p:sldLayoutId id="2147484654" r:id="rId7"/>
    <p:sldLayoutId id="2147484656" r:id="rId8"/>
    <p:sldLayoutId id="2147484657" r:id="rId9"/>
  </p:sldLayoutIdLst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5400" kern="1200" baseline="6000">
          <a:solidFill>
            <a:schemeClr val="bg1"/>
          </a:solidFill>
          <a:latin typeface="Helvetica"/>
          <a:ea typeface="MS PGothic" panose="020B0600070205080204" pitchFamily="34" charset="-128"/>
          <a:cs typeface="Helvetica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MS PGothic" panose="020B0600070205080204" pitchFamily="34" charset="-128"/>
          <a:cs typeface="Helvetica" pitchFamily="34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MS PGothic" panose="020B0600070205080204" pitchFamily="34" charset="-128"/>
          <a:cs typeface="Helvetica" pitchFamily="34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MS PGothic" panose="020B0600070205080204" pitchFamily="34" charset="-128"/>
          <a:cs typeface="Helvetica" pitchFamily="34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MS PGothic" panose="020B0600070205080204" pitchFamily="34" charset="-128"/>
          <a:cs typeface="Helvetica" pitchFamily="34" charset="0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–"/>
        <a:defRPr sz="2800" kern="1200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"/>
          <a:ea typeface="MS PGothic" panose="020B0600070205080204" pitchFamily="34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background_Red.jpg">
            <a:extLst>
              <a:ext uri="{FF2B5EF4-FFF2-40B4-BE49-F238E27FC236}">
                <a16:creationId xmlns="" xmlns:a16="http://schemas.microsoft.com/office/drawing/2014/main" id="{AD66911B-B8D9-472D-979F-F6D09C4EC1C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97813"/>
          <a:stretch>
            <a:fillRect/>
          </a:stretch>
        </p:blipFill>
        <p:spPr bwMode="auto">
          <a:xfrm>
            <a:off x="0" y="0"/>
            <a:ext cx="9144000" cy="149225"/>
          </a:xfrm>
          <a:prstGeom prst="rect">
            <a:avLst/>
          </a:prstGeom>
          <a:noFill/>
          <a:ln>
            <a:noFill/>
          </a:ln>
          <a:effectLst>
            <a:outerShdw blurRad="136525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Placeholder 2">
            <a:extLst>
              <a:ext uri="{FF2B5EF4-FFF2-40B4-BE49-F238E27FC236}">
                <a16:creationId xmlns="" xmlns:a16="http://schemas.microsoft.com/office/drawing/2014/main" id="{7CED4286-CFCD-475C-8E19-DD0ADE455F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8788" y="1330325"/>
            <a:ext cx="822960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5C24FC5-082F-47BA-AC35-96DA01A38B82}"/>
              </a:ext>
            </a:extLst>
          </p:cNvPr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CC159621-27F4-4AFB-A9E7-B2236C271C30}"/>
              </a:ext>
            </a:extLst>
          </p:cNvPr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4" name="Picture 7" descr="SBM horz_2clr_pms1.eps">
            <a:extLst>
              <a:ext uri="{FF2B5EF4-FFF2-40B4-BE49-F238E27FC236}">
                <a16:creationId xmlns="" xmlns:a16="http://schemas.microsoft.com/office/drawing/2014/main" id="{50C4460A-C3C1-442F-BC6B-25E940F330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98450"/>
            <a:ext cx="3454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79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9" r:id="rId1"/>
    <p:sldLayoutId id="2147484660" r:id="rId2"/>
    <p:sldLayoutId id="2147484661" r:id="rId3"/>
    <p:sldLayoutId id="2147484662" r:id="rId4"/>
    <p:sldLayoutId id="2147484663" r:id="rId5"/>
    <p:sldLayoutId id="2147484664" r:id="rId6"/>
    <p:sldLayoutId id="2147484665" r:id="rId7"/>
    <p:sldLayoutId id="2147484666" r:id="rId8"/>
  </p:sldLayoutIdLst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5400" kern="1200" baseline="6000">
          <a:solidFill>
            <a:schemeClr val="bg1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  <a:cs typeface="Helvetica" pitchFamily="34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  <a:cs typeface="Helvetica" pitchFamily="34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  <a:cs typeface="Helvetica" pitchFamily="34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  <a:cs typeface="Helvetica" pitchFamily="34" charset="0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Lucida Grande"/>
        <a:buChar char="–"/>
        <a:defRPr sz="28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comments" Target="../comments/comment1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onybrookmedicine.sharepoint.com/sites/Stroke/Shared%20Documents/LAMS%20+%20Speech%20Score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arret.anderson@stonybrookmedicine.edu" TargetMode="External"/><Relationship Id="rId2" Type="http://schemas.openxmlformats.org/officeDocument/2006/relationships/hyperlink" Target="mailto:anne.froehlich@stonybrookmedicine.edu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antonieta.rosenberg@stonybrookmedicine.edu" TargetMode="External"/><Relationship Id="rId4" Type="http://schemas.openxmlformats.org/officeDocument/2006/relationships/hyperlink" Target="mailto:colleen.calandra@stonybrookmedicine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171" y="1188721"/>
            <a:ext cx="8421502" cy="1188719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Stony Brook Medicine</a:t>
            </a:r>
          </a:p>
          <a:p>
            <a:pPr marL="0" indent="0" algn="ctr">
              <a:buNone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Stroke Program</a:t>
            </a:r>
          </a:p>
          <a:p>
            <a:pPr marL="0" indent="0" algn="ctr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15" y="3055891"/>
            <a:ext cx="2198245" cy="2701856"/>
          </a:xfrm>
          <a:prstGeom prst="rect">
            <a:avLst/>
          </a:prstGeom>
        </p:spPr>
      </p:pic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532" y="3304171"/>
            <a:ext cx="1948240" cy="220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6" y="3304171"/>
            <a:ext cx="1969306" cy="19762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259" y="5280412"/>
            <a:ext cx="3289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Comprehensive </a:t>
            </a:r>
          </a:p>
          <a:p>
            <a:pPr algn="ctr"/>
            <a:r>
              <a:rPr lang="en-US" sz="1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Stroke Center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5043340" y="449386"/>
            <a:ext cx="3870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>
                <a:cs typeface="Arial" panose="020B0604020202020204" pitchFamily="34" charset="0"/>
              </a:rPr>
              <a:t>Acute Stroke Update 2019-2020</a:t>
            </a:r>
          </a:p>
        </p:txBody>
      </p:sp>
    </p:spTree>
    <p:extLst>
      <p:ext uri="{BB962C8B-B14F-4D97-AF65-F5344CB8AC3E}">
        <p14:creationId xmlns:p14="http://schemas.microsoft.com/office/powerpoint/2010/main" val="429267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071" y="1158732"/>
            <a:ext cx="8071602" cy="4776538"/>
          </a:xfrm>
        </p:spPr>
        <p:txBody>
          <a:bodyPr/>
          <a:lstStyle/>
          <a:p>
            <a:pPr marL="0" indent="0" algn="ctr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STROKE CODE UPDATE</a:t>
            </a:r>
          </a:p>
          <a:p>
            <a:pPr marL="0" indent="0" algn="ctr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CODE BAT remains the single mechanism by which an 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inpatient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assessed rapidly for acute stroke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within 24 hours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last known well time</a:t>
            </a: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CODE BAT remains the single mechanism by which a 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pediatric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patient is rapidly assessed for acute stroke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within 24 hours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last known well time</a:t>
            </a: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CODE CSI is introduced which primarily affects Emergency, Neurology and Neurosurgery Departments (NOT INPATIENTS)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08515" y="439414"/>
            <a:ext cx="423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Acute Stroke Care Update 2019-2020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9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511" y="1234911"/>
            <a:ext cx="8318162" cy="496764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CODE CSI= Complex Stroke Intervention</a:t>
            </a:r>
          </a:p>
          <a:p>
            <a:pPr marL="0" indent="0" algn="ctr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How is a CODE CSI different than a CODE BAT?</a:t>
            </a:r>
          </a:p>
          <a:p>
            <a:pPr marL="0" indent="0" algn="ctr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can only be called by an authorized person in Emergency Medical Services or in the Emergency Department. It is NOT for inpatients.</a:t>
            </a: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Once an ED or transfer patient is identified as a patient having severe stroke symptoms using the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LAMS+Speech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criteria, a CODE CSI will activate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Neurosurgery and the Cerebrovascular Center Staff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addition to Neurology as these patients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will benefit from the most aggressive treatments available, both medical and procedural.</a:t>
            </a:r>
          </a:p>
          <a:p>
            <a:pPr marL="0" lvl="0" indent="0">
              <a:buNone/>
            </a:pPr>
            <a:endParaRPr lang="en-U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/>
              <a:t>* Refer to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Los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Angeles Motor Score (LAMS) + Speech Score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08515" y="448840"/>
            <a:ext cx="423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Acute Stroke Care Update 2019-2020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68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1186"/>
            <a:ext cx="9144000" cy="670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5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7" y="1461610"/>
            <a:ext cx="8567224" cy="4509657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Inpatient Stroke Pathway</a:t>
            </a:r>
          </a:p>
          <a:p>
            <a:pPr marL="0" indent="0" algn="ctr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CODE BAT is called for a patient suspected of having a stroke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within 24 hours of last known well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time regardless of severity</a:t>
            </a: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Stroke Team arrives at bedside to assess patient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Staff are expected to act quickly, communicate clearly and coordinate care together to expedite emergent stroke treatment for the best outcome possible</a:t>
            </a:r>
            <a:endParaRPr lang="en-US" sz="2800" dirty="0"/>
          </a:p>
          <a:p>
            <a:pPr marL="0" lvl="0" indent="0" algn="ctr">
              <a:buNone/>
            </a:pP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08515" y="486548"/>
            <a:ext cx="423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Acute Stroke Care Update 2019-2020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3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725" y="1239249"/>
            <a:ext cx="8494295" cy="5101391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Responsibilities of Primary Team Provider and RN </a:t>
            </a:r>
          </a:p>
          <a:p>
            <a:pPr marL="0" indent="0" algn="ctr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Stay at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bedside to give SBAR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the Stroke Team including: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Pertinent history/hospital course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(smoker, HTN, HLD, CAD, DM, vascular disease, arrhythmia, valve disease, infection, immune disease, prior stroke or TIA)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known well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the time the patient was last “normal” or at “baseline”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patient’s symptoms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speech/vision disturbance, motor weakness,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 symptoms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time the symptoms were discovered (unless it is a witnessed event, this will be different than the last known well time)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patient is on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anticoagulation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pertinent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lab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results-coagulation studies, CBC, pregnancy status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1979" y="448840"/>
            <a:ext cx="423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Acute Stroke Care Update 2019-2020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7" y="1140775"/>
            <a:ext cx="8373979" cy="5101391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22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Responsibilities of Primary Team Provider and RN </a:t>
            </a:r>
          </a:p>
          <a:p>
            <a:pPr marL="0" indent="0" algn="ctr"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Obtain a finger stick blood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sugar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Obtain IV access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IVs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preferable but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NOT DELAY IMAGING FOR IV ACCESS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There are IV supplies in CT.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Place orders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(make a favorites folder for stroke with these orders)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CODE BAT CT Head w/o Contrast”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“CODE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BAT CT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Angio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Head/ Neck with IV CON with Perfusion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457200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Notify CT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that you are on the way with the CODE BAT patient     (Main CT 4-3715, ED CT 4-9002)</a:t>
            </a: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 the patient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CT with a monitor and oxygen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08515" y="467694"/>
            <a:ext cx="423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Acute Stroke Care Update 2019-2020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1919" y="165100"/>
            <a:ext cx="8969339" cy="61136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23"/>
            <a:ext cx="9144000" cy="680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75EFF5E-E7D3-4451-8063-F90D4FA43F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07593" y="365029"/>
            <a:ext cx="5279010" cy="381000"/>
          </a:xfrm>
        </p:spPr>
        <p:txBody>
          <a:bodyPr/>
          <a:lstStyle/>
          <a:p>
            <a:pPr>
              <a:defRPr/>
            </a:pPr>
            <a:r>
              <a:rPr lang="en-US" sz="1800" b="1" dirty="0" smtClean="0"/>
              <a:t>Joint Commission/New York state:</a:t>
            </a:r>
          </a:p>
          <a:p>
            <a:pPr>
              <a:defRPr/>
            </a:pPr>
            <a:r>
              <a:rPr lang="en-US" sz="1800" b="1" dirty="0" smtClean="0"/>
              <a:t>PRIMARY STROKE </a:t>
            </a:r>
            <a:r>
              <a:rPr lang="en-US" sz="1800" b="1" dirty="0" err="1" smtClean="0"/>
              <a:t>CoRE</a:t>
            </a:r>
            <a:r>
              <a:rPr lang="en-US" sz="1800" b="1" dirty="0" smtClean="0"/>
              <a:t> </a:t>
            </a:r>
            <a:r>
              <a:rPr lang="en-US" sz="1800" b="1" dirty="0"/>
              <a:t>MEASURES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="" xmlns:a16="http://schemas.microsoft.com/office/drawing/2014/main" id="{0D161FF8-2950-45A6-8E3D-433B0879E606}"/>
              </a:ext>
            </a:extLst>
          </p:cNvPr>
          <p:cNvSpPr txBox="1">
            <a:spLocks/>
          </p:cNvSpPr>
          <p:nvPr/>
        </p:nvSpPr>
        <p:spPr bwMode="auto">
          <a:xfrm>
            <a:off x="451973" y="4818933"/>
            <a:ext cx="8199619" cy="7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 kern="1200">
                <a:solidFill>
                  <a:srgbClr val="B60225"/>
                </a:solidFill>
                <a:latin typeface="Helvetica"/>
                <a:ea typeface="ＭＳ Ｐゴシック" pitchFamily="-112" charset="-128"/>
                <a:cs typeface="Helvetica"/>
              </a:defRPr>
            </a:lvl1pPr>
            <a:lvl2pPr marL="2286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3137"/>
              </a:buClr>
              <a:buFontTx/>
              <a:buNone/>
              <a:defRPr sz="24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2pPr>
            <a:lvl3pPr marL="458788" indent="-230188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3pPr>
            <a:lvl4pPr marL="458788" indent="-230188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4pPr>
            <a:lvl5pPr marL="458788" indent="-230188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LIPs must be mindful of the </a:t>
            </a:r>
            <a:r>
              <a:rPr lang="en-US" sz="2000" u="sng" dirty="0">
                <a:solidFill>
                  <a:srgbClr val="FF0000"/>
                </a:solidFill>
              </a:rPr>
              <a:t>specific time period</a:t>
            </a:r>
            <a:r>
              <a:rPr lang="en-US" sz="2000" dirty="0">
                <a:solidFill>
                  <a:srgbClr val="FF0000"/>
                </a:solidFill>
              </a:rPr>
              <a:t> of the core measures for compliance.</a:t>
            </a:r>
          </a:p>
          <a:p>
            <a:pPr marL="0" lvl="1" indent="0" algn="l"/>
            <a:endParaRPr lang="en-US" sz="1200" dirty="0">
              <a:solidFill>
                <a:prstClr val="black"/>
              </a:solidFill>
            </a:endParaRPr>
          </a:p>
          <a:p>
            <a:pPr marL="0" lvl="1" indent="0" algn="l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4774" y="1184223"/>
            <a:ext cx="86418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b="1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STK-1 </a:t>
            </a:r>
            <a:r>
              <a:rPr lang="en-US" altLang="en-US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VTE prophylaxis </a:t>
            </a:r>
            <a:r>
              <a:rPr lang="en-US" altLang="en-US" u="sng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on the day of or the day after hospital admission</a:t>
            </a:r>
            <a:r>
              <a:rPr lang="en-US" altLang="en-US" dirty="0" smtClean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.</a:t>
            </a:r>
            <a:r>
              <a:rPr lang="en-US" altLang="en-US" b="1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 </a:t>
            </a:r>
            <a:endParaRPr lang="en-US" altLang="en-US" b="1" dirty="0" smtClean="0">
              <a:solidFill>
                <a:prstClr val="black"/>
              </a:solidFill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  <a:p>
            <a:pPr eaLnBrk="1" hangingPunct="1"/>
            <a:r>
              <a:rPr lang="en-US" altLang="en-US" b="1" dirty="0" smtClean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STK-2</a:t>
            </a:r>
            <a:r>
              <a:rPr lang="en-US" altLang="en-US" dirty="0" smtClean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  </a:t>
            </a:r>
            <a:r>
              <a:rPr lang="en-US" altLang="en-US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Antithrombotic therapy </a:t>
            </a:r>
            <a:r>
              <a:rPr lang="en-US" altLang="en-US" u="sng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at hospital discharge</a:t>
            </a:r>
            <a:r>
              <a:rPr lang="en-US" altLang="en-US" dirty="0" smtClean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.</a:t>
            </a:r>
          </a:p>
          <a:p>
            <a:pPr eaLnBrk="1" hangingPunct="1"/>
            <a:r>
              <a:rPr lang="en-US" altLang="en-US" b="1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STK-3  </a:t>
            </a:r>
            <a:r>
              <a:rPr lang="en-US" altLang="en-US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Anticoagulation for Atrial fibrillation/flutter </a:t>
            </a:r>
            <a:r>
              <a:rPr lang="en-US" altLang="en-US" u="sng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at hospital discharge</a:t>
            </a:r>
            <a:r>
              <a:rPr lang="en-US" altLang="en-US" u="sng" dirty="0" smtClean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.</a:t>
            </a:r>
          </a:p>
          <a:p>
            <a:pPr eaLnBrk="1" hangingPunct="1"/>
            <a:r>
              <a:rPr lang="en-US" altLang="en-US" b="1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STK-4  </a:t>
            </a:r>
            <a:r>
              <a:rPr lang="en-US" altLang="en-US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IV t-PA initiated at this hospital within 3 hours of time last known well</a:t>
            </a:r>
            <a:r>
              <a:rPr lang="en-US" altLang="en-US" dirty="0" smtClean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.</a:t>
            </a:r>
          </a:p>
          <a:p>
            <a:pPr eaLnBrk="1" hangingPunct="1"/>
            <a:r>
              <a:rPr lang="en-US" altLang="en-US" b="1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STK-5</a:t>
            </a:r>
            <a:r>
              <a:rPr lang="en-US" altLang="en-US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 Antithrombotic therapy </a:t>
            </a:r>
            <a:r>
              <a:rPr lang="en-US" altLang="en-US" u="sng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by the end of hospital day </a:t>
            </a:r>
            <a:r>
              <a:rPr lang="en-US" altLang="en-US" u="sng" dirty="0" smtClean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2</a:t>
            </a:r>
            <a:r>
              <a:rPr lang="en-US" altLang="en-US" dirty="0" smtClean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.</a:t>
            </a:r>
          </a:p>
          <a:p>
            <a:pPr eaLnBrk="1" hangingPunct="1"/>
            <a:r>
              <a:rPr lang="en-US" altLang="en-US" b="1" dirty="0" smtClean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STK-6</a:t>
            </a:r>
            <a:r>
              <a:rPr lang="en-US" altLang="en-US" dirty="0" smtClean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 </a:t>
            </a:r>
            <a:r>
              <a:rPr lang="en-US" altLang="en-US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Statin medication </a:t>
            </a:r>
            <a:r>
              <a:rPr lang="en-US" altLang="en-US" u="sng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at hospital discharge</a:t>
            </a:r>
            <a:r>
              <a:rPr lang="en-US" altLang="en-US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.  </a:t>
            </a:r>
          </a:p>
          <a:p>
            <a:pPr eaLnBrk="1" hangingPunct="1"/>
            <a:r>
              <a:rPr lang="en-US" altLang="en-US" b="1" dirty="0" smtClean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STK-8</a:t>
            </a:r>
            <a:r>
              <a:rPr lang="en-US" altLang="en-US" dirty="0" smtClean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 </a:t>
            </a:r>
            <a:r>
              <a:rPr lang="en-US" altLang="en-US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Patient and/or caregiver stroke education: activation of emergency 		</a:t>
            </a:r>
          </a:p>
          <a:p>
            <a:pPr marL="230188" lvl="4" eaLnBrk="1" hangingPunct="1"/>
            <a:r>
              <a:rPr lang="en-US" altLang="en-US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		medical system, need for follow-up after discharge, medications 		</a:t>
            </a:r>
          </a:p>
          <a:p>
            <a:pPr marL="230188" lvl="4" eaLnBrk="1" hangingPunct="1"/>
            <a:r>
              <a:rPr lang="en-US" altLang="en-US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		prescribed at discharge, </a:t>
            </a:r>
            <a:r>
              <a:rPr lang="en-US" altLang="en-US" u="sng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personal risk factors for stroke</a:t>
            </a:r>
            <a:r>
              <a:rPr lang="en-US" altLang="en-US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, and warning  </a:t>
            </a:r>
          </a:p>
          <a:p>
            <a:pPr marL="230188" lvl="4" eaLnBrk="1" hangingPunct="1"/>
            <a:r>
              <a:rPr lang="en-US" altLang="en-US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           signs and symptoms of </a:t>
            </a:r>
            <a:r>
              <a:rPr lang="en-US" altLang="en-US" dirty="0" smtClean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stroke.</a:t>
            </a:r>
          </a:p>
          <a:p>
            <a:pPr marL="0" lvl="3" indent="-227012" eaLnBrk="1" hangingPunct="1"/>
            <a:r>
              <a:rPr lang="en-US" altLang="en-US" b="1" dirty="0" smtClean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STK-10</a:t>
            </a:r>
            <a:r>
              <a:rPr lang="en-US" altLang="en-US" dirty="0" smtClean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 </a:t>
            </a:r>
            <a:r>
              <a:rPr lang="en-US" altLang="en-US" dirty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Rehabilitation services </a:t>
            </a:r>
            <a:r>
              <a:rPr lang="en-US" altLang="en-US" dirty="0" smtClean="0">
                <a:solidFill>
                  <a:prstClr val="black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assessment</a:t>
            </a:r>
            <a:endParaRPr lang="en-US" altLang="en-US" dirty="0">
              <a:solidFill>
                <a:prstClr val="black"/>
              </a:solidFill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907" y="5362067"/>
            <a:ext cx="8355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Reason(s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) must be documented in the medical record why elements of the </a:t>
            </a:r>
            <a:r>
              <a:rPr lang="en-US" u="sng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core measures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 were not implemented for the patient. </a:t>
            </a:r>
          </a:p>
        </p:txBody>
      </p:sp>
    </p:spTree>
    <p:extLst>
      <p:ext uri="{BB962C8B-B14F-4D97-AF65-F5344CB8AC3E}">
        <p14:creationId xmlns:p14="http://schemas.microsoft.com/office/powerpoint/2010/main" val="268859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Placeholder 1">
            <a:extLst>
              <a:ext uri="{FF2B5EF4-FFF2-40B4-BE49-F238E27FC236}">
                <a16:creationId xmlns="" xmlns:a16="http://schemas.microsoft.com/office/drawing/2014/main" id="{A81B3BB4-3768-4C11-912E-56BB300766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altLang="en-US"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3B13244-52DB-4AC4-886F-1FB254B05F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1740" y="409715"/>
            <a:ext cx="5130041" cy="381000"/>
          </a:xfrm>
        </p:spPr>
        <p:txBody>
          <a:bodyPr/>
          <a:lstStyle/>
          <a:p>
            <a:pPr>
              <a:defRPr/>
            </a:pPr>
            <a:r>
              <a:rPr lang="en-US" sz="1600" b="1" dirty="0" smtClean="0"/>
              <a:t>Joint commission/New York state: </a:t>
            </a:r>
          </a:p>
          <a:p>
            <a:pPr>
              <a:defRPr/>
            </a:pPr>
            <a:r>
              <a:rPr lang="en-US" sz="1600" b="1" dirty="0" smtClean="0"/>
              <a:t>Comprehensive </a:t>
            </a:r>
            <a:r>
              <a:rPr lang="en-US" sz="1600" b="1" dirty="0"/>
              <a:t>Stroke </a:t>
            </a:r>
            <a:r>
              <a:rPr lang="en-US" sz="1600" b="1" dirty="0" smtClean="0"/>
              <a:t>Core </a:t>
            </a:r>
            <a:r>
              <a:rPr lang="en-US" sz="1600" b="1" dirty="0"/>
              <a:t>measures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595FFDF-438A-43FF-AC20-57D677F7A3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722783"/>
            <a:ext cx="8734425" cy="4639917"/>
          </a:xfrm>
        </p:spPr>
        <p:txBody>
          <a:bodyPr/>
          <a:lstStyle/>
          <a:p>
            <a:pPr marL="0" lvl="1" indent="0" algn="l">
              <a:defRPr/>
            </a:pPr>
            <a:endParaRPr lang="en-US" sz="1050" b="1" dirty="0"/>
          </a:p>
          <a:p>
            <a:pPr algn="l">
              <a:defRPr/>
            </a:pPr>
            <a:r>
              <a:rPr lang="en-US" sz="1700" b="1" dirty="0">
                <a:solidFill>
                  <a:schemeClr val="tx1"/>
                </a:solidFill>
              </a:rPr>
              <a:t>	CSTK 01 </a:t>
            </a:r>
            <a:r>
              <a:rPr lang="en-US" sz="1700" dirty="0">
                <a:solidFill>
                  <a:schemeClr val="tx1"/>
                </a:solidFill>
              </a:rPr>
              <a:t>– NIH Stroke Scale score performed for Ischemic Stroke patients</a:t>
            </a:r>
          </a:p>
          <a:p>
            <a:pPr algn="l">
              <a:defRPr/>
            </a:pPr>
            <a:r>
              <a:rPr lang="en-US" sz="1700" b="1" dirty="0">
                <a:solidFill>
                  <a:schemeClr val="tx1"/>
                </a:solidFill>
              </a:rPr>
              <a:t>	CSTK 02 </a:t>
            </a:r>
            <a:r>
              <a:rPr lang="en-US" sz="1700" dirty="0">
                <a:solidFill>
                  <a:schemeClr val="tx1"/>
                </a:solidFill>
              </a:rPr>
              <a:t>- Modified Rankin Score at 90 Days</a:t>
            </a:r>
          </a:p>
          <a:p>
            <a:pPr algn="l">
              <a:defRPr/>
            </a:pPr>
            <a:r>
              <a:rPr lang="en-US" sz="1700" b="1" dirty="0">
                <a:solidFill>
                  <a:schemeClr val="tx1"/>
                </a:solidFill>
              </a:rPr>
              <a:t>	CSTK 03a </a:t>
            </a:r>
            <a:r>
              <a:rPr lang="en-US" sz="1700" dirty="0">
                <a:solidFill>
                  <a:schemeClr val="tx1"/>
                </a:solidFill>
              </a:rPr>
              <a:t>- Severity Measurement Performed : Hunt and Hess Scale performed for   </a:t>
            </a:r>
          </a:p>
          <a:p>
            <a:pPr algn="l">
              <a:defRPr/>
            </a:pPr>
            <a:r>
              <a:rPr lang="en-US" sz="1700" dirty="0">
                <a:solidFill>
                  <a:schemeClr val="tx1"/>
                </a:solidFill>
              </a:rPr>
              <a:t>                          SAH </a:t>
            </a:r>
          </a:p>
          <a:p>
            <a:pPr algn="l">
              <a:defRPr/>
            </a:pPr>
            <a:r>
              <a:rPr lang="en-US" sz="1700" b="1" dirty="0">
                <a:solidFill>
                  <a:schemeClr val="tx1"/>
                </a:solidFill>
              </a:rPr>
              <a:t>     CSTK 03b </a:t>
            </a:r>
            <a:r>
              <a:rPr lang="en-US" sz="1700" dirty="0">
                <a:solidFill>
                  <a:schemeClr val="tx1"/>
                </a:solidFill>
              </a:rPr>
              <a:t>– Severity Measurement Performed: ICH Score performed for ICH patients</a:t>
            </a:r>
          </a:p>
          <a:p>
            <a:pPr algn="l">
              <a:defRPr/>
            </a:pPr>
            <a:r>
              <a:rPr lang="en-US" sz="1700" b="1" dirty="0">
                <a:solidFill>
                  <a:schemeClr val="tx1"/>
                </a:solidFill>
              </a:rPr>
              <a:t>	CSTK 04  </a:t>
            </a:r>
            <a:r>
              <a:rPr lang="en-US" sz="1700" dirty="0">
                <a:solidFill>
                  <a:schemeClr val="tx1"/>
                </a:solidFill>
              </a:rPr>
              <a:t>- </a:t>
            </a:r>
            <a:r>
              <a:rPr lang="en-US" sz="1700" dirty="0" err="1">
                <a:solidFill>
                  <a:schemeClr val="tx1"/>
                </a:solidFill>
              </a:rPr>
              <a:t>Procoagulant</a:t>
            </a:r>
            <a:r>
              <a:rPr lang="en-US" sz="1700" dirty="0">
                <a:solidFill>
                  <a:schemeClr val="tx1"/>
                </a:solidFill>
              </a:rPr>
              <a:t> Reversal Agent Initiation for ICH patients</a:t>
            </a:r>
          </a:p>
          <a:p>
            <a:pPr algn="l">
              <a:defRPr/>
            </a:pPr>
            <a:r>
              <a:rPr lang="en-US" sz="1700" b="1" dirty="0">
                <a:solidFill>
                  <a:schemeClr val="tx1"/>
                </a:solidFill>
              </a:rPr>
              <a:t>	CSTK 05a </a:t>
            </a:r>
            <a:r>
              <a:rPr lang="en-US" sz="1700" dirty="0">
                <a:solidFill>
                  <a:schemeClr val="tx1"/>
                </a:solidFill>
              </a:rPr>
              <a:t>- Hemorrhagic Transformation for IV t-PA patients</a:t>
            </a:r>
          </a:p>
          <a:p>
            <a:pPr algn="l">
              <a:defRPr/>
            </a:pPr>
            <a:r>
              <a:rPr lang="en-US" sz="1700" b="1" dirty="0">
                <a:solidFill>
                  <a:schemeClr val="tx1"/>
                </a:solidFill>
              </a:rPr>
              <a:t>	CSTK 05b </a:t>
            </a:r>
            <a:r>
              <a:rPr lang="en-US" sz="1700" dirty="0">
                <a:solidFill>
                  <a:schemeClr val="tx1"/>
                </a:solidFill>
              </a:rPr>
              <a:t>- Hemorrhagic Transformation for IA t-PA and/or Mechanical 						           Endovascular Reperfusion Therapy patients</a:t>
            </a:r>
          </a:p>
          <a:p>
            <a:pPr algn="l">
              <a:defRPr/>
            </a:pPr>
            <a:r>
              <a:rPr lang="en-US" sz="1700" b="1" dirty="0">
                <a:solidFill>
                  <a:schemeClr val="tx1"/>
                </a:solidFill>
              </a:rPr>
              <a:t>	CSTK 06 </a:t>
            </a:r>
            <a:r>
              <a:rPr lang="en-US" sz="1700" dirty="0">
                <a:solidFill>
                  <a:schemeClr val="tx1"/>
                </a:solidFill>
              </a:rPr>
              <a:t>- </a:t>
            </a:r>
            <a:r>
              <a:rPr lang="en-US" sz="1700" dirty="0" err="1">
                <a:solidFill>
                  <a:schemeClr val="tx1"/>
                </a:solidFill>
              </a:rPr>
              <a:t>Nimodipine</a:t>
            </a:r>
            <a:r>
              <a:rPr lang="en-US" sz="1700" dirty="0">
                <a:solidFill>
                  <a:schemeClr val="tx1"/>
                </a:solidFill>
              </a:rPr>
              <a:t> Treatment Administered</a:t>
            </a:r>
          </a:p>
          <a:p>
            <a:pPr algn="l">
              <a:defRPr/>
            </a:pPr>
            <a:r>
              <a:rPr lang="en-US" sz="1700" b="1" dirty="0">
                <a:solidFill>
                  <a:schemeClr val="tx1"/>
                </a:solidFill>
              </a:rPr>
              <a:t>	CSTK 07 </a:t>
            </a:r>
            <a:r>
              <a:rPr lang="en-US" sz="1700" dirty="0">
                <a:solidFill>
                  <a:schemeClr val="tx1"/>
                </a:solidFill>
              </a:rPr>
              <a:t>- Median Time to Revascularization</a:t>
            </a:r>
          </a:p>
          <a:p>
            <a:pPr algn="l">
              <a:defRPr/>
            </a:pPr>
            <a:r>
              <a:rPr lang="en-US" sz="1700" b="1" dirty="0">
                <a:solidFill>
                  <a:schemeClr val="tx1"/>
                </a:solidFill>
              </a:rPr>
              <a:t>	CSTK 08 </a:t>
            </a:r>
            <a:r>
              <a:rPr lang="en-US" sz="1700" dirty="0">
                <a:solidFill>
                  <a:schemeClr val="tx1"/>
                </a:solidFill>
              </a:rPr>
              <a:t>- Thrombolysis in Cerebral Infarction (TICI)  post-treatment reperfusion grade</a:t>
            </a:r>
          </a:p>
          <a:p>
            <a:pPr algn="l">
              <a:defRPr/>
            </a:pPr>
            <a:r>
              <a:rPr lang="en-US" sz="1700" b="1" dirty="0">
                <a:solidFill>
                  <a:schemeClr val="tx1"/>
                </a:solidFill>
              </a:rPr>
              <a:t>	CSTK 09 </a:t>
            </a:r>
            <a:r>
              <a:rPr lang="en-US" sz="1700" dirty="0">
                <a:solidFill>
                  <a:schemeClr val="tx1"/>
                </a:solidFill>
              </a:rPr>
              <a:t>- Arrival Time to Skin Puncture</a:t>
            </a:r>
          </a:p>
          <a:p>
            <a:pPr algn="l">
              <a:defRPr/>
            </a:pPr>
            <a:r>
              <a:rPr lang="en-US" sz="1700" b="1" dirty="0">
                <a:solidFill>
                  <a:schemeClr val="tx1"/>
                </a:solidFill>
              </a:rPr>
              <a:t>	CSTK 10 </a:t>
            </a:r>
            <a:r>
              <a:rPr lang="en-US" sz="1700" dirty="0">
                <a:solidFill>
                  <a:schemeClr val="tx1"/>
                </a:solidFill>
              </a:rPr>
              <a:t>- Modified Rankin Score at 90 Days: Favorable Outcome</a:t>
            </a:r>
          </a:p>
          <a:p>
            <a:pPr algn="l">
              <a:defRPr/>
            </a:pPr>
            <a:r>
              <a:rPr lang="en-US" sz="1700" b="1" dirty="0">
                <a:solidFill>
                  <a:schemeClr val="tx1"/>
                </a:solidFill>
              </a:rPr>
              <a:t>	CSTK 11 </a:t>
            </a:r>
            <a:r>
              <a:rPr lang="en-US" sz="1700" dirty="0">
                <a:solidFill>
                  <a:schemeClr val="tx1"/>
                </a:solidFill>
              </a:rPr>
              <a:t>- Timeliness of Reperfusion: Arrival Time to TICI 2B or Higher</a:t>
            </a:r>
          </a:p>
          <a:p>
            <a:pPr algn="l">
              <a:defRPr/>
            </a:pPr>
            <a:r>
              <a:rPr lang="en-US" sz="1700" b="1" dirty="0">
                <a:solidFill>
                  <a:schemeClr val="tx1"/>
                </a:solidFill>
              </a:rPr>
              <a:t>	CSTK 12 </a:t>
            </a:r>
            <a:r>
              <a:rPr lang="en-US" sz="1700" dirty="0">
                <a:solidFill>
                  <a:schemeClr val="tx1"/>
                </a:solidFill>
              </a:rPr>
              <a:t>- Timeliness of Reperfusion: Skin Puncture to TICI 2B or Higher</a:t>
            </a:r>
          </a:p>
          <a:p>
            <a:pPr algn="l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b="1" dirty="0"/>
          </a:p>
          <a:p>
            <a:pPr marL="0" lvl="1" indent="0" algn="l"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5146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Placeholder 1">
            <a:extLst>
              <a:ext uri="{FF2B5EF4-FFF2-40B4-BE49-F238E27FC236}">
                <a16:creationId xmlns="" xmlns:a16="http://schemas.microsoft.com/office/drawing/2014/main" id="{CE00CF4B-913A-4F9B-A2DC-4A76A51850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altLang="en-US"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C98E502-EB61-470F-B2CC-8B06013590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5663" y="477838"/>
            <a:ext cx="3949700" cy="381000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/>
              <a:t>Quality Measures</a:t>
            </a:r>
            <a:endParaRPr lang="en-US" sz="20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E446397-2EAA-47E5-BA7D-3D588152ED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7350" y="1316038"/>
            <a:ext cx="8369300" cy="4589462"/>
          </a:xfrm>
        </p:spPr>
        <p:txBody>
          <a:bodyPr/>
          <a:lstStyle/>
          <a:p>
            <a:pPr marL="0" lvl="1" indent="0" algn="l">
              <a:defRPr/>
            </a:pPr>
            <a:r>
              <a:rPr lang="en-US" sz="2200" b="1" dirty="0" smtClean="0"/>
              <a:t>AHA/ASA Quality Measures</a:t>
            </a:r>
          </a:p>
          <a:p>
            <a:pPr marL="0" lvl="1" indent="0" algn="l">
              <a:defRPr/>
            </a:pPr>
            <a:r>
              <a:rPr lang="en-US" sz="1600" dirty="0" smtClean="0"/>
              <a:t>- Dysphagia </a:t>
            </a:r>
            <a:r>
              <a:rPr lang="en-US" sz="1600" dirty="0"/>
              <a:t>Screen before being given any food, fluids, or medication by mouth</a:t>
            </a:r>
          </a:p>
          <a:p>
            <a:pPr marL="742950" lvl="3" indent="-285750" algn="l">
              <a:buFont typeface="Wingdings" panose="05000000000000000000" pitchFamily="2" charset="2"/>
              <a:buChar char="§"/>
              <a:defRPr/>
            </a:pPr>
            <a:r>
              <a:rPr lang="en-US" sz="1600" dirty="0" smtClean="0"/>
              <a:t>RN </a:t>
            </a:r>
            <a:r>
              <a:rPr lang="en-US" sz="1600" dirty="0"/>
              <a:t>or </a:t>
            </a:r>
            <a:r>
              <a:rPr lang="en-US" sz="1600" dirty="0" smtClean="0"/>
              <a:t>LIP </a:t>
            </a:r>
            <a:r>
              <a:rPr lang="en-US" sz="1600" dirty="0"/>
              <a:t>completes bedside swallow evaluation using the Yale Swallow Protocol</a:t>
            </a:r>
          </a:p>
          <a:p>
            <a:pPr marL="742950" lvl="3" indent="-285750" algn="l"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If indicated, formal swallow evaluation by Speech Therapist</a:t>
            </a:r>
          </a:p>
          <a:p>
            <a:pPr marL="742950" lvl="3" indent="-285750" algn="l"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For patients who failed swallow evaluation:  Order Aspirin per rectum or place NGT for patients 	who need </a:t>
            </a:r>
            <a:r>
              <a:rPr lang="en-US" sz="1600" dirty="0" smtClean="0"/>
              <a:t>Plavix, </a:t>
            </a:r>
            <a:r>
              <a:rPr lang="en-US" sz="1600" dirty="0" err="1" smtClean="0"/>
              <a:t>Brilinta</a:t>
            </a:r>
            <a:r>
              <a:rPr lang="en-US" sz="1600" dirty="0" smtClean="0"/>
              <a:t> or oral anticoagulant.</a:t>
            </a:r>
            <a:endParaRPr lang="en-US" sz="1600" dirty="0"/>
          </a:p>
          <a:p>
            <a:pPr marL="0" lvl="1" indent="0" algn="l">
              <a:defRPr/>
            </a:pPr>
            <a:r>
              <a:rPr lang="en-US" sz="1600" dirty="0" smtClean="0"/>
              <a:t>- Documented </a:t>
            </a:r>
            <a:r>
              <a:rPr lang="en-US" sz="1600" dirty="0"/>
              <a:t>Lipid profile</a:t>
            </a:r>
          </a:p>
          <a:p>
            <a:pPr marL="0" lvl="1" indent="0" algn="l">
              <a:defRPr/>
            </a:pPr>
            <a:r>
              <a:rPr lang="en-US" sz="1600" dirty="0" smtClean="0"/>
              <a:t>- Intensive </a:t>
            </a:r>
            <a:r>
              <a:rPr lang="en-US" sz="1600" dirty="0"/>
              <a:t>Statin Therapy </a:t>
            </a:r>
            <a:r>
              <a:rPr lang="en-US" sz="1600" dirty="0" smtClean="0"/>
              <a:t>Use especially for patients with evidence of atherosclerosis</a:t>
            </a:r>
          </a:p>
          <a:p>
            <a:pPr marL="0" lvl="1" indent="0" algn="l">
              <a:defRPr/>
            </a:pPr>
            <a:r>
              <a:rPr lang="en-US" sz="1600" dirty="0" smtClean="0"/>
              <a:t>  (</a:t>
            </a:r>
            <a:r>
              <a:rPr lang="en-US" sz="1600" dirty="0"/>
              <a:t>Lipitor ≥ 40mg,  Crestor ≥ 20mg)</a:t>
            </a:r>
          </a:p>
          <a:p>
            <a:pPr marL="515938" lvl="2" indent="-285750" algn="l">
              <a:buFontTx/>
              <a:buChar char="-"/>
              <a:defRPr/>
            </a:pPr>
            <a:endParaRPr lang="en-US" sz="1600" b="1" dirty="0"/>
          </a:p>
          <a:p>
            <a:pPr marL="0" lvl="2" indent="0" algn="l">
              <a:defRPr/>
            </a:pPr>
            <a:r>
              <a:rPr lang="en-US" sz="2200" b="1" dirty="0"/>
              <a:t>Additional New York State </a:t>
            </a:r>
            <a:r>
              <a:rPr lang="en-US" sz="2200" b="1" dirty="0" smtClean="0"/>
              <a:t>requirements</a:t>
            </a:r>
            <a:endParaRPr lang="en-US" sz="2200" b="1" dirty="0"/>
          </a:p>
          <a:p>
            <a:pPr marL="0" lvl="2" indent="0" algn="l">
              <a:defRPr/>
            </a:pPr>
            <a:r>
              <a:rPr lang="en-US" sz="1600" dirty="0" smtClean="0"/>
              <a:t>- Documentation </a:t>
            </a:r>
            <a:r>
              <a:rPr lang="en-US" sz="1600" dirty="0"/>
              <a:t>of </a:t>
            </a:r>
            <a:r>
              <a:rPr lang="en-US" sz="1600" dirty="0" smtClean="0"/>
              <a:t>NIH Stroke Scale on discharge</a:t>
            </a:r>
          </a:p>
          <a:p>
            <a:pPr marL="0" lvl="2" indent="0" algn="l">
              <a:defRPr/>
            </a:pPr>
            <a:r>
              <a:rPr lang="en-US" sz="1600" dirty="0" smtClean="0"/>
              <a:t>- Annual 8 </a:t>
            </a:r>
            <a:r>
              <a:rPr lang="en-US" sz="1600" dirty="0"/>
              <a:t>hours of cerebrovascular-related continuing education </a:t>
            </a:r>
            <a:r>
              <a:rPr lang="en-US" sz="1600" dirty="0" smtClean="0"/>
              <a:t>for </a:t>
            </a:r>
            <a:r>
              <a:rPr lang="en-US" sz="1600" dirty="0"/>
              <a:t>Physicians, </a:t>
            </a:r>
            <a:r>
              <a:rPr lang="en-US" sz="1600" dirty="0" smtClean="0"/>
              <a:t>NP, PAs </a:t>
            </a:r>
            <a:r>
              <a:rPr lang="en-US" sz="1600" dirty="0"/>
              <a:t>and RNs taking care of stroke patients</a:t>
            </a:r>
          </a:p>
          <a:p>
            <a:pPr marL="0" lvl="2" indent="-285750" algn="l">
              <a:buFont typeface="Wingdings" panose="05000000000000000000" pitchFamily="2" charset="2"/>
              <a:buChar char="§"/>
              <a:defRPr/>
            </a:pPr>
            <a:endParaRPr lang="en-US" sz="1600" dirty="0"/>
          </a:p>
          <a:p>
            <a:pPr marL="0" lvl="1" indent="0" algn="l"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4349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09073" y="1229050"/>
            <a:ext cx="8229600" cy="5127634"/>
          </a:xfr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Module Learning Objectives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/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Familiarize with the Stony Brook Stroke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Recognize acute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troke as a medical emergency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Familiarize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change in the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 (Brain Attack Team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 for the Emergency Department and Inpatient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Familiarize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new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CSI (Complex Stroke Intervention) for the Emergency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responsibilities of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primary team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an inpatient CODE BAT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Verbalize location of Stroke Program’s guidelines, protocols and references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Familiarize with stroke core measures and quality measures per Joint Commission and New York State Department of 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08515" y="509813"/>
            <a:ext cx="423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Acute Stroke Care Update 2019-2020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926" y="1461154"/>
            <a:ext cx="830501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Compliance to the Core Measure and Quality Measures are reported to the Joint Commission and New York State</a:t>
            </a:r>
          </a:p>
          <a:p>
            <a:endParaRPr lang="en-US" sz="2400" dirty="0" smtClean="0"/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Transient Ischemic Attack (including ED Observation status)</a:t>
            </a:r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Ischemic Stroke</a:t>
            </a:r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non-traumatic Intracerebral Hemorrhage</a:t>
            </a:r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non-traumatic Subarachnoid Hemorrhage</a:t>
            </a:r>
          </a:p>
          <a:p>
            <a:pPr lvl="1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Compliance to the recommended Target Response </a:t>
            </a:r>
            <a:r>
              <a:rPr lang="en-US" sz="2400" dirty="0" smtClean="0"/>
              <a:t>Times are reported for patients who arrive to the ED with last known well time within 6 hours</a:t>
            </a:r>
            <a:endParaRPr lang="en-US" sz="2400" dirty="0"/>
          </a:p>
          <a:p>
            <a:endParaRPr lang="en-US" sz="20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DEF33507-9D42-4A18-970B-18BBED9732FD}"/>
              </a:ext>
            </a:extLst>
          </p:cNvPr>
          <p:cNvSpPr txBox="1">
            <a:spLocks/>
          </p:cNvSpPr>
          <p:nvPr/>
        </p:nvSpPr>
        <p:spPr>
          <a:xfrm>
            <a:off x="6107964" y="477838"/>
            <a:ext cx="2960622" cy="37057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2000" b="1" cap="all" dirty="0">
                <a:latin typeface="Helvetica"/>
                <a:ea typeface="ＭＳ Ｐゴシック" pitchFamily="-112" charset="-128"/>
                <a:cs typeface="Helvetica"/>
              </a:rPr>
              <a:t>STROKE</a:t>
            </a:r>
            <a:r>
              <a:rPr lang="en-US" sz="2000" b="1" dirty="0" smtClean="0"/>
              <a:t> </a:t>
            </a:r>
            <a:r>
              <a:rPr lang="en-US" sz="2000" b="1" cap="all" dirty="0">
                <a:latin typeface="Helvetica"/>
                <a:ea typeface="ＭＳ Ｐゴシック" pitchFamily="-112" charset="-128"/>
                <a:cs typeface="Helvetica"/>
              </a:rPr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36721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Placeholder 1">
            <a:extLst>
              <a:ext uri="{FF2B5EF4-FFF2-40B4-BE49-F238E27FC236}">
                <a16:creationId xmlns="" xmlns:a16="http://schemas.microsoft.com/office/drawing/2014/main" id="{C564C6E6-3186-4D47-9DEB-13EBE25D39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altLang="en-US"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EF33507-9D42-4A18-970B-18BBED9732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5663" y="477838"/>
            <a:ext cx="3949700" cy="381000"/>
          </a:xfrm>
        </p:spPr>
        <p:txBody>
          <a:bodyPr/>
          <a:lstStyle/>
          <a:p>
            <a:pPr>
              <a:defRPr/>
            </a:pPr>
            <a:r>
              <a:rPr lang="en-US" sz="2000" b="1" dirty="0"/>
              <a:t>Stroke Program</a:t>
            </a:r>
          </a:p>
        </p:txBody>
      </p:sp>
      <p:sp>
        <p:nvSpPr>
          <p:cNvPr id="15364" name="Text Placeholder 3">
            <a:extLst>
              <a:ext uri="{FF2B5EF4-FFF2-40B4-BE49-F238E27FC236}">
                <a16:creationId xmlns="" xmlns:a16="http://schemas.microsoft.com/office/drawing/2014/main" id="{13023DEF-9D2A-4636-B8EE-781563964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2289" y="2158531"/>
            <a:ext cx="7891670" cy="3070225"/>
          </a:xfrm>
        </p:spPr>
        <p:txBody>
          <a:bodyPr/>
          <a:lstStyle/>
          <a:p>
            <a:pPr marL="115888" lvl="2" indent="0" algn="l">
              <a:defRPr/>
            </a:pPr>
            <a:endParaRPr lang="en-US" altLang="en-US" sz="1600" dirty="0"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  <a:p>
            <a:pPr marL="115888" lvl="2" indent="0" algn="l">
              <a:defRPr/>
            </a:pPr>
            <a:r>
              <a:rPr lang="en-US" altLang="en-US" sz="2000" b="1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Stroke Quality/Oversight Meetings:</a:t>
            </a:r>
          </a:p>
          <a:p>
            <a:pPr marL="401638" lvl="2" indent="-285750" algn="l">
              <a:buFontTx/>
              <a:buChar char="-"/>
              <a:defRPr/>
            </a:pPr>
            <a:r>
              <a:rPr lang="en-US" altLang="en-US" sz="1600" dirty="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Cerebrovascular Conference </a:t>
            </a:r>
            <a:r>
              <a:rPr lang="en-US" altLang="en-US" sz="16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– every 1</a:t>
            </a:r>
            <a:r>
              <a:rPr lang="en-US" altLang="en-US" sz="1600" baseline="300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st</a:t>
            </a:r>
            <a:r>
              <a:rPr lang="en-US" altLang="en-US" sz="16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 and 2</a:t>
            </a:r>
            <a:r>
              <a:rPr lang="en-US" altLang="en-US" sz="1600" baseline="300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nd</a:t>
            </a:r>
            <a:r>
              <a:rPr lang="en-US" altLang="en-US" sz="16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 Wednesday of the month, </a:t>
            </a:r>
            <a:r>
              <a:rPr lang="en-US" altLang="en-US" sz="1600" dirty="0" smtClean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case-based </a:t>
            </a:r>
            <a:r>
              <a:rPr lang="en-US" altLang="en-US" sz="16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discussion. Offers 1.0 CME </a:t>
            </a:r>
            <a:r>
              <a:rPr lang="en-US" altLang="en-US" sz="1600" dirty="0" smtClean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credit.</a:t>
            </a:r>
            <a:endParaRPr lang="en-US" altLang="en-US" sz="1600" dirty="0"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  <a:p>
            <a:pPr marL="401638" lvl="2" indent="-285750" algn="l">
              <a:buFontTx/>
              <a:buChar char="-"/>
              <a:defRPr/>
            </a:pPr>
            <a:r>
              <a:rPr lang="en-US" altLang="en-US" sz="1600" dirty="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Stroke QA/Peer Review </a:t>
            </a:r>
            <a:r>
              <a:rPr lang="en-US" altLang="en-US" sz="16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– every 3rd Wednesday of the month, </a:t>
            </a:r>
            <a:r>
              <a:rPr lang="en-US" altLang="en-US" sz="1600" dirty="0" smtClean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stroke case </a:t>
            </a:r>
            <a:r>
              <a:rPr lang="en-US" altLang="en-US" sz="16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reviews and discussion. Offers 1.0 CME credit</a:t>
            </a:r>
            <a:r>
              <a:rPr lang="en-US" altLang="en-US" sz="18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.</a:t>
            </a:r>
          </a:p>
          <a:p>
            <a:pPr marL="401638" lvl="2" indent="-285750" algn="l">
              <a:buFontTx/>
              <a:buChar char="-"/>
              <a:defRPr/>
            </a:pPr>
            <a:r>
              <a:rPr lang="en-US" altLang="en-US" sz="1600" dirty="0" smtClean="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Code </a:t>
            </a:r>
            <a:r>
              <a:rPr lang="en-US" altLang="en-US" sz="1600" dirty="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BAT meeting </a:t>
            </a:r>
            <a:r>
              <a:rPr lang="en-US" altLang="en-US" sz="16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– every second Tuesday of the month at 3PM. Attended by EMS, ED, Stroke/Neurology, CVC/Neurosurgery, Radiology, Pharmacy, Neuroscience </a:t>
            </a:r>
            <a:r>
              <a:rPr lang="en-US" altLang="en-US" sz="1600" dirty="0" smtClean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Administration.</a:t>
            </a:r>
            <a:endParaRPr lang="en-US" altLang="en-US" sz="1600" dirty="0"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  <a:p>
            <a:pPr marL="115888" lvl="2" indent="0" algn="l">
              <a:defRPr/>
            </a:pPr>
            <a:endParaRPr lang="en-US" sz="1600" dirty="0"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  <a:p>
            <a:pPr marL="115888" lvl="2" indent="0" algn="l">
              <a:defRPr/>
            </a:pPr>
            <a:endParaRPr lang="en-US" altLang="en-US" sz="1200" dirty="0"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  <a:p>
            <a:pPr marL="115888" lvl="2" indent="0" algn="l">
              <a:defRPr/>
            </a:pPr>
            <a:endParaRPr lang="en-US" altLang="en-US" sz="1600" dirty="0"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  <a:p>
            <a:pPr marL="115888" lvl="2" indent="0" algn="l">
              <a:defRPr/>
            </a:pPr>
            <a:endParaRPr lang="en-US" altLang="en-US" sz="1600" dirty="0"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  <a:p>
            <a:pPr marL="115888" lvl="2" indent="0" algn="l">
              <a:defRPr/>
            </a:pPr>
            <a:endParaRPr lang="en-US" altLang="en-US" sz="1600" dirty="0"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  <a:p>
            <a:pPr marL="115888" lvl="2" indent="0" algn="l">
              <a:defRPr/>
            </a:pPr>
            <a:endParaRPr lang="en-US" altLang="en-US" sz="1600" dirty="0"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  <a:p>
            <a:pPr marL="115888" lvl="4" indent="0" algn="l">
              <a:defRPr/>
            </a:pPr>
            <a:endParaRPr lang="en-US" altLang="en-US" b="1" dirty="0"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  <a:p>
            <a:pPr lvl="4" indent="-342900" algn="l">
              <a:buFont typeface="Arial" panose="020B0604020202020204" pitchFamily="34" charset="0"/>
              <a:buChar char="•"/>
              <a:defRPr/>
            </a:pPr>
            <a:endParaRPr lang="en-US" altLang="en-US" b="1" dirty="0"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  <a:p>
            <a:pPr marL="342900" lvl="1" indent="-457200" algn="l">
              <a:buFont typeface="Arial" panose="020B0604020202020204" pitchFamily="34" charset="0"/>
              <a:buChar char="•"/>
              <a:defRPr/>
            </a:pPr>
            <a:endParaRPr lang="en-US" altLang="en-US" sz="1200" b="1" dirty="0"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1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Placeholder 3">
            <a:extLst>
              <a:ext uri="{FF2B5EF4-FFF2-40B4-BE49-F238E27FC236}">
                <a16:creationId xmlns:a16="http://schemas.microsoft.com/office/drawing/2014/main" xmlns="" id="{2FC70174-A0A8-4548-86CC-9C9C2593F2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6574" y="1615926"/>
            <a:ext cx="4016614" cy="3724782"/>
          </a:xfrm>
        </p:spPr>
        <p:txBody>
          <a:bodyPr/>
          <a:lstStyle/>
          <a:p>
            <a:pPr marL="171450" lvl="2" indent="0" algn="l">
              <a:defRPr/>
            </a:pPr>
            <a:r>
              <a:rPr lang="en-US" altLang="en-US" sz="16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Fore more information on protocols and clinical practice guidelines check out the Stroke website located on the right hand side of the intranet homepage</a:t>
            </a:r>
          </a:p>
          <a:p>
            <a:pPr marL="171450" lvl="2" indent="0" algn="l">
              <a:defRPr/>
            </a:pPr>
            <a:endParaRPr lang="en-US" altLang="en-US" sz="160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71450" lvl="2" indent="0" algn="l">
              <a:defRPr/>
            </a:pPr>
            <a:r>
              <a:rPr lang="en-US" altLang="en-US" b="1" i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ThePulse </a:t>
            </a:r>
          </a:p>
          <a:p>
            <a:pPr marL="171450" lvl="2" indent="0" algn="l">
              <a:defRPr/>
            </a:pPr>
            <a:endParaRPr lang="en-US" altLang="en-US" sz="160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71450" lvl="2" indent="0" algn="l">
              <a:defRPr/>
            </a:pPr>
            <a:r>
              <a:rPr lang="en-US" altLang="en-US" sz="16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Under</a:t>
            </a:r>
          </a:p>
          <a:p>
            <a:pPr marL="171450" lvl="2" indent="0" algn="l">
              <a:defRPr/>
            </a:pPr>
            <a:endParaRPr lang="en-US" altLang="en-US" sz="160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71450" lvl="2" indent="0" algn="l">
              <a:defRPr/>
            </a:pPr>
            <a:r>
              <a:rPr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Quick Links</a:t>
            </a:r>
            <a:r>
              <a:rPr lang="en-US" altLang="en-US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171450" lvl="2" indent="0" algn="l">
              <a:defRPr/>
            </a:pPr>
            <a:endParaRPr lang="en-US" altLang="en-US" b="1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39" y="1762812"/>
            <a:ext cx="4066934" cy="3492259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DEF33507-9D42-4A18-970B-18BBED9732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82480" y="535363"/>
            <a:ext cx="3949700" cy="381000"/>
          </a:xfrm>
        </p:spPr>
        <p:txBody>
          <a:bodyPr/>
          <a:lstStyle/>
          <a:p>
            <a:pPr>
              <a:defRPr/>
            </a:pPr>
            <a:r>
              <a:rPr lang="en-US" sz="2000" b="1" dirty="0"/>
              <a:t>Stroke Program</a:t>
            </a:r>
          </a:p>
        </p:txBody>
      </p:sp>
    </p:spTree>
    <p:extLst>
      <p:ext uri="{BB962C8B-B14F-4D97-AF65-F5344CB8AC3E}">
        <p14:creationId xmlns:p14="http://schemas.microsoft.com/office/powerpoint/2010/main" val="372912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xmlns="" id="{EA9C7F8B-00ED-4222-B3AA-E8A4CD349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043" y="1815276"/>
            <a:ext cx="8229796" cy="3790867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altLang="en-US" dirty="0"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000" u="sng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THANK YOU 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4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For </a:t>
            </a:r>
            <a:r>
              <a:rPr lang="en-US" altLang="en-US" sz="1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questions, contact</a:t>
            </a:r>
            <a:r>
              <a:rPr lang="en-US" altLang="en-US" sz="14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r>
              <a:rPr lang="en-US" altLang="en-US" sz="1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Anne Froehlich, Stroke Program Coordinator: </a:t>
            </a:r>
            <a:r>
              <a:rPr lang="en-US" altLang="en-US" sz="1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2"/>
              </a:rPr>
              <a:t>anne.froehlich@stonybrookmedicine.edu</a:t>
            </a:r>
            <a:r>
              <a:rPr lang="en-US" altLang="en-US" sz="1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en-US" altLang="en-US" sz="1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Marret Anderson, Stroke Program Navigator: </a:t>
            </a:r>
            <a:r>
              <a:rPr lang="en-US" altLang="en-US" sz="1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3"/>
              </a:rPr>
              <a:t>marret.anderson@stonybrookmedicine.edu</a:t>
            </a:r>
            <a:r>
              <a:rPr lang="en-US" altLang="en-US" sz="1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en-US" altLang="en-US" sz="1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en-US" sz="1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Colleen Calandra, Neurosurgery PA: </a:t>
            </a:r>
            <a:r>
              <a:rPr lang="en-US" altLang="en-US" sz="1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4"/>
              </a:rPr>
              <a:t>colleen.calandra@stonybrookmedicine.edu</a:t>
            </a:r>
            <a:r>
              <a:rPr lang="en-US" altLang="en-US" sz="1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en-US" altLang="en-US" sz="1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en-US" sz="1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Antonieta Rosenberg, Stroke Service NP: </a:t>
            </a:r>
            <a:r>
              <a:rPr lang="en-US" altLang="en-US" sz="1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5"/>
              </a:rPr>
              <a:t>antonieta.rosenberg@stonybrookmedicine.edu</a:t>
            </a:r>
            <a:endParaRPr lang="en-US" altLang="en-US" sz="14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en-US" sz="1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400" dirty="0"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dirty="0"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3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39" y="1214770"/>
            <a:ext cx="8515349" cy="4776538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Stroke Facts</a:t>
            </a: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87% are ischemic caused by blood clot/plaque or narrowing in a vessel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13%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 hemorrhagic caused by hypertension and ruptured aneurysm or arteriovenous malformation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Worldwide 1 in every 4 people will have a stroke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US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someone will have a stroke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every 40 seconds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US 142,000 lives lost a year to stroke and stroke complications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number of hospitalizations for stroke in adults 25-44 years of age has increased 43% in recent years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#1 cause of disability in the US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#5 cause of death in the US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5899" y="6416187"/>
            <a:ext cx="6183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American Stroke Association www.stroke.org/en/about-stroke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8515" y="448333"/>
            <a:ext cx="423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Acute Stroke Care Update 2019-2020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6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049" y="1046375"/>
            <a:ext cx="4805761" cy="4681486"/>
          </a:xfrm>
        </p:spPr>
        <p:txBody>
          <a:bodyPr/>
          <a:lstStyle/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Treatments for Ischemic Stroke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tPA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within 3 hours of last known well time, in some cases up to 4.5 hours</a:t>
            </a:r>
          </a:p>
          <a:p>
            <a:pPr marL="0" indent="0">
              <a:buNone/>
            </a:pPr>
            <a:endParaRPr lang="en-US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Endovascular thrombectomy within 24 hours of last known well time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</a:p>
          <a:p>
            <a:pPr marL="0" indent="0" algn="ctr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1.9 million brain cells die with each minute of a stroke, any decrease time to treatment results in substantial decrease in disability and death</a:t>
            </a: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5" t="3561" r="13147" b="15698"/>
          <a:stretch/>
        </p:blipFill>
        <p:spPr>
          <a:xfrm>
            <a:off x="354401" y="2521599"/>
            <a:ext cx="3462163" cy="3426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3864" y="1810509"/>
            <a:ext cx="2366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dirty="0">
                <a:cs typeface="Arial" panose="020B0604020202020204" pitchFamily="34" charset="0"/>
              </a:rPr>
              <a:t>Time is Brain!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340" y="6397793"/>
            <a:ext cx="840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Guidelines for the Early Management of Acute Ischemic Stroke (AHA/ASA 2019)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8515" y="452303"/>
            <a:ext cx="423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Acute Stroke Care Update 2019-2020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38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Open Calend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71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pen Calend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71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848"/>
            <a:ext cx="4430707" cy="52196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48" y="1109848"/>
            <a:ext cx="4663952" cy="5219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487" y="6431483"/>
            <a:ext cx="885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Thrombectomy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is quick and effective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3718" y="504882"/>
            <a:ext cx="439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Acute Stroke Care Update 2019-2020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3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CC834A-02B4-4FE1-8907-CA4C66647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63" y="2415633"/>
            <a:ext cx="1174116" cy="2600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EFEEE5D-172C-46FE-9BBE-246811023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317" y="2415633"/>
            <a:ext cx="864610" cy="2600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99528D-FE4C-499E-8ABD-08426244C0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7213" y="2415634"/>
            <a:ext cx="989136" cy="26008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1538391-C417-4611-A6F0-399AEAEF3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875" y="2415633"/>
            <a:ext cx="798880" cy="25878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B69AD58-0ED9-4602-859F-85E6E16F73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4057" y="2412083"/>
            <a:ext cx="908294" cy="26079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C931EB9-A0B7-4AF5-938D-6F77F61192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3663" y="2412083"/>
            <a:ext cx="982165" cy="25756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690" y="1395934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ACUTE STROKE IS A TRUE EMERGENCY</a:t>
            </a:r>
          </a:p>
          <a:p>
            <a:pPr algn="ctr"/>
            <a:r>
              <a:rPr lang="en-US" sz="2400" b="1" dirty="0" smtClean="0"/>
              <a:t>If you think it, </a:t>
            </a:r>
            <a:r>
              <a:rPr lang="en-US" sz="2400" b="1" u="sng" dirty="0" smtClean="0"/>
              <a:t>CALL IT</a:t>
            </a:r>
            <a:r>
              <a:rPr lang="en-US" sz="2400" b="1" dirty="0" smtClean="0"/>
              <a:t>, do not wait!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73658" y="510428"/>
            <a:ext cx="480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Acute Stroke Care Update 2019-2020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81725" y="5016437"/>
            <a:ext cx="50630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CT Initiation Time &lt;25 minutes 	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tPA administration &lt;45 minutes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Thrombectomy &lt; 60 minutes*</a:t>
            </a:r>
          </a:p>
          <a:p>
            <a:r>
              <a:rPr lang="en-US" dirty="0" smtClean="0"/>
              <a:t>	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47649" y="6389370"/>
            <a:ext cx="847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*There are different time targets for ED patients and inter-facility transfer patients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3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0818" y="1587951"/>
            <a:ext cx="822785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Acute Stroke Response Changes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Addition of the Mobile Stroke Unit (MSU) program (April 2019)</a:t>
            </a:r>
          </a:p>
          <a:p>
            <a:pPr lvl="1"/>
            <a:r>
              <a:rPr lang="en-US" sz="2000" dirty="0" smtClean="0"/>
              <a:t> - Ambulances designated for acute stroke in the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Addition of a new stroke activation CODE CSI for the ED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(December 2019)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Patient criteria </a:t>
            </a:r>
            <a:r>
              <a:rPr lang="en-US" sz="2000" dirty="0"/>
              <a:t>changes for CODE BAT </a:t>
            </a:r>
            <a:r>
              <a:rPr lang="en-US" sz="2000" dirty="0" smtClean="0"/>
              <a:t>for the ED and Inpatient Units (December </a:t>
            </a:r>
            <a:r>
              <a:rPr lang="en-US" sz="2000" dirty="0"/>
              <a:t>2019</a:t>
            </a:r>
            <a:r>
              <a:rPr lang="en-US" sz="2000" dirty="0" smtClean="0"/>
              <a:t>)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908515" y="477120"/>
            <a:ext cx="423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Acute Stroke Care Update 2019-2020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4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696" y="897253"/>
            <a:ext cx="5004304" cy="5450306"/>
          </a:xfrm>
        </p:spPr>
        <p:txBody>
          <a:bodyPr/>
          <a:lstStyle/>
          <a:p>
            <a:pPr marL="0" indent="0" algn="ctr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Dispatched by Suffolk County EMS/911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on scene</a:t>
            </a:r>
          </a:p>
          <a:p>
            <a:pPr lvl="1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CC ED RN, Paramedic, Neurologist-telemedicine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Imaging on scene immediately sent to PACS</a:t>
            </a:r>
          </a:p>
          <a:p>
            <a:pPr lvl="1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CT Head to see bleeding/stroke</a:t>
            </a:r>
          </a:p>
          <a:p>
            <a:pPr lvl="1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CTA Head to see vessel occlusion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provided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enroute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tPA “clot buster” for vessel occlusion</a:t>
            </a:r>
          </a:p>
          <a:p>
            <a:pPr lvl="1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Kcentra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for bleeding due to anticoagulant</a:t>
            </a:r>
          </a:p>
          <a:p>
            <a:pPr lvl="1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Critical Care medicines and equipment for blood pressure and airway emergencies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Disposition to the appropriate hospital coordinated by Stony Brook EMS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 Stony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Brook for complex stroke such as:</a:t>
            </a:r>
          </a:p>
          <a:p>
            <a:pPr lvl="2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Bleeding stroke</a:t>
            </a:r>
          </a:p>
          <a:p>
            <a:pPr lvl="2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Large Vessel Occlusion requiring Thrombectomy</a:t>
            </a:r>
          </a:p>
          <a:p>
            <a:pPr lvl="1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Nearest Primary Stroke Center for non-interventional stroke care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289" y="6447122"/>
            <a:ext cx="8731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* Some complex stroke patients are brought to another comprehensive center if it is closer and appropriate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6821" y="428358"/>
            <a:ext cx="423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Acute Stroke Care Update 2019-2020</a:t>
            </a:r>
            <a:endParaRPr lang="en-US" dirty="0"/>
          </a:p>
        </p:txBody>
      </p:sp>
      <p:pic>
        <p:nvPicPr>
          <p:cNvPr id="7" name="Picture 6" descr="lrs3xZSQ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1" t="1" r="10845" b="-747"/>
          <a:stretch/>
        </p:blipFill>
        <p:spPr>
          <a:xfrm>
            <a:off x="734809" y="3933130"/>
            <a:ext cx="2932366" cy="2314866"/>
          </a:xfrm>
          <a:prstGeom prst="rect">
            <a:avLst/>
          </a:prstGeom>
        </p:spPr>
      </p:pic>
      <p:pic>
        <p:nvPicPr>
          <p:cNvPr id="8" name="Picture 7" descr="StonyBrook mockup-3b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3" b="7310"/>
          <a:stretch/>
        </p:blipFill>
        <p:spPr>
          <a:xfrm>
            <a:off x="548242" y="1837976"/>
            <a:ext cx="3305501" cy="21572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2287" y="1253201"/>
            <a:ext cx="3877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600" dirty="0">
                <a:cs typeface="Arial" panose="020B0604020202020204" pitchFamily="34" charset="0"/>
              </a:rPr>
              <a:t>Mobile Stroke </a:t>
            </a:r>
            <a:r>
              <a:rPr lang="en-US" sz="1600" dirty="0" smtClean="0">
                <a:cs typeface="Arial" panose="020B0604020202020204" pitchFamily="34" charset="0"/>
              </a:rPr>
              <a:t>Unit (MSU) </a:t>
            </a:r>
          </a:p>
          <a:p>
            <a:pPr marL="0" indent="0" algn="ctr">
              <a:buNone/>
            </a:pPr>
            <a:r>
              <a:rPr lang="en-US" sz="1600" dirty="0" smtClean="0">
                <a:cs typeface="Arial" panose="020B0604020202020204" pitchFamily="34" charset="0"/>
              </a:rPr>
              <a:t>“Emergency Department on </a:t>
            </a:r>
            <a:r>
              <a:rPr lang="en-US" sz="1600" dirty="0">
                <a:cs typeface="Arial" panose="020B0604020202020204" pitchFamily="34" charset="0"/>
              </a:rPr>
              <a:t>Wheels”</a:t>
            </a:r>
          </a:p>
        </p:txBody>
      </p:sp>
    </p:spTree>
    <p:extLst>
      <p:ext uri="{BB962C8B-B14F-4D97-AF65-F5344CB8AC3E}">
        <p14:creationId xmlns:p14="http://schemas.microsoft.com/office/powerpoint/2010/main" val="6098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73768" y="941838"/>
            <a:ext cx="7512885" cy="5485564"/>
            <a:chOff x="682625" y="444500"/>
            <a:chExt cx="7588249" cy="6111875"/>
          </a:xfrm>
        </p:grpSpPr>
        <p:pic>
          <p:nvPicPr>
            <p:cNvPr id="4" name="Picture 3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25" y="444500"/>
              <a:ext cx="7588249" cy="6111875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3241516" y="3546103"/>
              <a:ext cx="266460" cy="238922"/>
            </a:xfrm>
            <a:prstGeom prst="ellipse">
              <a:avLst/>
            </a:prstGeom>
            <a:solidFill>
              <a:srgbClr val="FF0000">
                <a:alpha val="58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val 1"/>
          <p:cNvSpPr/>
          <p:nvPr/>
        </p:nvSpPr>
        <p:spPr>
          <a:xfrm>
            <a:off x="3148579" y="4030569"/>
            <a:ext cx="103432" cy="1154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235034" y="3763129"/>
            <a:ext cx="103432" cy="11545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01094" y="3569161"/>
            <a:ext cx="103432" cy="11545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78710" y="4193602"/>
            <a:ext cx="4796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MSU #1</a:t>
            </a:r>
            <a:endParaRPr lang="en-US" sz="700" dirty="0"/>
          </a:p>
        </p:txBody>
      </p:sp>
      <p:sp>
        <p:nvSpPr>
          <p:cNvPr id="10" name="TextBox 9"/>
          <p:cNvSpPr txBox="1"/>
          <p:nvPr/>
        </p:nvSpPr>
        <p:spPr>
          <a:xfrm>
            <a:off x="4117922" y="3944001"/>
            <a:ext cx="4796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MSU #2</a:t>
            </a:r>
            <a:endParaRPr lang="en-US" sz="700" dirty="0"/>
          </a:p>
        </p:txBody>
      </p:sp>
      <p:sp>
        <p:nvSpPr>
          <p:cNvPr id="12" name="TextBox 11"/>
          <p:cNvSpPr txBox="1"/>
          <p:nvPr/>
        </p:nvSpPr>
        <p:spPr>
          <a:xfrm>
            <a:off x="5001293" y="3721809"/>
            <a:ext cx="4796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MSU #3</a:t>
            </a:r>
            <a:endParaRPr lang="en-US" sz="700" dirty="0"/>
          </a:p>
        </p:txBody>
      </p:sp>
      <p:sp>
        <p:nvSpPr>
          <p:cNvPr id="3" name="TextBox 2"/>
          <p:cNvSpPr txBox="1"/>
          <p:nvPr/>
        </p:nvSpPr>
        <p:spPr>
          <a:xfrm>
            <a:off x="2820002" y="4145612"/>
            <a:ext cx="106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4/8/2019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2796" y="3401664"/>
            <a:ext cx="1181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/20/2019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3811" y="3759476"/>
            <a:ext cx="75960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2020?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539148" y="3684620"/>
            <a:ext cx="1316282" cy="954902"/>
          </a:xfrm>
          <a:prstGeom prst="ellipse">
            <a:avLst/>
          </a:prstGeom>
          <a:solidFill>
            <a:srgbClr val="FF000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63043" y="3461933"/>
            <a:ext cx="1350845" cy="992743"/>
          </a:xfrm>
          <a:prstGeom prst="ellipse">
            <a:avLst/>
          </a:prstGeom>
          <a:solidFill>
            <a:srgbClr val="FF000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802298" y="3151945"/>
            <a:ext cx="1380528" cy="991782"/>
          </a:xfrm>
          <a:prstGeom prst="ellipse">
            <a:avLst/>
          </a:prstGeom>
          <a:solidFill>
            <a:srgbClr val="FFFF00">
              <a:alpha val="1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5083" y="6383867"/>
            <a:ext cx="86516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bg1"/>
                </a:solidFill>
              </a:rPr>
              <a:t>MSU 1 LIE Exit 57             MSU 2 LIE Exit 68           Future MSU 3 Riverhead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08515" y="453407"/>
            <a:ext cx="423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Acute Stroke Care Update 2019-2020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8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F COS survey 0920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ony Brook Medic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tony Brook Medic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6C895D11832541AB216F5F7E684854" ma:contentTypeVersion="0" ma:contentTypeDescription="Create a new document." ma:contentTypeScope="" ma:versionID="cb48b5859fc410aa5ca31c000cd7dfb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ED78B7-A1F7-47A7-ACE5-F8943E2BA2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391DD91-B76F-4C70-82BC-D0DBA68AAB34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PSF COS survey 09202013</Template>
  <TotalTime>4919</TotalTime>
  <Words>1411</Words>
  <Application>Microsoft Office PowerPoint</Application>
  <PresentationFormat>On-screen Show (4:3)</PresentationFormat>
  <Paragraphs>247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ＭＳ Ｐゴシック</vt:lpstr>
      <vt:lpstr>ＭＳ Ｐゴシック</vt:lpstr>
      <vt:lpstr>Arial</vt:lpstr>
      <vt:lpstr>Calibri</vt:lpstr>
      <vt:lpstr>Helvetica</vt:lpstr>
      <vt:lpstr>Lucida Grande</vt:lpstr>
      <vt:lpstr>Times New Roman</vt:lpstr>
      <vt:lpstr>Wingdings</vt:lpstr>
      <vt:lpstr>ヒラギノ角ゴ Pro W3</vt:lpstr>
      <vt:lpstr>PSF COS survey 09202013</vt:lpstr>
      <vt:lpstr>Stony Brook Medicine</vt:lpstr>
      <vt:lpstr>1_Stony Brook Medicine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Stony Brook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Kirincic, Robert J.</dc:creator>
  <cp:lastModifiedBy>Pearce, James</cp:lastModifiedBy>
  <cp:revision>476</cp:revision>
  <cp:lastPrinted>2018-05-10T18:50:59Z</cp:lastPrinted>
  <dcterms:created xsi:type="dcterms:W3CDTF">2013-09-25T15:37:26Z</dcterms:created>
  <dcterms:modified xsi:type="dcterms:W3CDTF">2019-11-06T16:22:54Z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0x010100676C895D11832541AB216F5F7E684854</vt:lpwstr>
  </property>
</Properties>
</file>