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8" r:id="rId3"/>
    <p:sldId id="266" r:id="rId4"/>
    <p:sldId id="267" r:id="rId5"/>
    <p:sldId id="268" r:id="rId6"/>
    <p:sldId id="259" r:id="rId7"/>
    <p:sldId id="264" r:id="rId8"/>
    <p:sldId id="260" r:id="rId9"/>
    <p:sldId id="262" r:id="rId10"/>
    <p:sldId id="269" r:id="rId11"/>
    <p:sldId id="271" r:id="rId12"/>
    <p:sldId id="275" r:id="rId13"/>
    <p:sldId id="273" r:id="rId14"/>
    <p:sldId id="274" r:id="rId15"/>
    <p:sldId id="280" r:id="rId16"/>
    <p:sldId id="279" r:id="rId17"/>
    <p:sldId id="278" r:id="rId18"/>
    <p:sldId id="276" r:id="rId19"/>
    <p:sldId id="277" r:id="rId20"/>
    <p:sldId id="263" r:id="rId21"/>
    <p:sldId id="265" r:id="rId22"/>
    <p:sldId id="281" r:id="rId23"/>
    <p:sldId id="282" r:id="rId24"/>
    <p:sldId id="27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6.72083" units="1/cm"/>
          <inkml:channelProperty channel="Y" name="resolution" value="28.34646" units="1/cm"/>
          <inkml:channelProperty channel="T" name="resolution" value="1" units="1/dev"/>
        </inkml:channelProperties>
      </inkml:inkSource>
      <inkml:timestamp xml:id="ts0" timeString="2020-04-15T23:23:41.08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act:action type="add" startTime="7169">
    <iact:property name="dataType"/>
    <iact:actionData xml:id="d0">
      <inkml:trace xmlns:inkml="http://www.w3.org/2003/InkML" xml:id="stk0" contextRef="#ctx0" brushRef="#br0">10213 1393 0,'-176'-35'1,"-1"18"0,-17-54 0,35 53 6,-35 1 3,-17-19 0,52 19 0,-35-1-9,35 1 8,18 17 1,-18 0 0,1 0-9,16 0 18,1 0-18,18 0 8,-1 0 1,36 0 0,-35 0-9,17 35 18,18 0-18,-53-17 8,35 35-8,18-36 18,-18 19-18,0 16 8,35-34 1,1 17-9,17 1 8,-35 17 1,35-18-9,-35 35 1,-18 1 7,35 0-2,18-36 2,-35 71-2,35-53 3,-17 17-4,52-52 21,-17 52-26,-18-17 8,35 0 1,0 18 0,1-18-9,-1 0 18,1 35-18,-1-18 8,18-17 1,0 0 0,0 18-9,-18-1 8,1-17-8,17 0 1,0 0 6,0 0 17,0 0-24,0 0 8,0 0 1,17 0 0,-17-18 0,0 35-9,0-34-1,0 17 5,36 0 25,-36-1-29,17 19 8,1 0 1,-1-1 0,1-17-9,-18 35 18,18-35-18,-18 0 8,17 0-8,1 18 18,-18-1-18,35 1 8,1 17 1,-1-53-9,0 71 8,-17-71 1,17 18 0,0 18 0,18-18 0,18 35-9,-36-18 8,53 19 1,-52-54 0,34 35-9,-35-34 18,54 34-18,-19 1 8,-17-36 1,35 36 0,-17-18-9,17 17 18,-17-17-18,-19-18 8,37 18-8,-19 0 18,1-18-18,-1 18 8,-17 0 1,35 0-9,1 0 8,-54-35 1,18 17 0,35 0 0,0 1 0,-17 16-9,35-16 8,-1 17 1,-34-36 0,35 36-9,-36-18 18,1 18-18,-18-53 8,35 36 1,-17-1 0,17 0-9,-35 0 18,35 1-18,-35-19 8,35 19-8,-35-19 18,-18 1-18,36 0 8,-1 17 1,1 0-9,17 18 8,-35-53 1,53 35 0,0-17 0,17 17 0,-35-35-9,1 18 8,16 0 1,1-18 0,-18 0-9,36 0 18,-1 0-18,1 0 8,-1 0 1,1 0 0,17 0-9,-18 0 18,-34 0-18,16 0 8,1-18-8,-53 18 18,53-53-18,-53 18 8,0-1 1,0 1-9,35-35 8,0-1 1,-35 0-9,18-17 19,-19 18-19,1-1 8,0-35 1,-17 53 0,-1-35 0,35-18-9,-70 18 8,36-35 1,-1 17 0,0 0 0,-17-17 0,17 17-9,-17-18 8,-1 36 1,-17-18 0,18 0-9,0 36 18,-18-1-18,0-17 8,0 18 1,0-1-9,-18-17-1,0-18 22,-17-17-21,0 17 8,-18-18 1,0-35 0,0 54 0,0-1-9,0 0-1,0-18 6,-17 19 23,-1-36-28,18 70 8,-17-35 1,-18-17 0,17 17-9,36 53 18,-18-18-18,0 18 8,18-17-8,-1 35 18,19-18-18,-19 17 8,1-16 1,0-1-9,-18 0 8,0-18 1,0 36 0,18 0 0,-36-36 0,54 36-9,-19-1 8,-17 1 1,18 0 0,-18 0-9,18-1 18,-18 19-18,-17-36 8,17 0 1,0 35 0,0-35-9,0 36 18,18-1-18,-1 0 8,19 1-8,-19 17 18,19-18-18,-1 18 8,0 0 1,1 0-9,-1-18 8,1 18 21,-1 0-20,18-17 0,-18 17 0,1 0 0,-1 0-9,-17-18 18,35 18-18,-18 0 8,0 0 1,1 0 0</inkml:trace>
    </iact:actionData>
  </iact:action>
  <iact:action type="add" startTime="14959">
    <iact:property name="dataType"/>
    <iact:actionData xml:id="d1">
      <inkml:trace xmlns:inkml="http://www.w3.org/2003/InkML" xml:id="stk1" contextRef="#ctx0" brushRef="#br0">6332 8290 0,'0'0'220,"18"0"-210,0 0 0,-1 0-9,1 0 8,-18 0 1,18 0 0,-1 0 0,1 0-9,-1 0 8,1 0 1,17 0 0,-17 0 0,0 0 0,17 0-9,0 0 8,-17 0 1,0 0 0,34 0-9,-34 0 18,17 0-18,-17 0 8,35 0 1,-35 0 0,-1 0-9,18 0 8,-17 0-8,0 0 0,17 0 7,-35 0 0,35 18 0,-17-18 0,0 0 2,-1 0-4,18 0 4,-17 0-4,0 18 21,17-18-26,0 0 8,1 17 1,-19-17 0,36 0-9,-35 0 18,17 0-18,18 18 8,-18-18 1,18 0-9,0 17 0,0-17 3,0 18 5,0 0 16,0-18-24,0 0 8,0 0 1,0 17 0,17 1 0,-17-18-9,-18 0-1,36 18 5,-36-18 6,18 0 9,-18 0-10,18 17 0,0-17 0,-18 0-9,18 0 8,-17 0 1,-19 0 0,36 18-9,-18-18 18,36 18-18,-53-18 8,17 0 1,0 17 0,18-17-9,-18 0 8,1 0 1,17 18 0,-18-18-9,0 0 8,18 0 1,-35 0 0,17 0 0,0 0-9,1 0 8,-1 0 1,0 0 0,-17 0-9,35 0 18,-36 0-18,-17 0 8,36 0 1,-36 0 0,35 0-9,0 0 18,-17 0-18,-1 0 8,36 0 1,-35 0 0,0 0-9,17 0 8,-18 0 1,19 0 0,-19 0-9,36 0 8,-17-18 1,17 18 0,-18-17 0,0 17-9,18 0 8,-18 0 1,18-18 0,-35 18 0,35 0 0,-18-18-9,18 18 8,-35-17 1,17 17 0,18 0-9,-18 0 18,-35 0-18,18 0 8,-1 0 1,1 0 0,-18 0 10,18-18-10</inkml:trace>
    </iact:actionData>
  </iact:action>
  <iact:action type="add" startTime="25912">
    <iact:property name="dataType"/>
    <iact:actionData xml:id="d2">
      <inkml:trace xmlns:inkml="http://www.w3.org/2003/InkML" xml:id="stk2" contextRef="#ctx0" brushRef="#br0">7479 8802 0,'0'0'280,"18"0"-240,-18 0 10,17 0-30,1 0 0,-18 0 0,17 0-10,-17 0 0,18 0-9,-18 0 8,35 0-8,-17 0 19,0 0-10,-18 0 0,17 0 0,1-18-9,0 18 8,-18 0 1,35 0 0,-35 0 0,17 0-9,-17 0 8,18 0 1,-18 0 0,18 0 0,-1 0 0,-17 0-9,18 0 18,-18 0-9,18 0 1,-1 0 11,-17 0 19,18 0-29,-18 0 21,18 0-3,-18 0 0,17 0-10,1 0-10,-18 0 20,18 0-29,-18 0 28,17 0-19,1 0 0,-18 0 20,17 0-20,-17 0 0,18 0 0,-18 0 0,18 0-9,-1 0 8,-17 0 1,18 0 10,-18 0-19,18 0 8,-18 0 1,17 0 0,1 0 10,-18 0-19,18 0 8,-1 18 1,1-18 10,-18 0-10,17 0 0,-17 0 0,18 0-9,0 17 38,-1-17-19,-17 0-10,36 18 0,-36-18 10,17 0 0,-17 0-10,36 18 0,-36-18 10,17 17-10,1-17-9,-1 0 18,-17 0-9,18 0 0,0 18-9,-1-18 8,-17 0 1,36 0 0,-36 0 0,17 0 0,1 0 0,0 0 0,-18 0-9,17 0 18,1 18-8,0-18 29,-18 0 133,17 0-143,-17 0-29,18 0 11,-1 0 21,-17 0-32,18 0 18,-18 0-9,18 0 0,-1 0 20,-17 0-10,18 0 10,-18 0-20,18 0 10,-18 0 0,17 0 100,1-18-100,0 18 10,-18 0-20,17 0 0,1 0 0,-18 0 20,17 0 20</inkml:trace>
    </iact:actionData>
  </iact:action>
  <iact:action type="add" startTime="42735">
    <iact:property name="dataType"/>
    <iact:actionData xml:id="d3">
      <inkml:trace xmlns:inkml="http://www.w3.org/2003/InkML" xml:id="stk3" contextRef="#ctx0" brushRef="#br0">2963 10442 0,'0'0'10,"18"0"10,0 0 0,-18 0-10,17 0 20,1 0-20,0 0 10,-18 36 10,17-36-20,-17 17 0,18-17 20,-1 0-20,-17 0 0,18 0 0,0 0 0,17 0 0,18-17 0,17-19-9,36-17 8,-17 18 1,34-53 0,-35 35-9,36 0 18,-19 18-18,-16-18 8,-54 53 1,0-18-9,1 1 8,-36 17 1,17 0 0</inkml:trace>
    </iact:actionData>
  </iact:action>
  <iact:action type="add" startTime="48279">
    <iact:property name="dataType"/>
    <iact:actionData xml:id="d4">
      <inkml:trace xmlns:inkml="http://www.w3.org/2003/InkML" xml:id="stk4" contextRef="#ctx0" brushRef="#br0">3193 11642 0,'17'0'40,"-17"0"-30,18 0 0,0 0 0,-18 0-9,17 0 8,-17 0 1,18 0 0,-18 0-9,17 0 6,1 0 9,-18 17-4,18-17-8,-18 18 9,17 0-10,1-18 28,-18 0 19,18 0-40,-18 0 10,17 0-10,-17 0 0,18 0 22,0 0-2,-18 0 22,17 0-32,-17 0-10,18 0 10,0 0-10,-1-18 0,-17 18-9,18-18 8,-1 1 1,1-19 0,0 19-9,-1-1 18,1 0-18,0 1 8,-1-1 1,-17 18 0,0-17 10,18-1-10,-18 0-9,18 18 18,-1-17-18,-17-1 8,18 18 1,-18-35-9,17 35 8,-17-18 1,18 0 0,0 1 0</inkml:trace>
    </iact:actionData>
  </iact:action>
  <iact:action type="add" startTime="52838">
    <iact:property name="dataType"/>
    <iact:actionData xml:id="d5">
      <inkml:trace xmlns:inkml="http://www.w3.org/2003/InkML" xml:id="stk5" contextRef="#ctx0" brushRef="#br0">12118 11853 0,'18'0'90,"-18"0"-80,17 0 10,1 18-10,-18-18 0,17 18 0,-17-18 0,18 17 10,0 1 0,-18-18 0,0 18-19,17-18 28,-17 0 61,18 0-80,-18 0 0,18 0 0,-1 0 0,19 0 0,-1-18-9,-17 0 18,52 1-18,-52-1 8,-1 0-8,36-17 18,-17 17-18,-1-17 18,18 0-18,-53 35 0,35-18 7,-17 1 2,-1-1 0,19 0 10,-36 18-19,17-17 28</inkml:trace>
    </iact:actionData>
  </iact:action>
  <iact:action type="add" startTime="60542">
    <iact:property name="dataType"/>
    <iact:actionData xml:id="d6">
      <inkml:trace xmlns:inkml="http://www.w3.org/2003/InkML" xml:id="stk6" contextRef="#ctx0" brushRef="#br0">13882 10389 0,'0'0'192,"17"0"-182,-17 18 10,18-18-10,0 18 0,-18-1 0,17 1 0,-17-18 0,0 18-9,18-1 8,0 1 1,-18-18 0,0 17 0,17 1 0,-17-18 140,18 0-149,17 0 8,-35 0 1,35 0 0,-17-18 0,0 18-9,-1-17 18,1-1-18,53 1 8,-36-19 1,0 19-9,0-1 8,1 0 11,-1 1-19,0-1 8,1-17-8,-19 35 8,1-18 1,-1 0 0,36 1 0,-35-1-9,0 18 8,17-17 1,-17-19 0,-1 36 0,-17-17 0,35 17-9,-35-18 8,18 0 1,0 18 0,-1-17-9</inkml:trace>
    </iact:actionData>
  </iact:action>
  <iact:action type="add" startTime="115069">
    <iact:property name="dataType"/>
    <iact:actionData xml:id="d7">
      <inkml:trace xmlns:inkml="http://www.w3.org/2003/InkML" xml:id="stk7" contextRef="#ctx0" brushRef="#br0">18803 5944 0,'18'0'10,"-1"0"0,-17 0 0,36 0-9,-1 0 18,0 0-18,0 0 8,1 0-8,34 0 8,-34-17 1,34 17 0,36-18 0,-53 0-9,35 18 8,0-17 1,-17 17 0,-18-18 0,53 18 0,-36-18-9,18 1 8,-52 17 1,-1 0 0,0 0-9,18 0 18,-18 0-18,1 0 8,-19 0 1,19 0 0,-1 0-9,-18 0 18,1 0-18,17 0 8,-35 0-8,18 0 8,-18 0 1,35 0 320,-35 0-320,18 0-9,-18 0 8,18 0 1,-1 0 0,1 0 0,-1 0-9,1 0 8,17 0 1,-35 0 0,18 0 0,-18 0-9,18 0 8,-1 0 1,-17 0 0,18 0 0,-18 0 0,35 0-9,-35 0 8,36 0 1,-19 0 0,18 0-9,1 0 18,-19 0-18,1 0 8,0 0 1,17 0 0,-17 0-9,17 0 18,-18 0-18,1 0 8,17 0-8,-35 0 8,18 0 11,-18 0-10,18 0 10</inkml:trace>
    </iact:actionData>
  </iact:action>
  <iact:action type="add" startTime="119749">
    <iact:property name="dataType"/>
    <iact:actionData xml:id="d8">
      <inkml:trace xmlns:inkml="http://www.w3.org/2003/InkML" xml:id="stk8" contextRef="#ctx0" brushRef="#br0">24518 3210 0,'18'-17'240,"-1"17"-230,1 0-9,17 0 8,18 0 1,-18 0 0,-17 0 0,17 0 0,1 0-9,-19 0 8,1 0 1,17 0 0,-17 0-9,-18 0 18,17 0-18,1 0 8,-18 0 1,18 0-9,-1 0 8,1 0 11,0 0-19,-18 0 8,35 0-8,-35 0 8,18 0 1,-1 0 0,1 0 0,-18 0-9,18 0 8,-1 0 1,1 0 0,-1 0-9,-17 0 18,36 0-18,-36 0 8,17 0 1,19 0 0,-19 0-9,1 0 18,17 0-18,-17 0 8,-1 0 1,19 0 0,-19 0-9,1 0 18,0 0-18,-18 0 8,17 0-8,1 0 8,-18 0-8,18 0 2,-18 0 5,17 0 0,1 0 1,-18 0 5,17 0-5,-17 0 6</inkml:trace>
    </iact:actionData>
  </iact:action>
  <iact:action type="add" startTime="140404">
    <iact:property name="dataType"/>
    <iact:actionData xml:id="d9">
      <inkml:trace xmlns:inkml="http://www.w3.org/2003/InkML" xml:id="stk9" contextRef="#ctx0" brushRef="#br0">23442 2417 0,'0'0'64,"18"35"-56,-18-35 8,0 17-8,0 1 2,17 0-4,-17-1 5,0 1-6,0 0 7,0-1-8,0 1 8,0 0-8,0-1 9,0 1-10,0-1 11,0 1 14,0 0-27,0-1 0,0 1 17,0 17-16,0-35 6,0 18 25,0-18-23,0 35-9,0-17 18,0 0-9,0-1-9,0-17 18,-17 35-18,17-35 8,0 18 1,0-18 0,-18 35-9,0-17 18,18 0-9,0-1 0,-17-17 0,17 18 10,0 0-19,-18-18 0,18 17 17,-17-17-8,17 18 0,-18-1 0,18 1 0,-18-18 10,18 18 0,0-1-10,-17-17 0,-1 18 0,18-18 10,-18 35-19,18-35 8,-17 18-8,-1 0 18,18-1-18,-18-17 18,1 18-18,17-18 0,-18 17 7,18 1 12,-17-18-10,17 18 0,-18-1 20,0 1 10,18-18-20,-17 0-10,-1 18 0,0-18 10,18 17-10,-17 1 0,17-18 0,-18 18 0,0-18 0,1 17 0</inkml:trace>
    </iact:actionData>
  </iact:action>
  <iact:action type="add" startTime="142908">
    <iact:property name="dataType"/>
    <iact:actionData xml:id="d10">
      <inkml:trace xmlns:inkml="http://www.w3.org/2003/InkML" xml:id="stk10" contextRef="#ctx0" brushRef="#br0">21802 5027 0,'0'0'200,"0"0"-199,35 0 8,-17 0 1,17 0 0,0 18 0,-17-18 0,17 0-9,-17 17 18,-1-17-18,1 0 8,-18 0-8,18 0 8,-1 0 11,-17 18-10,18-18-9,-18 0 18,18 0-9,-18 0 0,35 0-9,-35 0 8,35 0 1,-17 0 0,-18 0 0,17 0-9,1 0 18,-18 0-9,18 0 10</inkml:trace>
    </iact:actionData>
  </iact:action>
  <iact:action type="add" startTime="159276">
    <iact:property name="dataType"/>
    <iact:actionData xml:id="d11">
      <inkml:trace xmlns:inkml="http://www.w3.org/2003/InkML" xml:id="stk11" contextRef="#ctx0" brushRef="#br0">24589 6085 0,'0'0'70,"17"0"12,-17 0-74,36 0 0,-36 0 0,17 0 0,18 0 0,-35 0 1,18 0-2,17 0 1,-35 0 0,18 0 0,0 0 0,-1 0 0,-17 0 0,18 0 0,0 0 0,-18 0 0,17 0 0,1 0 0,-1 0 0,1 0 0,0 0 0,-1 0 0,1 0 0,0 0 1,-1 0-2,-17 0 1,36 0 0,-19 0 15,-17 0-13,36 0-9,-19 0 8,1 0 11,-18 0-19,17 0 8,1-17-8,0 17 8,-1 0 1,1 0 0,17 0 0,-17 0-9,0 0 8,-1 0 1,36-18 0,-35 18 0,-1 0 0,19 0-9,-1 0 8,-17 0 1,-1 0 0,1 0-9,-1 0 18,1 0-18,-18 0 8,35 0 11,-17 0-19,0 0 0,-1 0 7,-17 0 2,36 0 0,-19 0 0,-17 0-9,36 0 8,-36 0 1,17 0 0,-17 0-9,18 0 8,-1 0 1,-17 0 0,18 0 0,-18 0 10</inkml:trace>
    </iact:actionData>
  </iact:action>
  <iact:action type="add" startTime="190019">
    <iact:property name="dataType"/>
    <iact:actionData xml:id="d12">
      <inkml:trace xmlns:inkml="http://www.w3.org/2003/InkML" xml:id="stk12" contextRef="#ctx0" brushRef="#br0">24694 13511 0,'0'18'140,"0"0"-120,0-1-10,18-17 0,-18 18 20,18-18 90,-1 0-110,19-18 0,-19 1-9,36-19 9,0 19-9,0-19 6,-18 19-5,18-36 6,0 53-1,-18-35 1,1-1 0,17 19 0,-36-19 1,1 36-2,0-17 2</inkml:trace>
    </iact:actionData>
  </iact:action>
  <iact:action type="add" startTime="219322">
    <iact:property name="dataType"/>
    <iact:actionData xml:id="d13">
      <inkml:trace xmlns:inkml="http://www.w3.org/2003/InkML" xml:id="stk13" contextRef="#ctx0" brushRef="#br0">19950 13035 0,'-18'0'50,"18"0"-39,53 0-10,0 0 7,17 0 3,19 0-6,16 0 7,36 0-8,1 0 8,-1 0-8,-18 0 8,36 0-8,-71 0 9,-17 0-10,-18 0 11,-53 0-12</inkml:trace>
    </iact:actionData>
  </iact:action>
  <iact:action type="add" startTime="220482">
    <iact:property name="dataType"/>
    <iact:actionData xml:id="d14">
      <inkml:trace xmlns:inkml="http://www.w3.org/2003/InkML" xml:id="stk14" contextRef="#ctx0" brushRef="#br0">22031 13335 0,'18'0'200,"-18"0"-192,17 0 0,-17 0 0,36 0 0,-19 0 0,1 0 14,-1 0-12,-17 0 0,18 0-9,0 0 18,-18 0 1,17 0 10</inkml:trace>
    </iact:actionData>
  </iact:action>
  <iact:action type="add" startTime="225906">
    <iact:property name="dataType"/>
    <iact:actionData xml:id="d15">
      <inkml:trace xmlns:inkml="http://www.w3.org/2003/InkML" xml:id="stk15" contextRef="#ctx0" brushRef="#br0">18891 15134 0,'0'0'50,"18"0"-49,0 0 8,-1 0 1,36 0 0,-35 0 0,17 0-9,-17 0 8,35 0 1,-18 0 0,0 0 0,0 0 0,1 0-9,17 0 8,-18 0 1,0 0 0,0 0-9,1 0 18,-1 0-18,18 0 8,0 0 1,0 0 0,0 0-9,17-17 18,-17 17-18,-18-18 8,54 0-8,-54 18 8,18 0 1,-18 0 0,18 0 0,-18 0-9,1 0 8,-1 0 1,-35 0 0,17 0 0,1-17 0</inkml:trace>
    </iact:actionData>
  </iact:action>
  <iact:action type="add" startTime="230642">
    <iact:property name="dataType"/>
    <iact:actionData xml:id="d16">
      <inkml:trace xmlns:inkml="http://www.w3.org/2003/InkML" xml:id="stk16" contextRef="#ctx0" brushRef="#br0">21308 16140 0,'17'0'80,"19"0"-72,17 0 6,17-18 6,18 18-10,-17-18-9,35 1 8,-36 17 1,19-18 0,-37 0-9,19 18 8,-36-17 1,1 17 0,16 0 0,-16 0-9,-19 0 8,19-18 1,-19 18 0,1 0 0,17-18 0,-17 18-9,35 0 8,-36 0 1,36-17 0,-35 17-9,-18 0 18,18 0-18,-1 0 28,-17 0 221</inkml:trace>
    </iact:actionData>
  </iact:action>
  <iact:action type="add" startTime="234914">
    <iact:property name="dataType"/>
    <iact:actionData xml:id="d17">
      <inkml:trace xmlns:inkml="http://www.w3.org/2003/InkML" xml:id="stk17" contextRef="#ctx0" brushRef="#br0">20655 17780 0,'0'0'100,"53"0"-90,-18 0 0,18 0-9,-17 0 8,16-18 1,1 18 0,18-17 0,-53 17-9,34 0 8,-34 0 1,17-18 0,-35 18 0</inkml:trace>
    </iact:actionData>
  </iact:action>
  <iact:action type="add" startTime="237929">
    <iact:property name="dataType"/>
    <iact:actionData xml:id="d18">
      <inkml:trace xmlns:inkml="http://www.w3.org/2003/InkML" xml:id="stk18" contextRef="#ctx0" brushRef="#br0">25718 17039 0,'17'0'150,"1"0"-130,-1 0-10,1 0-9,0 0 8,-1 0 1,1 0 0,-18 0-9,18 0 8</inkml:trace>
    </iact:actionData>
  </iact:action>
  <iact:action type="add" startTime="242081">
    <iact:property name="dataType"/>
    <iact:actionData xml:id="d19">
      <inkml:trace xmlns:inkml="http://www.w3.org/2003/InkML" xml:id="stk19" contextRef="#ctx0" brushRef="#br0">26705 17392 0,'0'0'190,"18"0"-180,0 0 0,-18 0 10,17 0-10,-17 0 0,18 0-9,-1 0 8,-17 0 1,18 0 0,-18 0-9,18 0 8,-1 0 1,-17 0-9,18 0 1,0 0 13,-18 0-7,17 0 1,1 0-1,0 0 0,-1 0 7,1 0-7,-18 0 2,18 0 4,-1 0-6,18 0 8,-35 0-4,18 0-7,0 0 6,-1 0-6,1 0 7,0 0-9,-1 0 11,1 0-12,0 0 13,-1 0-14,18 0 14,-17 0-13,0 0 5,-1 0 2,1 0-2,0 18 2,-18-18-2,35 0 1,-35 0 0,18 0 1,-18 0-2,17 0 1,1 0 1,-18 0 1,17 0 3,-17 0-5</inkml:trace>
    </iact:actionData>
  </iact:action>
  <iact:action type="add" startTime="248441">
    <iact:property name="dataType"/>
    <iact:actionData xml:id="d20">
      <inkml:trace xmlns:inkml="http://www.w3.org/2003/InkML" xml:id="stk20" contextRef="#ctx0" brushRef="#br0">28575 17798 0,'0'-18'64,"18"18"-56,-1-18 9,-17 1-2,18 17 97,-18-18-72,18 18-32,-1 0 8,1 0 8,-18 0-16,17 0 0,-17 0 0,18 0 0,0-18 0,-18 18 15,17 0 47,-17 0-60,18 0 0,0 0 0,-18 0 0,17-17 10,-17 17 20,18 0-20,-18 0 0,18 0 240,-1 17-250,-17-17 10</inkml:trace>
    </iact:actionData>
  </iact:action>
  <iact:action type="add" startTime="261905">
    <iact:property name="dataType"/>
    <iact:actionData xml:id="d21">
      <inkml:trace xmlns:inkml="http://www.w3.org/2003/InkML" xml:id="stk21" contextRef="#ctx0" brushRef="#br0">28646 16245 0,'0'0'220,"17"0"-210,-17 0 0,35 0 0,-35 0 0,18 0 0,-18 0 0,18 0 0,-1-17 10,1 17-10,0 0 0,-18 0 10,17 0-19,-17 0 8,18 0 11,-18 0 0,18 0-10,-1 0 10,-17 0-10,18-18 0,0 18 11,-1 0-14,-17 0 9,18 0-8,-18 0 8,35 0 15,-35 0 34,18 0-25,-18 0-16,17 0-4,1 18-16,17-18 26,-35 0-29,18 0 0,-18 0 14,18 0-13,-18 0 12,17 0-13,1 0 15,-1 17 0,1-17 8,-18 0 65,18 0-69,-18 0 0,17 0 60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6.72083" units="1/cm"/>
          <inkml:channelProperty channel="Y" name="resolution" value="28.34646" units="1/cm"/>
          <inkml:channelProperty channel="T" name="resolution" value="1" units="1/dev"/>
        </inkml:channelProperties>
      </inkml:inkSource>
      <inkml:timestamp xml:id="ts0" timeString="2020-04-15T23:34:54.95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6991">
    <iact:property name="dataType"/>
    <iact:actionData xml:id="d0">
      <inkml:trace xmlns:inkml="http://www.w3.org/2003/InkML" xml:id="stk0" contextRef="#ctx0" brushRef="#br0">8237 776 0,'106'0'1,"-18"0"8,36 0 1,-18 0 0,17 0-9,1 0 18,-19 0-9,54 0-9,-71 0 8,36 0 1,-1 0-9,1 0 18,-36 0-18,18 0 8,0 0-8,-18 0 8,-18 0 1,36 0 0,-53 0 0,0 0-9,18 0 8,-1 0 1,-17 0 0,18 0 0,-1 0 0,-17 0-9,0 0 8,-18 0 1,18 0 0,-35 0-9,17 0 18,0 0-18,-17 0 8,0 0 1</inkml:trace>
    </iact:actionData>
  </iact:action>
  <iact:action type="add" startTime="18868">
    <iact:property name="dataType"/>
    <iact:actionData xml:id="d1">
      <inkml:trace xmlns:inkml="http://www.w3.org/2003/InkML" xml:id="stk1" contextRef="#ctx0" brushRef="#br0">14182 758 0,'17'0'32,"1"0"-16,0 0 4,17 0-10,-17 0 0,17 0 0,-18 0-9,36 0 8,-35 0 1,17 0 10,1 0-19,-1 0 0,0 0 7,0 0 2,1 0 0,-19 0 0,36 0 0,-35 0-9,-1 0 8,19 0 1,-19 0 0,1 0 10,0 0-19,-1 0 0,19 0 7,-19 0 2,1 0 0,17 0-9,-17 18 8,17-18 1,-17 0 0,35 18-9,-18-18 8,0 0 1,0 0 0,-17 0 0,17 0-9,18 0 8,0 0 1,-18 0 0,1 0 10,17 0-19,-18 0 0,18 0 7,0 0 12,17 0-19,1 0 0,-18 0 17,0 0-17,0 0 8,-18 0 1,18 0-9,-18 0 8,18 0 1,-18 0 0,18 0 0,-17 0-9,-1 0 8,0 0 1,-17 0 0,35 0 0,-53 0-9,35 0 8,0 0 1,0 17 0,-17-17 0,17 18 0,-17-18-9,35 0 8,-35 0 1,34 18 0,-16-18-9,17 0 18,-36 0-18,36 17 8,-35-17 1,0 0-9,-1 0 8,1 0 1,17 0 0,-17 0 0,-1 0-9,1 0 8,0 0 1,-18 0 0,17 0 0,-17 0 10</inkml:trace>
    </iact:actionData>
  </iact:action>
  <iact:action type="add" startTime="29164">
    <iact:property name="dataType"/>
    <iact:actionData xml:id="d2">
      <inkml:trace xmlns:inkml="http://www.w3.org/2003/InkML" xml:id="stk2" contextRef="#ctx0" brushRef="#br0">9543 2417 0,'0'0'220,"17"0"-210,1 0-9,17 0 8,0 0 1,-17 0 0,35 0 0,-18 0 0,1 0-9,17 0 8,-18 0 1,18 0 0,-18 0-9,0 0 18,18 0-18,-18 0 8,36 0 1,-18 0 0,0 0-9,0 0 8,17 0 1,-17 0 0,18 0-9,-1 0 8,-17 0 1,18 0 10,-18 0-19,-18 0 8,18 0-8,-35 0 8,17 0 1,0 0 0,-17 0-9,-1 0 0,1 0 6,-18 0 6,18 0-5</inkml:trace>
    </iact:actionData>
  </iact:action>
  <iact:action type="add" startTime="34500">
    <iact:property name="dataType"/>
    <iact:actionData xml:id="d3">
      <inkml:trace xmlns:inkml="http://www.w3.org/2003/InkML" xml:id="stk3" contextRef="#ctx0" brushRef="#br0">6085 5592 0,'18'0'10,"0"0"0,17 0 10,0 0-19,18 0 8,0 0-8,0 0 8,18 0-8,-1 0 8,-17 0 1,18 0 0,-36 0 0,18 0-9,17 0 8,-34 0 1,-19 0 0,1 0-9,17 0 0,-17 0 8,-1 0 7,19 0-15,-19 0 3,-17 0 8,18 0-8,0 0 8,-18 0 24</inkml:trace>
    </iact:actionData>
  </iact:action>
  <iact:action type="add" startTime="37324">
    <iact:property name="dataType"/>
    <iact:actionData xml:id="d4">
      <inkml:trace xmlns:inkml="http://www.w3.org/2003/InkML" xml:id="stk4" contextRef="#ctx0" brushRef="#br0">9490 8378 0,'0'0'140,"0"0"-130,35 0 0,0 0 0,1-17 0,-1-1-9,18 1 18,-18-19-18,0 19 8,36-19 11,-36 19-19,-17-1 0,17 0 17,-35 1-17</inkml:trace>
    </iact:actionData>
  </iact:action>
  <iact:action type="add" startTime="38387">
    <iact:property name="dataType"/>
    <iact:actionData xml:id="d5">
      <inkml:trace xmlns:inkml="http://www.w3.org/2003/InkML" xml:id="stk5" contextRef="#ctx0" brushRef="#br0">9384 5398 0,'0'0'1,"0"17"8,0 1 1,18-18 0,-1 0 160,1 0-160,-1 0 0,1 0 0,0-18 0,-1 18-9,1-17 8,-18-1 1,35 18-7</inkml:trace>
    </iact:actionData>
  </iact:action>
  <iact:action type="add" startTime="58427">
    <iact:property name="dataType"/>
    <iact:actionData xml:id="d6">
      <inkml:trace xmlns:inkml="http://www.w3.org/2003/InkML" xml:id="stk6" contextRef="#ctx0" brushRef="#br0">15875 3651 0,'0'0'203,"18"18"-188,-1-18 1,1 18-7,0-18-2,-1 0 2,18 0-2,1 0 3,-1 0-4,18 0 5,-18 0 5,1 0-15,-19 0 3,36 0 8,-18 0-8,1-18 8,-19 0-8,54 18 9,-54-17-10,19-1 11,-1 18-12,-17-18 13,-1 1-14,-17 17 7,18 0 16</inkml:trace>
    </iact:actionData>
  </iact:action>
  <iact:action type="add" startTime="69556">
    <iact:property name="dataType"/>
    <iact:actionData xml:id="d7">
      <inkml:trace xmlns:inkml="http://www.w3.org/2003/InkML" xml:id="stk7" contextRef="#ctx0" brushRef="#br0">13899 9402 0,'18'0'70,"-18"0"-62,18 0 89,-1 0-90,1 0 3,35 0-4,-53 0 5,18-18-6,34 0 6,-34 18-6,17-17 7,1-1-8,-1 18 8,-17 0-8,17-18 9</inkml:trace>
    </iact:actionData>
  </iact:action>
  <iact:action type="add" startTime="71179">
    <iact:property name="dataType"/>
    <iact:actionData xml:id="d8">
      <inkml:trace xmlns:inkml="http://www.w3.org/2003/InkML" xml:id="stk8" contextRef="#ctx0" brushRef="#br0">12894 9454 0,'-18'18'130,"18"-18"-100,0 18-20,0-18 0,18 0 20,0 17-20,-18 1-9,17-18 8,19 0 1,-1 35 0,0-35-9,18 18 18,-35-18-9,17 0-9,18 0 8,0 0 1,0 0-9,-18 0 8,36 0 1,-19 0 0,-16-18-9,17 1 8,-18-1 1,0 18 0,-35-18 0,36 18-9,-19-17 18</inkml:trace>
    </iact:actionData>
  </iact:action>
  <iact:action type="add" startTime="72451">
    <iact:property name="dataType"/>
    <iact:actionData xml:id="d9">
      <inkml:trace xmlns:inkml="http://www.w3.org/2003/InkML" xml:id="stk9" contextRef="#ctx0" brushRef="#br0">11994 8414 0,'18'0'60,"-18"0"-40,18 0-10,-18 0 0,35 0 0,-17 0 0,-1 0 0,-17 0-9,18 0 8,0 0 1,-1 0 0,18 0 0,-17 0 0,17 0-9,1 0 0,34-36 2,-17 1 10,-18 35-10,54-53 11,-36 18-12,-1 17 13,1-17-14,-17 17 7,-19 18 0,-17-17 0</inkml:trace>
    </iact:actionData>
  </iact:action>
  <iact:action type="add" startTime="88586">
    <iact:property name="dataType"/>
    <iact:actionData xml:id="d10">
      <inkml:trace xmlns:inkml="http://www.w3.org/2003/InkML" xml:id="stk10" contextRef="#ctx0" brushRef="#br0">21819 2452 0,'0'0'40,"36"0"-39,-19 0 1,19 0 3,-1-18 7,0 18-7,18 0 7,18 0-8,34 0 8,-34-17-9,35 17 10,17 0-10,-35 0 11,36 0-12,-18 0 14,-36 0-15,-17 0 6,0 0 1,-35 0 0,-1 0 0,-17 0 1,18 0 6,0 0 2,-18 0 2699</inkml:trace>
    </iact:actionData>
  </iact:action>
  <iact:action type="add" startTime="97274">
    <iact:property name="dataType"/>
    <iact:actionData xml:id="d11">
      <inkml:trace xmlns:inkml="http://www.w3.org/2003/InkML" xml:id="stk11" contextRef="#ctx0" brushRef="#br0">21396 7003 0,'0'0'109,"35"-18"-99,-17 18-9,17 0 8,-17 0 1,-1 0 0,1 0 0,0 0 0,-18 0-9,17-18 8,-17 18 1,18 0 0,0 0 0,-18 0 0,17 0 0,-17 0 70,18 0-70</inkml:trace>
    </iact:actionData>
  </iact:action>
  <iact:action type="add" startTime="98667">
    <iact:property name="dataType"/>
    <iact:actionData xml:id="d12">
      <inkml:trace xmlns:inkml="http://www.w3.org/2003/InkML" xml:id="stk12" contextRef="#ctx0" brushRef="#br0">22931 8978 0,'0'0'62,"17"-17"-46,1 17-8,-1 0 0,1 0 0,0 0 0,-18 0 0,35-18 0,18 0 0,-18 18 0,18-17 0,-18 17 0,-17 0 0,53 0 0,-36-18 0,-17 18 0,-1-18 0,1 18 8</inkml:trace>
    </iact:actionData>
  </iact:action>
  <iact:action type="add" startTime="99834">
    <iact:property name="dataType"/>
    <iact:actionData xml:id="d13">
      <inkml:trace xmlns:inkml="http://www.w3.org/2003/InkML" xml:id="stk13" contextRef="#ctx0" brushRef="#br0">20796 9666 0,'0'18'79,"0"-18"-47,18 0-24,17 0 0,-17 0 0,17 0 1,-17 0-2,17 0 1,-17 0 0,35 0 0,-36 0 0,1 0 0,17 0 0,-35 0 0,18 0 0,-1 0 0,1 0 16,-18 0-16,18 0 66,-18 0-44</inkml:trace>
    </iact:actionData>
  </iact:action>
  <iact:action type="add" startTime="113299">
    <iact:property name="dataType"/>
    <iact:actionData xml:id="d14">
      <inkml:trace xmlns:inkml="http://www.w3.org/2003/InkML" xml:id="stk14" contextRef="#ctx0" brushRef="#br0">21096 4251 0,'0'0'109,"18"0"-99,-1 0 10,1 0-19,0 0 8,35 0 1,-18 0-9,0 0 8,18-18 1,-18 1 0,-17-1 0,0 18-9,-18 0 28,17 0-9,-17 0 0,18 0-10,0 0 0,-18-18 0,17 18 10,-17-17 10</inkml:trace>
    </iact:actionData>
  </iact:action>
  <iact:action type="add" startTime="126889">
    <iact:property name="dataType"/>
    <iact:actionData xml:id="d15">
      <inkml:trace xmlns:inkml="http://www.w3.org/2003/InkML" xml:id="stk15" contextRef="#ctx0" brushRef="#br0">26141 9084 0,'0'18'79,"0"-18"-16,17 0-54,1 0 7,-18 0-3,18-18-11,-1 18 14,1-18-15,35 1 6,-53-1 1,53 0 0,-18 1 0,18-1 0,-35 18 1,-1-17-2,19-1 18,-36 18 65,17 0-70</inkml:trace>
    </iact:actionData>
  </iact:action>
  <iact:action type="add" startTime="127881">
    <iact:property name="dataType"/>
    <iact:actionData xml:id="d16">
      <inkml:trace xmlns:inkml="http://www.w3.org/2003/InkML" xml:id="stk16" contextRef="#ctx0" brushRef="#br0">28134 9102 0,'0'0'14,"18"17"-6,-18 1 9,35 0-10,-17-1 1,-1 1 0,-17-18 0,18 35 0,0-17 0,-1-1 8,-17-17 48,18 0-56,-18 0 6,35 0-12,-17-17 13,-1 17-13,1-18 12,0 1-12,35 17 5,-36-18 1,18 0 0,1 1 1,17 17-2,-18 0 19,-17-18-25,34 0 8,-34 18 1,0 0 0,17 0 0,0 0 0,-35-17-9,18 17 8,0 0 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4/15/2020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hyperlink" Target="https://www.youtube.com/watch?v=U7F1cnWup9M&amp;feature=youtu.be" TargetMode="Externa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openxmlformats.org/officeDocument/2006/relationships/image" Target="../media/image5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11/relationships/inkAction" Target="../ink/inkAction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microsoft.com/office/2011/relationships/inkAction" Target="../ink/inkAction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www.uclahealth.org/ortho/non-classica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ontiersin.org/articles/10.3389/fimmu.2016.00697/full#B86" TargetMode="External"/><Relationship Id="rId13" Type="http://schemas.openxmlformats.org/officeDocument/2006/relationships/hyperlink" Target="https://www.frontiersin.org/articles/10.3389/fimmu.2016.00697/full#B96" TargetMode="External"/><Relationship Id="rId18" Type="http://schemas.openxmlformats.org/officeDocument/2006/relationships/hyperlink" Target="https://www.frontiersin.org/articles/10.3389/fimmu.2016.00697/full#B109" TargetMode="External"/><Relationship Id="rId3" Type="http://schemas.openxmlformats.org/officeDocument/2006/relationships/slideLayout" Target="../slideLayouts/slideLayout7.xml"/><Relationship Id="rId21" Type="http://schemas.openxmlformats.org/officeDocument/2006/relationships/hyperlink" Target="https://www.frontiersin.org/articles/10.3389/fimmu.2016.00697/full" TargetMode="External"/><Relationship Id="rId7" Type="http://schemas.openxmlformats.org/officeDocument/2006/relationships/hyperlink" Target="https://www.frontiersin.org/articles/10.3389/fimmu.2016.00697/full#B82" TargetMode="External"/><Relationship Id="rId12" Type="http://schemas.openxmlformats.org/officeDocument/2006/relationships/hyperlink" Target="https://www.frontiersin.org/articles/10.3389/fimmu.2016.00697/full#B90" TargetMode="External"/><Relationship Id="rId17" Type="http://schemas.openxmlformats.org/officeDocument/2006/relationships/hyperlink" Target="https://www.frontiersin.org/articles/10.3389/fimmu.2016.00697/full#B108" TargetMode="External"/><Relationship Id="rId2" Type="http://schemas.openxmlformats.org/officeDocument/2006/relationships/audio" Target="../media/media9.m4a"/><Relationship Id="rId16" Type="http://schemas.openxmlformats.org/officeDocument/2006/relationships/hyperlink" Target="https://www.frontiersin.org/articles/10.3389/fimmu.2016.00697/full#B104" TargetMode="External"/><Relationship Id="rId20" Type="http://schemas.openxmlformats.org/officeDocument/2006/relationships/hyperlink" Target="https://www.frontiersin.org/files/Articles/236441/fimmu-07-00697-HTML/image_m/fimmu-07-00697-g002.jpg" TargetMode="External"/><Relationship Id="rId1" Type="http://schemas.microsoft.com/office/2007/relationships/media" Target="../media/media9.m4a"/><Relationship Id="rId6" Type="http://schemas.openxmlformats.org/officeDocument/2006/relationships/hyperlink" Target="https://www.frontiersin.org/articles/10.3389/fimmu.2016.00697/full#B81" TargetMode="External"/><Relationship Id="rId11" Type="http://schemas.openxmlformats.org/officeDocument/2006/relationships/hyperlink" Target="https://www.frontiersin.org/articles/10.3389/fimmu.2016.00697/full#B75" TargetMode="External"/><Relationship Id="rId5" Type="http://schemas.openxmlformats.org/officeDocument/2006/relationships/hyperlink" Target="https://www.frontiersin.org/articles/10.3389/fimmu.2016.00697/full#B79" TargetMode="External"/><Relationship Id="rId15" Type="http://schemas.openxmlformats.org/officeDocument/2006/relationships/hyperlink" Target="https://www.frontiersin.org/articles/10.3389/fimmu.2016.00697/full#B103" TargetMode="External"/><Relationship Id="rId10" Type="http://schemas.openxmlformats.org/officeDocument/2006/relationships/hyperlink" Target="https://www.frontiersin.org/articles/10.3389/fimmu.2016.00697/full#B89" TargetMode="External"/><Relationship Id="rId19" Type="http://schemas.openxmlformats.org/officeDocument/2006/relationships/hyperlink" Target="https://www.frontiersin.org/articles/10.3389/fimmu.2016.00697/full#B125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s://www.frontiersin.org/articles/10.3389/fimmu.2016.00697/full#B87" TargetMode="External"/><Relationship Id="rId14" Type="http://schemas.openxmlformats.org/officeDocument/2006/relationships/hyperlink" Target="https://www.frontiersin.org/articles/10.3389/fimmu.2016.00697/full#B97" TargetMode="External"/><Relationship Id="rId2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 smtClean="0"/>
              <a:t>Nutrition and Immune Function: Focus on SARS-CoV2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Josephine Connolly-Schoonen, PhD, RD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4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20"/>
    </mc:Choice>
    <mc:Fallback>
      <p:transition spd="slow" advTm="18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Vitamin 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 water soluble antioxidant; readily donates electrons; protects biomolecules (proteins, lipids, nucleic acids) from oxidants produced by metabolism or through environmental exposure</a:t>
            </a:r>
          </a:p>
          <a:p>
            <a:r>
              <a:rPr lang="en-US" dirty="0" smtClean="0"/>
              <a:t>Cofactor for enzymes (mono-</a:t>
            </a:r>
            <a:r>
              <a:rPr lang="en-US" dirty="0" err="1" smtClean="0"/>
              <a:t>oxygenases</a:t>
            </a:r>
            <a:r>
              <a:rPr lang="en-US" dirty="0" smtClean="0"/>
              <a:t> and dioxygenases, as well as </a:t>
            </a:r>
            <a:r>
              <a:rPr lang="en-US" dirty="0" err="1" smtClean="0"/>
              <a:t>lysyl</a:t>
            </a:r>
            <a:r>
              <a:rPr lang="en-US" dirty="0" smtClean="0"/>
              <a:t> and prolyl hydroxylases (required to stabilize tertiary structure of collagen) and hydroxylases for biosynthesis of carnitine (required for transport of fatty acids into mitochondria), </a:t>
            </a:r>
            <a:r>
              <a:rPr lang="en-US" dirty="0" err="1" smtClean="0"/>
              <a:t>catecholamines</a:t>
            </a:r>
            <a:r>
              <a:rPr lang="en-US" dirty="0" smtClean="0"/>
              <a:t> (norepinephrine), </a:t>
            </a:r>
            <a:r>
              <a:rPr lang="en-US" dirty="0" err="1" smtClean="0"/>
              <a:t>amidated</a:t>
            </a:r>
            <a:r>
              <a:rPr lang="en-US" dirty="0" smtClean="0"/>
              <a:t> peptide hormones (vasopressin necessary for cardiovascular response to severe infection) and for the downregulation of the transcription factor hypoxia-inducible factor-1alpha (HIF-1a)</a:t>
            </a:r>
          </a:p>
          <a:p>
            <a:r>
              <a:rPr lang="en-US" dirty="0" smtClean="0"/>
              <a:t>Leukocytes, esp. neutrophils accumulate high levels of vitamin C via SVCT2 transporters and following oxidative burst take in much more via oxidized form, </a:t>
            </a:r>
            <a:r>
              <a:rPr lang="en-US" dirty="0" err="1" smtClean="0"/>
              <a:t>dehydroascorbate</a:t>
            </a:r>
            <a:r>
              <a:rPr lang="en-US" dirty="0" smtClean="0"/>
              <a:t> via GLUT transporters and then rapidly reduced to </a:t>
            </a:r>
            <a:r>
              <a:rPr lang="en-US" dirty="0" smtClean="0"/>
              <a:t>ascorbate </a:t>
            </a:r>
            <a:r>
              <a:rPr lang="en-US" dirty="0" smtClean="0"/>
              <a:t>(levels of 10mM within cell)</a:t>
            </a:r>
          </a:p>
          <a:p>
            <a:pPr lvl="1"/>
            <a:r>
              <a:rPr lang="en-US" dirty="0" smtClean="0"/>
              <a:t>Serves as antioxidant</a:t>
            </a:r>
          </a:p>
          <a:p>
            <a:pPr lvl="1"/>
            <a:r>
              <a:rPr lang="en-US" dirty="0" smtClean="0"/>
              <a:t>Regenerates glutathione and vitamin E</a:t>
            </a:r>
          </a:p>
          <a:p>
            <a:pPr lvl="1"/>
            <a:r>
              <a:rPr lang="en-US" dirty="0" smtClean="0"/>
              <a:t>Upon phagocytosis can be depleted; antioxidants low relative to oxidants; alterations in signaling pathways; i.e. activate </a:t>
            </a:r>
            <a:r>
              <a:rPr lang="en-US" dirty="0" err="1" smtClean="0"/>
              <a:t>NFkB</a:t>
            </a:r>
            <a:r>
              <a:rPr lang="en-US" dirty="0" smtClean="0"/>
              <a:t> triggering a cascade with continued production of ROS and inflammatory mediators</a:t>
            </a:r>
          </a:p>
          <a:p>
            <a:r>
              <a:rPr lang="en-US" dirty="0" smtClean="0"/>
              <a:t>B and T lymphocytes also accumulate vitamin C in high levels; antioxidant protection; enhance proliferation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85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368"/>
    </mc:Choice>
    <mc:Fallback>
      <p:transition spd="slow" advTm="279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3" y="813643"/>
            <a:ext cx="5947754" cy="27569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7539" y="0"/>
            <a:ext cx="3621908" cy="63258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19794" y="4619847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111111"/>
                </a:solidFill>
                <a:latin typeface="Roboto"/>
              </a:rPr>
              <a:t>Role of vitamin C in phagocyte function. Vitamin C has been shown to: (a) enhance neutrophil migration in response to </a:t>
            </a:r>
            <a:r>
              <a:rPr lang="en-US" sz="1200" dirty="0" err="1">
                <a:solidFill>
                  <a:srgbClr val="111111"/>
                </a:solidFill>
                <a:latin typeface="Roboto"/>
              </a:rPr>
              <a:t>chemoattractants</a:t>
            </a:r>
            <a:r>
              <a:rPr lang="en-US" sz="1200" dirty="0">
                <a:solidFill>
                  <a:srgbClr val="111111"/>
                </a:solidFill>
                <a:latin typeface="Roboto"/>
              </a:rPr>
              <a:t> (chemotaxis), (b) enhance engulfment (phagocytosis) of microbes, and (c) stimulate reactive oxygen species (ROS) generation and killing of microbes. (d) Vitamin C supports caspase-dependent apoptosis, enhancing uptake and clearance by macrophages, and inhibits necrosis, including </a:t>
            </a:r>
            <a:r>
              <a:rPr lang="en-US" sz="1200" dirty="0" err="1">
                <a:solidFill>
                  <a:srgbClr val="111111"/>
                </a:solidFill>
                <a:latin typeface="Roboto"/>
              </a:rPr>
              <a:t>NETosis</a:t>
            </a:r>
            <a:r>
              <a:rPr lang="en-US" sz="1200" dirty="0">
                <a:solidFill>
                  <a:srgbClr val="111111"/>
                </a:solidFill>
                <a:latin typeface="Roboto"/>
              </a:rPr>
              <a:t>, thus supporting resolution of the inflammatory response and attenuating tissue damage. </a:t>
            </a:r>
            <a:endParaRPr lang="en-US" sz="1200" b="0" i="0" dirty="0">
              <a:solidFill>
                <a:srgbClr val="111111"/>
              </a:solidFill>
              <a:effectLst/>
              <a:latin typeface="Robo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9467" y="6510867"/>
            <a:ext cx="1783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Nutrients 2017; 9:1211.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0802239" y="1594499"/>
            <a:ext cx="12798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Pathogen or host signal=IL-8, leukotriene B4, complement protein C5a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10810202" y="389743"/>
            <a:ext cx="1464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Neutrophils have 30+ chemoattractant receptors; swarm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10789447" y="2999196"/>
            <a:ext cx="118769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Pts with sepsis w/ decrease phagocytosis and ability to make ROS; high dose </a:t>
            </a:r>
            <a:r>
              <a:rPr lang="en-US" sz="1100" dirty="0" err="1" smtClean="0"/>
              <a:t>vit</a:t>
            </a:r>
            <a:r>
              <a:rPr lang="en-US" sz="1100" dirty="0" smtClean="0"/>
              <a:t> C </a:t>
            </a:r>
            <a:r>
              <a:rPr lang="en-US" sz="1100" u="sng" dirty="0" smtClean="0"/>
              <a:t>may</a:t>
            </a:r>
            <a:r>
              <a:rPr lang="en-US" sz="1100" dirty="0" smtClean="0"/>
              <a:t> improve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10819426" y="4872314"/>
            <a:ext cx="1380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Necrotic cell death; release toxic persistent inflammatory loci</a:t>
            </a:r>
            <a:endParaRPr lang="en-US" sz="110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17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218"/>
    </mc:Choice>
    <mc:Fallback>
      <p:transition spd="slow" advTm="228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692" y="345866"/>
            <a:ext cx="8362950" cy="4667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77475" y="1424065"/>
            <a:ext cx="16397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Histamine stimulates vasodilation and capillary permeability</a:t>
            </a:r>
            <a:endParaRPr lang="en-US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1364105" y="5246557"/>
            <a:ext cx="9878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studies show </a:t>
            </a:r>
            <a:r>
              <a:rPr lang="en-US" dirty="0"/>
              <a:t>v</a:t>
            </a:r>
            <a:r>
              <a:rPr lang="en-US" dirty="0" smtClean="0"/>
              <a:t>itamin C supplementation in patients with acute respiratory infections: decreases severity of symptoms; clearance of neutrophils from infected lungs (apoptosis); low level vitamin C likely a cause and a consequence of the disease.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8997" y="6403328"/>
            <a:ext cx="2708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Nutrients 2018; 10:1762.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1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032"/>
    </mc:Choice>
    <mc:Fallback>
      <p:transition spd="slow" advTm="283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54693"/>
            <a:ext cx="10058400" cy="1127352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Ascorbic Acid, thiamine &amp; hydrocortisone</a:t>
            </a:r>
            <a:br>
              <a:rPr lang="en-US" sz="4400" dirty="0" smtClean="0"/>
            </a:br>
            <a:r>
              <a:rPr lang="en-US" sz="4400" dirty="0" smtClean="0"/>
              <a:t>for treatment of Sepsis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081" y="1357837"/>
            <a:ext cx="10930474" cy="493926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Organ failure and death in the context of sepsis – usually results from host response to the infection </a:t>
            </a:r>
          </a:p>
          <a:p>
            <a:pPr lvl="1"/>
            <a:r>
              <a:rPr lang="en-US" dirty="0" smtClean="0"/>
              <a:t>Leukocyte exposure to bacterial endotoxin (LPS) </a:t>
            </a:r>
          </a:p>
          <a:p>
            <a:pPr lvl="2"/>
            <a:r>
              <a:rPr lang="en-US" dirty="0" smtClean="0"/>
              <a:t>impacts transcription of 3700+genes (pro/anti-inflammatory cytokines, chemokines, adhesion molecules, transcription factors, enzymes, clotting factors, stress proteins and anti-apoptotic molecules</a:t>
            </a:r>
          </a:p>
          <a:p>
            <a:pPr lvl="2"/>
            <a:r>
              <a:rPr lang="en-US" dirty="0" smtClean="0"/>
              <a:t>Leads to </a:t>
            </a:r>
            <a:r>
              <a:rPr lang="en-US" dirty="0" err="1" smtClean="0"/>
              <a:t>vasoplegic</a:t>
            </a:r>
            <a:r>
              <a:rPr lang="en-US" dirty="0" smtClean="0"/>
              <a:t> shock, myocardial dysfunction, altered microvascular flow and diffuse endothelial injury</a:t>
            </a:r>
          </a:p>
          <a:p>
            <a:pPr lvl="2"/>
            <a:r>
              <a:rPr lang="en-US" dirty="0" smtClean="0"/>
              <a:t>Results in excess production of ROS (hydrogen </a:t>
            </a:r>
            <a:r>
              <a:rPr lang="en-US" dirty="0" err="1" smtClean="0"/>
              <a:t>perioxide</a:t>
            </a:r>
            <a:r>
              <a:rPr lang="en-US" dirty="0" smtClean="0"/>
              <a:t> H2O2, superoxide O2-, hydroxyl radicals HO*, </a:t>
            </a:r>
            <a:r>
              <a:rPr lang="en-US" dirty="0" err="1" smtClean="0"/>
              <a:t>peroxynitrite</a:t>
            </a:r>
            <a:r>
              <a:rPr lang="en-US" dirty="0" smtClean="0"/>
              <a:t> ONOO- and </a:t>
            </a:r>
            <a:r>
              <a:rPr lang="en-US" dirty="0" err="1" smtClean="0"/>
              <a:t>hypochlorous</a:t>
            </a:r>
            <a:r>
              <a:rPr lang="en-US" dirty="0" smtClean="0"/>
              <a:t> acid </a:t>
            </a:r>
            <a:r>
              <a:rPr lang="en-US" dirty="0" err="1" smtClean="0"/>
              <a:t>HOCl</a:t>
            </a:r>
            <a:r>
              <a:rPr lang="en-US" dirty="0" smtClean="0"/>
              <a:t>) due to uncoupling of mitochondrial oxidative phosphorylation and products of xanthine oxidase, lipoxygenase and cyclooxygenases)</a:t>
            </a:r>
          </a:p>
          <a:p>
            <a:pPr lvl="2"/>
            <a:r>
              <a:rPr lang="en-US" dirty="0" smtClean="0"/>
              <a:t>Markers of oxidative stress correlate with SOFA and APACHE II scores among patients with sepsis (impaired mitochondrial functions &amp; metabolic failure); </a:t>
            </a:r>
            <a:r>
              <a:rPr lang="en-US" dirty="0" err="1" smtClean="0"/>
              <a:t>proinflammatory</a:t>
            </a:r>
            <a:r>
              <a:rPr lang="en-US" dirty="0" smtClean="0"/>
              <a:t> cytokines and inadequate thiamin contribute to inhibition of pyruvate dehydrogenase complex preventing pyruvate from entering Krebs </a:t>
            </a:r>
            <a:r>
              <a:rPr lang="en-US" dirty="0" err="1" smtClean="0"/>
              <a:t>cyle</a:t>
            </a:r>
            <a:endParaRPr lang="en-US" dirty="0" smtClean="0"/>
          </a:p>
          <a:p>
            <a:pPr lvl="1"/>
            <a:r>
              <a:rPr lang="en-US" dirty="0" smtClean="0"/>
              <a:t>Proposed combination addresses ROS and targets multiple components of pathogenesis of sepsis</a:t>
            </a:r>
          </a:p>
          <a:p>
            <a:pPr lvl="1"/>
            <a:r>
              <a:rPr lang="en-US" dirty="0" smtClean="0"/>
              <a:t>Thiamine</a:t>
            </a:r>
          </a:p>
          <a:p>
            <a:pPr lvl="2"/>
            <a:r>
              <a:rPr lang="en-US" dirty="0" smtClean="0"/>
              <a:t>Precursor of thiamine pyrophosphate, coenzyme of several decarboxylases necessary for Krebs cycle and pentose phosphate pathway, as well as synthesis of ATP and NADPH (keeps glutathione in reduced state; facilitates neutrophil migration)</a:t>
            </a:r>
          </a:p>
          <a:p>
            <a:pPr lvl="2"/>
            <a:r>
              <a:rPr lang="en-US" dirty="0" smtClean="0"/>
              <a:t>Anti-inflammatory effects via suppression of oxidative-stress induced activation of NF-kB</a:t>
            </a:r>
          </a:p>
          <a:p>
            <a:pPr lvl="2"/>
            <a:r>
              <a:rPr lang="en-US" dirty="0" smtClean="0"/>
              <a:t>Deficiency leads to decrease ATP production and contributes to oxidative mitochondrial injury and bioenergetics failure</a:t>
            </a:r>
          </a:p>
          <a:p>
            <a:pPr lvl="2"/>
            <a:r>
              <a:rPr lang="en-US" dirty="0" smtClean="0"/>
              <a:t>Study with septic shock patients with thiamin deficiency, those given 200 mg thiamine BID for 7 days had significantly lower lactate levels and lower mortality; also had lower need for renal replacement therapy and lower creatinine*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9848" y="6297105"/>
            <a:ext cx="7789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Donnino</a:t>
            </a:r>
            <a:r>
              <a:rPr lang="en-US" sz="1400" dirty="0" smtClean="0"/>
              <a:t> et al </a:t>
            </a:r>
            <a:r>
              <a:rPr lang="en-US" sz="1400" dirty="0" err="1" smtClean="0"/>
              <a:t>Crit</a:t>
            </a:r>
            <a:r>
              <a:rPr lang="en-US" sz="1400" dirty="0" smtClean="0"/>
              <a:t> Care Med. 2016;44:360.  Moskowitz et al. Ann Am </a:t>
            </a:r>
            <a:r>
              <a:rPr lang="en-US" sz="1400" dirty="0" err="1" smtClean="0"/>
              <a:t>Thorac</a:t>
            </a:r>
            <a:r>
              <a:rPr lang="en-US" sz="1400" dirty="0" smtClean="0"/>
              <a:t> Soc. 2017; 14:737.</a:t>
            </a:r>
            <a:endParaRPr lang="en-US" sz="1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8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207"/>
    </mc:Choice>
    <mc:Fallback>
      <p:transition spd="slow" advTm="309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8" y="791118"/>
            <a:ext cx="5213372" cy="52726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3066" y="1574801"/>
            <a:ext cx="6428208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Figure 1. Multiple and overlapping effects of hydrocortisone, vitamin C, and thiamine in the setting</a:t>
            </a:r>
          </a:p>
          <a:p>
            <a:r>
              <a:rPr lang="en-US" sz="1000" dirty="0"/>
              <a:t>of bacterial sepsis. </a:t>
            </a:r>
            <a:endParaRPr lang="en-US" sz="1000" dirty="0" smtClean="0"/>
          </a:p>
          <a:p>
            <a:endParaRPr lang="en-US" sz="1000" dirty="0" smtClean="0"/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b="1" dirty="0" smtClean="0"/>
              <a:t>Vitamin </a:t>
            </a:r>
            <a:r>
              <a:rPr lang="en-US" sz="1000" b="1" dirty="0"/>
              <a:t>C and thiamine scavenge free radicals from superoxide (O2−) and </a:t>
            </a:r>
            <a:r>
              <a:rPr lang="en-US" sz="1000" b="1" dirty="0" smtClean="0"/>
              <a:t>inhibit activation </a:t>
            </a:r>
            <a:r>
              <a:rPr lang="en-US" sz="1000" b="1" dirty="0"/>
              <a:t>of xanthine oxidase and NADPH oxidase.</a:t>
            </a:r>
            <a:r>
              <a:rPr lang="en-US" sz="1000" dirty="0"/>
              <a:t> </a:t>
            </a:r>
            <a:endParaRPr lang="en-US" sz="1000" dirty="0" smtClean="0"/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 smtClean="0"/>
              <a:t>Vitamin </a:t>
            </a:r>
            <a:r>
              <a:rPr lang="en-US" sz="1000" dirty="0"/>
              <a:t>C protects the mitochondria </a:t>
            </a:r>
            <a:r>
              <a:rPr lang="en-US" sz="1000" dirty="0" smtClean="0"/>
              <a:t>from oxidative </a:t>
            </a:r>
            <a:r>
              <a:rPr lang="en-US" sz="1000" dirty="0"/>
              <a:t>stress caused by increased leakage of electrons from the dysfunctional electron </a:t>
            </a:r>
            <a:r>
              <a:rPr lang="en-US" sz="1000" dirty="0" smtClean="0"/>
              <a:t>transport chain </a:t>
            </a:r>
            <a:r>
              <a:rPr lang="en-US" sz="1000" dirty="0"/>
              <a:t>and </a:t>
            </a:r>
            <a:r>
              <a:rPr lang="en-US" sz="1000" b="1" dirty="0"/>
              <a:t>recovers tetrahydrobiopterin (BH4</a:t>
            </a:r>
            <a:r>
              <a:rPr lang="en-US" sz="1000" dirty="0"/>
              <a:t>) from dihydrobiopterin (BH2), </a:t>
            </a:r>
            <a:r>
              <a:rPr lang="en-US" sz="1000" b="1" dirty="0"/>
              <a:t>restoring </a:t>
            </a:r>
            <a:r>
              <a:rPr lang="en-US" sz="1000" b="1" dirty="0" smtClean="0"/>
              <a:t>endothelial nitric </a:t>
            </a:r>
            <a:r>
              <a:rPr lang="en-US" sz="1000" b="1" dirty="0"/>
              <a:t>oxide synthase (</a:t>
            </a:r>
            <a:r>
              <a:rPr lang="en-US" sz="1000" b="1" dirty="0" err="1"/>
              <a:t>eNOS</a:t>
            </a:r>
            <a:r>
              <a:rPr lang="en-US" sz="1000" b="1" dirty="0"/>
              <a:t>) activity and increasing </a:t>
            </a:r>
            <a:r>
              <a:rPr lang="en-US" sz="1000" b="1" dirty="0" err="1"/>
              <a:t>eNO</a:t>
            </a:r>
            <a:r>
              <a:rPr lang="en-US" sz="1000" b="1" dirty="0"/>
              <a:t> bioavailability</a:t>
            </a:r>
            <a:r>
              <a:rPr lang="en-US" sz="1000" dirty="0"/>
              <a:t>. </a:t>
            </a:r>
            <a:endParaRPr lang="en-US" sz="1000" dirty="0" smtClean="0"/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 smtClean="0"/>
              <a:t>Vitamin </a:t>
            </a:r>
            <a:r>
              <a:rPr lang="en-US" sz="1000" dirty="0"/>
              <a:t>C </a:t>
            </a:r>
            <a:r>
              <a:rPr lang="en-US" sz="1000" b="1" dirty="0"/>
              <a:t>inhibits </a:t>
            </a:r>
            <a:r>
              <a:rPr lang="en-US" sz="1000" b="1" dirty="0" smtClean="0"/>
              <a:t>inducible NOS </a:t>
            </a:r>
            <a:r>
              <a:rPr lang="en-US" sz="1000" b="1" dirty="0"/>
              <a:t>(</a:t>
            </a:r>
            <a:r>
              <a:rPr lang="en-US" sz="1000" b="1" dirty="0" err="1"/>
              <a:t>iNOS</a:t>
            </a:r>
            <a:r>
              <a:rPr lang="en-US" sz="1000" b="1" dirty="0"/>
              <a:t>) activation, preventing profuse </a:t>
            </a:r>
            <a:r>
              <a:rPr lang="en-US" sz="1000" b="1" dirty="0" err="1"/>
              <a:t>iNO</a:t>
            </a:r>
            <a:r>
              <a:rPr lang="en-US" sz="1000" b="1" dirty="0"/>
              <a:t> production and </a:t>
            </a:r>
            <a:r>
              <a:rPr lang="en-US" sz="1000" b="1" dirty="0" err="1"/>
              <a:t>peroxynitrite</a:t>
            </a:r>
            <a:r>
              <a:rPr lang="en-US" sz="1000" b="1" dirty="0"/>
              <a:t> (ONOO−) </a:t>
            </a:r>
            <a:r>
              <a:rPr lang="en-US" sz="1000" b="1" dirty="0" smtClean="0"/>
              <a:t>generation</a:t>
            </a:r>
            <a:r>
              <a:rPr lang="en-US" sz="1000" dirty="0" smtClean="0"/>
              <a:t>. 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 smtClean="0"/>
              <a:t>Vitamin</a:t>
            </a:r>
            <a:r>
              <a:rPr lang="en-US" sz="1000" dirty="0"/>
              <a:t> </a:t>
            </a:r>
            <a:r>
              <a:rPr lang="en-US" sz="1000" dirty="0" smtClean="0"/>
              <a:t>C </a:t>
            </a:r>
            <a:r>
              <a:rPr lang="en-US" sz="1000" b="1" dirty="0"/>
              <a:t>scavenges </a:t>
            </a:r>
            <a:r>
              <a:rPr lang="en-US" sz="1000" b="1" dirty="0" smtClean="0"/>
              <a:t>ONOO-, </a:t>
            </a:r>
            <a:r>
              <a:rPr lang="en-US" sz="1000" b="1" dirty="0"/>
              <a:t>preventing loosening of the tight junctions of the endothelium</a:t>
            </a:r>
            <a:r>
              <a:rPr lang="en-US" sz="1000" dirty="0"/>
              <a:t>. </a:t>
            </a:r>
            <a:endParaRPr lang="en-US" sz="1000" dirty="0" smtClean="0"/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 smtClean="0"/>
              <a:t>Vitamin </a:t>
            </a:r>
            <a:r>
              <a:rPr lang="en-US" sz="1000" dirty="0"/>
              <a:t>C </a:t>
            </a:r>
            <a:r>
              <a:rPr lang="en-US" sz="1000" dirty="0" smtClean="0"/>
              <a:t>and hydrocortisone </a:t>
            </a:r>
            <a:r>
              <a:rPr lang="en-US" sz="1000" b="1" dirty="0"/>
              <a:t>decrease the activation of nuclear factor B (NF-B</a:t>
            </a:r>
            <a:r>
              <a:rPr lang="en-US" sz="1000" dirty="0"/>
              <a:t>), thereby decreasing the </a:t>
            </a:r>
            <a:r>
              <a:rPr lang="en-US" sz="1000" dirty="0" smtClean="0"/>
              <a:t>release of </a:t>
            </a:r>
            <a:r>
              <a:rPr lang="en-US" sz="1000" dirty="0" err="1"/>
              <a:t>proinflammatory</a:t>
            </a:r>
            <a:r>
              <a:rPr lang="en-US" sz="1000" dirty="0"/>
              <a:t> mediators. They </a:t>
            </a:r>
            <a:r>
              <a:rPr lang="en-US" sz="1000" b="1" dirty="0"/>
              <a:t>restore endothelial tight junctions and increase </a:t>
            </a:r>
            <a:r>
              <a:rPr lang="en-US" sz="1000" b="1" dirty="0" smtClean="0"/>
              <a:t>adrenergic receptor </a:t>
            </a:r>
            <a:r>
              <a:rPr lang="en-US" sz="1000" b="1" dirty="0"/>
              <a:t>functio</a:t>
            </a:r>
            <a:r>
              <a:rPr lang="en-US" sz="1000" dirty="0"/>
              <a:t>n. </a:t>
            </a:r>
            <a:endParaRPr lang="en-US" sz="1000" dirty="0" smtClean="0"/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 smtClean="0"/>
              <a:t>Thiamine </a:t>
            </a:r>
            <a:r>
              <a:rPr lang="en-US" sz="1000" dirty="0"/>
              <a:t>increases the activity of pyruvate dehydrogenase and alpha </a:t>
            </a:r>
            <a:r>
              <a:rPr lang="en-US" sz="1000" dirty="0" smtClean="0"/>
              <a:t>ketoglutarate dehydrogenase</a:t>
            </a:r>
            <a:r>
              <a:rPr lang="en-US" sz="1000" dirty="0"/>
              <a:t>. These actions act in concert </a:t>
            </a:r>
            <a:r>
              <a:rPr lang="en-US" sz="1000" b="1" dirty="0"/>
              <a:t>to restore cellular adenosine tri-phosphate (</a:t>
            </a:r>
            <a:r>
              <a:rPr lang="en-US" sz="1000" b="1" dirty="0" smtClean="0"/>
              <a:t>ATP) </a:t>
            </a:r>
            <a:r>
              <a:rPr lang="en-US" sz="1000" dirty="0" smtClean="0"/>
              <a:t>levels.</a:t>
            </a:r>
          </a:p>
          <a:p>
            <a:endParaRPr lang="en-US" sz="1000" dirty="0" smtClean="0"/>
          </a:p>
          <a:p>
            <a:r>
              <a:rPr lang="en-US" sz="1000" dirty="0" smtClean="0"/>
              <a:t>Figure </a:t>
            </a:r>
            <a:r>
              <a:rPr lang="en-US" sz="1000" dirty="0"/>
              <a:t>adapted from </a:t>
            </a:r>
            <a:r>
              <a:rPr lang="en-US" sz="1000" dirty="0" err="1" smtClean="0"/>
              <a:t>Spoelstra</a:t>
            </a:r>
            <a:r>
              <a:rPr lang="en-US" sz="1000" dirty="0" smtClean="0"/>
              <a:t>-de Man </a:t>
            </a:r>
            <a:r>
              <a:rPr lang="en-US" sz="1000" dirty="0"/>
              <a:t>et al. [19].</a:t>
            </a:r>
          </a:p>
        </p:txBody>
      </p:sp>
      <p:sp>
        <p:nvSpPr>
          <p:cNvPr id="4" name="Rectangle 3"/>
          <p:cNvSpPr/>
          <p:nvPr/>
        </p:nvSpPr>
        <p:spPr>
          <a:xfrm>
            <a:off x="5257800" y="6063733"/>
            <a:ext cx="57772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latin typeface="URWPalladioL-Ital"/>
              </a:rPr>
              <a:t>Nutrients</a:t>
            </a:r>
            <a:r>
              <a:rPr lang="fr-FR" dirty="0">
                <a:latin typeface="URWPalladioL-Ital"/>
              </a:rPr>
              <a:t> </a:t>
            </a:r>
            <a:r>
              <a:rPr lang="fr-FR" b="1" dirty="0">
                <a:latin typeface="URWPalladioL-Bold"/>
              </a:rPr>
              <a:t>2018</a:t>
            </a:r>
            <a:r>
              <a:rPr lang="fr-FR" dirty="0">
                <a:latin typeface="URWPalladioL-Roma"/>
              </a:rPr>
              <a:t>, </a:t>
            </a:r>
            <a:r>
              <a:rPr lang="fr-FR" dirty="0">
                <a:latin typeface="URWPalladioL-Ital"/>
              </a:rPr>
              <a:t>10</a:t>
            </a:r>
            <a:r>
              <a:rPr lang="fr-FR" dirty="0">
                <a:latin typeface="URWPalladioL-Roma"/>
              </a:rPr>
              <a:t>, 1762; doi:10.3390/nu10111762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9275" y="382765"/>
            <a:ext cx="10058400" cy="5334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Sepsis Pathogenesis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83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410"/>
    </mc:Choice>
    <mc:Fallback>
      <p:transition spd="slow" advTm="324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412" y="990600"/>
            <a:ext cx="7877175" cy="487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4712" y="6208827"/>
            <a:ext cx="2809875" cy="2095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59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270"/>
    </mc:Choice>
    <mc:Fallback>
      <p:transition spd="slow" advTm="64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075" y="575035"/>
            <a:ext cx="5167698" cy="4364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571" y="579748"/>
            <a:ext cx="5157787" cy="435989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44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845"/>
    </mc:Choice>
    <mc:Fallback>
      <p:transition spd="slow" advTm="128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6842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Doses for Vitamin C and thiamine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9316" y="5052767"/>
            <a:ext cx="5590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IV high doses for Short term - days</a:t>
            </a:r>
          </a:p>
          <a:p>
            <a:r>
              <a:rPr lang="en-US" dirty="0" smtClean="0"/>
              <a:t>“frequently </a:t>
            </a:r>
            <a:r>
              <a:rPr lang="en-US" dirty="0"/>
              <a:t>used dosing protocol of 1.5 g </a:t>
            </a:r>
            <a:r>
              <a:rPr lang="en-US" dirty="0" smtClean="0"/>
              <a:t>6-hourly”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32588" y="1297665"/>
            <a:ext cx="5382892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 smtClean="0"/>
              <a:t>Thiamine Dosing</a:t>
            </a:r>
            <a:endParaRPr lang="en-US" sz="1600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DRI </a:t>
            </a:r>
            <a:r>
              <a:rPr lang="en-US" sz="1600" dirty="0" smtClean="0"/>
              <a:t>for </a:t>
            </a:r>
            <a:r>
              <a:rPr lang="en-US" sz="1600" dirty="0" smtClean="0"/>
              <a:t>thiamine during: 1.1- 1.2 mg/day </a:t>
            </a:r>
            <a:r>
              <a:rPr lang="en-US" sz="1600" dirty="0"/>
              <a:t>for </a:t>
            </a:r>
            <a:r>
              <a:rPr lang="en-US" sz="1600" dirty="0" smtClean="0"/>
              <a:t>adults </a:t>
            </a:r>
            <a:endParaRPr lang="en-US" sz="16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Standard </a:t>
            </a:r>
            <a:r>
              <a:rPr lang="en-US" sz="1600" dirty="0"/>
              <a:t>enteral nutrition </a:t>
            </a:r>
            <a:r>
              <a:rPr lang="en-US" sz="1600" dirty="0" smtClean="0"/>
              <a:t>formulations: 2-3 mg/day 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Standard parenteral </a:t>
            </a:r>
            <a:r>
              <a:rPr lang="en-US" sz="1600" dirty="0" smtClean="0"/>
              <a:t>nutrition </a:t>
            </a:r>
            <a:r>
              <a:rPr lang="en-US" sz="1600" dirty="0" smtClean="0"/>
              <a:t>contains: 3-4mg/day </a:t>
            </a:r>
            <a:endParaRPr lang="en-US" sz="16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R</a:t>
            </a:r>
            <a:r>
              <a:rPr lang="en-US" sz="1600" dirty="0" smtClean="0"/>
              <a:t>ecommendation for </a:t>
            </a:r>
            <a:r>
              <a:rPr lang="en-US" sz="1600" dirty="0" smtClean="0"/>
              <a:t>refeeding </a:t>
            </a:r>
            <a:r>
              <a:rPr lang="en-US" sz="1600" dirty="0" smtClean="0"/>
              <a:t>syndrome: </a:t>
            </a:r>
            <a:r>
              <a:rPr lang="en-US" sz="1600" dirty="0" smtClean="0"/>
              <a:t>200-300 mg/day </a:t>
            </a:r>
            <a:r>
              <a:rPr lang="en-US" sz="1600" dirty="0" err="1" smtClean="0"/>
              <a:t>i.v.</a:t>
            </a:r>
            <a:endParaRPr lang="en-US" sz="16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</a:t>
            </a:r>
            <a:r>
              <a:rPr lang="en-US" sz="1600" dirty="0" smtClean="0"/>
              <a:t>ecommendation </a:t>
            </a:r>
            <a:r>
              <a:rPr lang="en-US" sz="1600" dirty="0" smtClean="0"/>
              <a:t>for </a:t>
            </a:r>
            <a:r>
              <a:rPr lang="en-US" sz="1600" dirty="0" smtClean="0"/>
              <a:t>Wernicke’s encephalopathy: </a:t>
            </a:r>
            <a:r>
              <a:rPr lang="en-US" sz="1600" dirty="0" smtClean="0"/>
              <a:t>200-500 </a:t>
            </a:r>
            <a:r>
              <a:rPr lang="en-US" sz="1600" dirty="0"/>
              <a:t>mg </a:t>
            </a:r>
            <a:r>
              <a:rPr lang="en-US" sz="1600" dirty="0" smtClean="0"/>
              <a:t>TID</a:t>
            </a:r>
            <a:r>
              <a:rPr lang="en-US" sz="1600" dirty="0" smtClean="0"/>
              <a:t> </a:t>
            </a:r>
            <a:r>
              <a:rPr lang="en-US" sz="1600" dirty="0" err="1"/>
              <a:t>i.v.</a:t>
            </a:r>
            <a:r>
              <a:rPr lang="en-US" sz="1600" dirty="0"/>
              <a:t> </a:t>
            </a:r>
            <a:endParaRPr lang="en-US" sz="16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Such doses can </a:t>
            </a:r>
            <a:r>
              <a:rPr lang="en-US" sz="1600" dirty="0"/>
              <a:t>restore </a:t>
            </a:r>
            <a:r>
              <a:rPr lang="en-US" sz="1600" dirty="0" smtClean="0"/>
              <a:t>thiamine concentrations </a:t>
            </a:r>
            <a:r>
              <a:rPr lang="en-US" sz="1600" dirty="0"/>
              <a:t>in critically ill </a:t>
            </a:r>
            <a:r>
              <a:rPr lang="en-US" sz="1600" dirty="0" smtClean="0"/>
              <a:t>patients within </a:t>
            </a:r>
            <a:r>
              <a:rPr lang="en-US" sz="1600" dirty="0"/>
              <a:t>hours</a:t>
            </a:r>
            <a:r>
              <a:rPr lang="en-US" sz="1600" dirty="0" smtClean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In clinical studies </a:t>
            </a:r>
            <a:r>
              <a:rPr lang="en-US" sz="1600" dirty="0"/>
              <a:t>including critically ill patients, thiamine doses </a:t>
            </a:r>
            <a:r>
              <a:rPr lang="en-US" sz="1600" dirty="0" smtClean="0"/>
              <a:t>similar to </a:t>
            </a:r>
            <a:r>
              <a:rPr lang="en-US" sz="1600" dirty="0" smtClean="0"/>
              <a:t>recommendations for </a:t>
            </a:r>
            <a:r>
              <a:rPr lang="en-US" sz="1600" dirty="0"/>
              <a:t>refeeding and Wernicke’s </a:t>
            </a:r>
            <a:r>
              <a:rPr lang="en-US" sz="1600" dirty="0" smtClean="0"/>
              <a:t>encephalopathy were </a:t>
            </a:r>
            <a:r>
              <a:rPr lang="en-US" sz="1600" dirty="0"/>
              <a:t>used.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094" y="6241280"/>
            <a:ext cx="3895725" cy="314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20" y="1909400"/>
            <a:ext cx="6350591" cy="265561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37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888"/>
    </mc:Choice>
    <mc:Fallback>
      <p:transition spd="slow" advTm="204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Zinc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May prevent virus replication (see video)</a:t>
            </a:r>
          </a:p>
          <a:p>
            <a:r>
              <a:rPr lang="en-US" dirty="0" smtClean="0"/>
              <a:t>Induces development of </a:t>
            </a:r>
            <a:r>
              <a:rPr lang="en-US" dirty="0" err="1" smtClean="0"/>
              <a:t>Treg</a:t>
            </a:r>
            <a:r>
              <a:rPr lang="en-US" dirty="0" smtClean="0"/>
              <a:t> cells and dampen pro-inflammatory Th17 cell differentiation; favors </a:t>
            </a:r>
            <a:r>
              <a:rPr lang="en-US" dirty="0" err="1" smtClean="0"/>
              <a:t>Treg</a:t>
            </a:r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upplement level studied include 20-45 </a:t>
            </a:r>
            <a:r>
              <a:rPr lang="en-US" dirty="0" smtClean="0"/>
              <a:t>mg/day </a:t>
            </a:r>
          </a:p>
          <a:p>
            <a:r>
              <a:rPr lang="en-US" dirty="0" smtClean="0"/>
              <a:t>With sepsis </a:t>
            </a:r>
            <a:r>
              <a:rPr lang="en-US" dirty="0" smtClean="0"/>
              <a:t>inflammation </a:t>
            </a:r>
            <a:r>
              <a:rPr lang="en-US" dirty="0" smtClean="0"/>
              <a:t>becomes systemic/over-reaction and can be fatal; pathogens also use zinc</a:t>
            </a:r>
          </a:p>
          <a:p>
            <a:r>
              <a:rPr lang="en-US" dirty="0" smtClean="0"/>
              <a:t>Important</a:t>
            </a:r>
            <a:r>
              <a:rPr lang="en-US" dirty="0" smtClean="0"/>
              <a:t> </a:t>
            </a:r>
            <a:r>
              <a:rPr lang="en-US" dirty="0" smtClean="0"/>
              <a:t>to test for zinc deficiency before supplementation and monitor; low and excess zinc </a:t>
            </a:r>
            <a:r>
              <a:rPr lang="en-US" dirty="0" smtClean="0"/>
              <a:t>can impair </a:t>
            </a:r>
            <a:r>
              <a:rPr lang="en-US" dirty="0" smtClean="0"/>
              <a:t>immune</a:t>
            </a:r>
            <a:r>
              <a:rPr lang="en-US" dirty="0" smtClean="0"/>
              <a:t> </a:t>
            </a:r>
            <a:r>
              <a:rPr lang="en-US" dirty="0" smtClean="0"/>
              <a:t>function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61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34"/>
    </mc:Choice>
    <mc:Fallback>
      <p:transition spd="slow" advTm="63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33" y="971713"/>
            <a:ext cx="10174817" cy="57169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2333" y="143933"/>
            <a:ext cx="7631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5" tooltip="Original URL: https://www.youtube.com/watch?v=U7F1cnWup9M&amp;feature=youtu.be. Click or tap if you trust this link."/>
              </a:rPr>
              <a:t>https://</a:t>
            </a:r>
            <a:r>
              <a:rPr lang="en-US" u="sng" dirty="0" smtClean="0">
                <a:hlinkClick r:id="rId5" tooltip="Original URL: https://www.youtube.com/watch?v=U7F1cnWup9M&amp;feature=youtu.be. Click or tap if you trust this link."/>
              </a:rPr>
              <a:t>www.youtube.com/watch?v=U7F1cnWup9M&amp;feature=youtu.be</a:t>
            </a:r>
            <a:endParaRPr lang="en-US" u="sng" dirty="0" smtClean="0"/>
          </a:p>
          <a:p>
            <a:r>
              <a:rPr lang="en-US" dirty="0" err="1"/>
              <a:t>MedCram</a:t>
            </a:r>
            <a:r>
              <a:rPr lang="en-US" dirty="0"/>
              <a:t> and Dr. John </a:t>
            </a:r>
            <a:r>
              <a:rPr lang="en-US" dirty="0" smtClean="0"/>
              <a:t>Campbell; accessed 4/14/2020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5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24"/>
    </mc:Choice>
    <mc:Fallback>
      <p:transition spd="slow" advTm="21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Immune System influenced by environment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Environment</a:t>
            </a:r>
          </a:p>
          <a:p>
            <a:pPr lvl="1"/>
            <a:r>
              <a:rPr lang="en-US" dirty="0" smtClean="0"/>
              <a:t>Diet/nutrient status</a:t>
            </a:r>
          </a:p>
          <a:p>
            <a:pPr lvl="1"/>
            <a:r>
              <a:rPr lang="en-US" dirty="0" smtClean="0"/>
              <a:t>Products </a:t>
            </a:r>
            <a:r>
              <a:rPr lang="en-US" dirty="0"/>
              <a:t>of m</a:t>
            </a:r>
            <a:r>
              <a:rPr lang="en-US" dirty="0" smtClean="0"/>
              <a:t>icrobiome metabolism</a:t>
            </a:r>
          </a:p>
          <a:p>
            <a:r>
              <a:rPr lang="en-US" dirty="0" smtClean="0"/>
              <a:t>Appropriate immune response and recovery</a:t>
            </a:r>
          </a:p>
          <a:p>
            <a:pPr lvl="1"/>
            <a:r>
              <a:rPr lang="en-US" dirty="0" smtClean="0"/>
              <a:t>Initial response against pathogen</a:t>
            </a:r>
          </a:p>
          <a:p>
            <a:pPr lvl="2"/>
            <a:r>
              <a:rPr lang="en-US" dirty="0" smtClean="0"/>
              <a:t>Inflammation part of this</a:t>
            </a:r>
          </a:p>
          <a:p>
            <a:pPr lvl="1"/>
            <a:r>
              <a:rPr lang="en-US" dirty="0" smtClean="0"/>
              <a:t>Resolution; clear damaged tissue; prevent damage to the host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urveillance</a:t>
            </a:r>
            <a:endParaRPr lang="en-US" dirty="0" smtClean="0"/>
          </a:p>
          <a:p>
            <a:pPr lvl="1"/>
            <a:r>
              <a:rPr lang="en-US" dirty="0" smtClean="0"/>
              <a:t>Benefits from Vitamins </a:t>
            </a:r>
            <a:r>
              <a:rPr lang="en-US" dirty="0" smtClean="0"/>
              <a:t>A, D, B1 and C, as well as zinc and melatoni</a:t>
            </a:r>
            <a:r>
              <a:rPr lang="en-US" dirty="0"/>
              <a:t>n</a:t>
            </a:r>
            <a:r>
              <a:rPr lang="en-US" dirty="0" smtClean="0"/>
              <a:t> in </a:t>
            </a:r>
            <a:r>
              <a:rPr lang="en-US" dirty="0" smtClean="0"/>
              <a:t>reducing infection</a:t>
            </a:r>
          </a:p>
          <a:p>
            <a:r>
              <a:rPr lang="en-US" dirty="0" smtClean="0"/>
              <a:t>Dysregulated immune function </a:t>
            </a:r>
            <a:r>
              <a:rPr lang="en-US" dirty="0"/>
              <a:t>(</a:t>
            </a:r>
            <a:r>
              <a:rPr lang="en-US" dirty="0" smtClean="0"/>
              <a:t>autoimmune and inflammatory disorders)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2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900"/>
    </mc:Choice>
    <mc:Fallback>
      <p:transition spd="slow" advTm="12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862" y="123825"/>
            <a:ext cx="6772275" cy="6610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2400" y="6595675"/>
            <a:ext cx="60546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Frontiers in Immunology. January 2019 Article 3160 DOI: </a:t>
            </a:r>
            <a:r>
              <a:rPr lang="en-US" sz="1200" dirty="0"/>
              <a:t>10.3389/fimmu.2018.03160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59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90"/>
    </mc:Choice>
    <mc:Fallback>
      <p:transition spd="slow" advTm="83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625" y="0"/>
            <a:ext cx="70284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51333" y="5842000"/>
            <a:ext cx="3562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Nutrients</a:t>
            </a:r>
            <a:r>
              <a:rPr lang="fr-FR" sz="1200" dirty="0"/>
              <a:t> 2020, 12, 236; doi:10.3390/nu12010236</a:t>
            </a:r>
            <a:endParaRPr lang="en-US" sz="1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5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932"/>
    </mc:Choice>
    <mc:Fallback>
      <p:transition spd="slow" advTm="139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SARS-CoV2 Virus Specific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Single strand RNA codes for ~16 proteins</a:t>
            </a:r>
          </a:p>
          <a:p>
            <a:r>
              <a:rPr lang="en-US" dirty="0" smtClean="0"/>
              <a:t>Protein ORF3a, ORF9 and ORF10 (</a:t>
            </a:r>
            <a:r>
              <a:rPr lang="en-US" dirty="0" err="1" smtClean="0"/>
              <a:t>viroporins</a:t>
            </a:r>
            <a:r>
              <a:rPr lang="en-US" dirty="0" smtClean="0"/>
              <a:t>) create cell-free hemoglobin (CHF)</a:t>
            </a:r>
          </a:p>
          <a:p>
            <a:pPr lvl="1"/>
            <a:r>
              <a:rPr lang="en-US" dirty="0" smtClean="0"/>
              <a:t>Very toxic – increases ALT and AST</a:t>
            </a:r>
          </a:p>
          <a:p>
            <a:pPr lvl="1"/>
            <a:r>
              <a:rPr lang="en-US" dirty="0" smtClean="0"/>
              <a:t>SARS COV2 causes release of iron from </a:t>
            </a:r>
            <a:r>
              <a:rPr lang="en-US" dirty="0" err="1" smtClean="0"/>
              <a:t>heme</a:t>
            </a:r>
            <a:r>
              <a:rPr lang="en-US" dirty="0" smtClean="0"/>
              <a:t> ; ORF8 takes its place; also causes oxidation of Fe+2 to Fe+3; increases free iron and ferritin; high ferritin associated with acute kidney injury and increased creatinine</a:t>
            </a:r>
          </a:p>
          <a:p>
            <a:pPr lvl="1"/>
            <a:r>
              <a:rPr lang="en-US" dirty="0" smtClean="0"/>
              <a:t>CFH activates macrophages</a:t>
            </a:r>
          </a:p>
          <a:p>
            <a:pPr lvl="1"/>
            <a:r>
              <a:rPr lang="en-US" dirty="0" smtClean="0"/>
              <a:t>CFH also decrease nitric oxide in endothelial and immune cells, leading to impaired endothelial function and defense mechanism (NO contributes to oxidative burst by neutrophils); leading to less destruction of pathogens and decreased negative feedback look to decrease macrophage maturation (contributes to sustaining inflammation)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25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787"/>
    </mc:Choice>
    <mc:Fallback>
      <p:transition spd="slow" advTm="157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856" y="0"/>
            <a:ext cx="7934288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45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709"/>
    </mc:Choice>
    <mc:Fallback>
      <p:transition spd="slow" advTm="143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25" y="495829"/>
            <a:ext cx="6534150" cy="2733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50" y="3314174"/>
            <a:ext cx="4914900" cy="1047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425" y="4446594"/>
            <a:ext cx="6419850" cy="485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966" y="5007514"/>
            <a:ext cx="6019800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0882" y="5603357"/>
            <a:ext cx="2476500" cy="238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778" y="5823490"/>
            <a:ext cx="5972175" cy="5810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92087" y="4932369"/>
            <a:ext cx="4499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If high dose vitamin C need lab glucose as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Accu-chek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POC glucose monitor will be spuriously high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4257" y="157753"/>
            <a:ext cx="4647446" cy="19250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8906" y="2008142"/>
            <a:ext cx="3949700" cy="2865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6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829"/>
    </mc:Choice>
    <mc:Fallback>
      <p:transition spd="slow" advTm="206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80" y="474133"/>
            <a:ext cx="5197398" cy="51191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2365" y="59899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http://www.eurekaselect.com/node/172318/article/the-role-of-the-status-of-selected-micronutrients-in-shaping-the-immune-function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138" y="474133"/>
            <a:ext cx="2993395" cy="2127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5836" y="45263"/>
            <a:ext cx="3926164" cy="304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1054" y="3033712"/>
            <a:ext cx="5020829" cy="365601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66680" y="412920"/>
              <a:ext cx="9442800" cy="5994720"/>
            </p14:xfrm>
          </p:contentPart>
        </mc:Choice>
        <mc:Fallback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57320" y="403560"/>
                <a:ext cx="9461520" cy="60134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26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985"/>
    </mc:Choice>
    <mc:Fallback>
      <p:transition spd="slow" advTm="271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Vitamin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different forms of retinol in food; absorbed and stored in liver</a:t>
            </a:r>
          </a:p>
          <a:p>
            <a:r>
              <a:rPr lang="en-US" dirty="0" smtClean="0"/>
              <a:t>Hydrolyzed by ubiquitous alcohol dehydrogenases 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step is via cell-specific </a:t>
            </a:r>
            <a:r>
              <a:rPr lang="en-US" dirty="0" err="1" smtClean="0"/>
              <a:t>retinaldehyde</a:t>
            </a:r>
            <a:r>
              <a:rPr lang="en-US" dirty="0" smtClean="0"/>
              <a:t> dehydrogenases leading to retinoic acid which is biologically active</a:t>
            </a:r>
          </a:p>
          <a:p>
            <a:r>
              <a:rPr lang="en-US" dirty="0" smtClean="0"/>
              <a:t>Innate immunity</a:t>
            </a:r>
          </a:p>
          <a:p>
            <a:pPr lvl="1"/>
            <a:r>
              <a:rPr lang="en-US" dirty="0" smtClean="0"/>
              <a:t>Facilitates differentiation of dendritic cells and therefore cytokines they produce</a:t>
            </a:r>
          </a:p>
          <a:p>
            <a:pPr lvl="1"/>
            <a:r>
              <a:rPr lang="en-US" dirty="0" smtClean="0"/>
              <a:t>Enhances the migratory properties of dendritic cells which is important for antigen presenting function during infections</a:t>
            </a:r>
          </a:p>
          <a:p>
            <a:r>
              <a:rPr lang="en-US" dirty="0" smtClean="0"/>
              <a:t>Plays a role in driving adaptive immunity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6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14"/>
    </mc:Choice>
    <mc:Fallback>
      <p:transition spd="slow" advTm="57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534" y="553998"/>
            <a:ext cx="8779932" cy="43386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666" y="6627167"/>
            <a:ext cx="4334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Journal of Immunology, 2014, </a:t>
            </a:r>
            <a:r>
              <a:rPr lang="en-US" sz="1200" dirty="0" smtClean="0"/>
              <a:t>192: 2953–2958</a:t>
            </a:r>
            <a:r>
              <a:rPr lang="en-US" sz="1200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63454" y="-26344"/>
            <a:ext cx="7817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 can influence immune cell; immune cells can make RA</a:t>
            </a:r>
          </a:p>
          <a:p>
            <a:r>
              <a:rPr lang="en-US" dirty="0" smtClean="0"/>
              <a:t>The influence of RA on the function of DC </a:t>
            </a:r>
            <a:r>
              <a:rPr lang="en-US" b="1" dirty="0" smtClean="0"/>
              <a:t>depends on cytokine context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15018" y="5005885"/>
            <a:ext cx="56571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FIGURE 1. Immunomodulatory effects of RA. In the steady-state, RA produced by CD103+ DCs and alveolar macrophages helps to maintain immune homeostasis and mucosal tolerance by working with TGF-b to promote expansion of </a:t>
            </a:r>
            <a:r>
              <a:rPr lang="en-US" sz="1400" dirty="0" err="1"/>
              <a:t>Tregs</a:t>
            </a:r>
            <a:r>
              <a:rPr lang="en-US" sz="1400" dirty="0"/>
              <a:t> from naive T cells, while inhibiting Th1 and Th17 cells. In addition, RA constrains the inhibitory effect of CD4+ CD44high T cells on </a:t>
            </a:r>
            <a:r>
              <a:rPr lang="en-US" sz="1400" dirty="0" err="1" smtClean="0"/>
              <a:t>Tregs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172201" y="5005885"/>
            <a:ext cx="57261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However</a:t>
            </a:r>
            <a:r>
              <a:rPr lang="en-US" sz="1400" dirty="0"/>
              <a:t>, in conditions of inflammation (e.g., during autoimmunity or </a:t>
            </a:r>
            <a:r>
              <a:rPr lang="en-US" sz="1400" b="1" dirty="0"/>
              <a:t>infection</a:t>
            </a:r>
            <a:r>
              <a:rPr lang="en-US" sz="1400" dirty="0"/>
              <a:t>), when the inflammatory cytokines IL-1b, IL-12, IL-18, and IL-23 are produced, RA promotes IFN-g production by Th1 cells, IL-17 production by Th17 cells, and IL-22 production by </a:t>
            </a:r>
            <a:r>
              <a:rPr lang="en-US" sz="1400" dirty="0" err="1"/>
              <a:t>gd</a:t>
            </a:r>
            <a:r>
              <a:rPr lang="en-US" sz="1400" dirty="0"/>
              <a:t> T cells. During inflammation, RA also works with IL-15 to decrease conversion of naive T cells into </a:t>
            </a:r>
            <a:r>
              <a:rPr lang="en-US" sz="1400" dirty="0" err="1"/>
              <a:t>Tregs</a:t>
            </a:r>
            <a:r>
              <a:rPr lang="en-US" sz="1400" dirty="0"/>
              <a:t>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9" name="Ink 8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90600" y="272880"/>
              <a:ext cx="8192160" cy="3213720"/>
            </p14:xfrm>
          </p:contentPart>
        </mc:Choice>
        <mc:Fallback>
          <p:pic>
            <p:nvPicPr>
              <p:cNvPr id="9" name="Ink 8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81240" y="263520"/>
                <a:ext cx="8210880" cy="323244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5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681"/>
    </mc:Choice>
    <mc:Fallback>
      <p:transition spd="slow" advTm="161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Vitamin 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955800"/>
            <a:ext cx="10058400" cy="451273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Vitamin D originating in skin or from food is hydroxylated to </a:t>
            </a:r>
            <a:r>
              <a:rPr lang="en-US" dirty="0" smtClean="0"/>
              <a:t>25(OH)D3 </a:t>
            </a:r>
            <a:r>
              <a:rPr lang="en-US" dirty="0" smtClean="0"/>
              <a:t>mainly in liver; then further hydroxylated to </a:t>
            </a:r>
            <a:r>
              <a:rPr lang="en-US" dirty="0" smtClean="0"/>
              <a:t>1,25(OH)2D3 </a:t>
            </a:r>
            <a:r>
              <a:rPr lang="en-US" dirty="0" smtClean="0"/>
              <a:t>in kidney</a:t>
            </a:r>
          </a:p>
          <a:p>
            <a:r>
              <a:rPr lang="en-US" dirty="0" smtClean="0"/>
              <a:t>Vitamin D Receptor (VDR) widely dispersed in tissues/cells, i.e. immune cells express VDR and 1-alpha-hydroxylase (second hydroxylation)</a:t>
            </a:r>
          </a:p>
          <a:p>
            <a:pPr lvl="1"/>
            <a:r>
              <a:rPr lang="en-US" dirty="0" smtClean="0"/>
              <a:t>Can induce production of several antimicrobial peptides (</a:t>
            </a:r>
            <a:r>
              <a:rPr lang="en-US" dirty="0" err="1" smtClean="0"/>
              <a:t>cathelicidin</a:t>
            </a:r>
            <a:r>
              <a:rPr lang="en-US" dirty="0" smtClean="0"/>
              <a:t> and </a:t>
            </a:r>
            <a:r>
              <a:rPr lang="en-US" dirty="0" err="1" smtClean="0"/>
              <a:t>defensins</a:t>
            </a:r>
            <a:r>
              <a:rPr lang="en-US" dirty="0" smtClean="0"/>
              <a:t>) by macrophages, neutrophils and epithelial cells</a:t>
            </a:r>
          </a:p>
          <a:p>
            <a:pPr lvl="1"/>
            <a:r>
              <a:rPr lang="en-US" dirty="0" smtClean="0"/>
              <a:t>Enhances elimination of invading bacterial, viruses and fungi by innate immune system</a:t>
            </a:r>
          </a:p>
          <a:p>
            <a:r>
              <a:rPr lang="en-US" dirty="0" smtClean="0"/>
              <a:t>Adaptive immune responses</a:t>
            </a:r>
          </a:p>
          <a:p>
            <a:pPr lvl="1"/>
            <a:r>
              <a:rPr lang="en-US" dirty="0" smtClean="0"/>
              <a:t>VDR found in both T and B cells…. but</a:t>
            </a:r>
          </a:p>
          <a:p>
            <a:pPr lvl="1"/>
            <a:r>
              <a:rPr lang="en-US" dirty="0" smtClean="0"/>
              <a:t>Inhibits T cell proliferation and effector function of CD4+ and CD8+ T cells</a:t>
            </a:r>
          </a:p>
          <a:p>
            <a:pPr lvl="1"/>
            <a:r>
              <a:rPr lang="en-US" dirty="0" smtClean="0"/>
              <a:t>Still controversial but appears that vitamin D restricts CD4+ T cell polarization toward the pro-inflammatory Th1 and Th17 cells while favoring Th2 and </a:t>
            </a:r>
            <a:r>
              <a:rPr lang="en-US" dirty="0" err="1" smtClean="0"/>
              <a:t>Treg</a:t>
            </a:r>
            <a:r>
              <a:rPr lang="en-US" dirty="0" smtClean="0"/>
              <a:t> cells (see diagram)</a:t>
            </a:r>
          </a:p>
          <a:p>
            <a:pPr lvl="1"/>
            <a:r>
              <a:rPr lang="en-US" dirty="0" smtClean="0"/>
              <a:t>Antigen presenting cells – vitamin D thought to program dendritic for tolerance, alleviating inflammatory (autoimmune) conditions</a:t>
            </a:r>
          </a:p>
          <a:p>
            <a:r>
              <a:rPr lang="en-US" dirty="0" smtClean="0"/>
              <a:t>Applications </a:t>
            </a:r>
          </a:p>
          <a:p>
            <a:pPr lvl="1"/>
            <a:r>
              <a:rPr lang="en-US" dirty="0" smtClean="0"/>
              <a:t>Studies are mixed but some positive evidence regarding vitamin D supplementation in treatment of TB, upper respiratory infections hepatitis C virus and HIV; perhaps while also mitigating against excessive inflammatory response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58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289"/>
    </mc:Choice>
    <mc:Fallback>
      <p:transition spd="slow" advTm="140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246" y="151342"/>
            <a:ext cx="4905375" cy="6267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08200" y="6488668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https://journals.physiology.org/doi/full/10.1152/ajprenal.00130.2009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5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90"/>
    </mc:Choice>
    <mc:Fallback>
      <p:transition spd="slow" advTm="39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027" y="89959"/>
            <a:ext cx="4115314" cy="3498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33" y="692119"/>
            <a:ext cx="4800600" cy="3800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0605" y="4661867"/>
            <a:ext cx="53001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Figure 4. Vitamin D and innate and adaptive immunity.</a:t>
            </a:r>
          </a:p>
          <a:p>
            <a:r>
              <a:rPr lang="en-US" sz="1600" dirty="0"/>
              <a:t>Using cultures of human monocytes we have shown that vitamin D supplementation of insufficient patients enhances production of the antibacterial protein </a:t>
            </a:r>
            <a:r>
              <a:rPr lang="en-US" sz="1600" dirty="0" err="1"/>
              <a:t>cathelicidin</a:t>
            </a:r>
            <a:r>
              <a:rPr lang="en-US" sz="1600" dirty="0"/>
              <a:t> following immune activation of the monocytes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3535" y="3588809"/>
            <a:ext cx="56566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Unlike the skeletal effects of vitamin D, the induction of </a:t>
            </a:r>
            <a:r>
              <a:rPr lang="en-US" sz="1600" dirty="0" err="1"/>
              <a:t>cathelicidin</a:t>
            </a:r>
            <a:r>
              <a:rPr lang="en-US" sz="1600" dirty="0"/>
              <a:t> by vitamin D has been shown to be due to induction of local, monocyte, expression of 1α -hydroxylase (CYP27B1), the vitamin D-activating enzyme. We have also shown that the bioavailability of precursor 25-hydroxyvitamin D (25OHD – the main circulating form of vitamin D) to this enzyme is dependent on the serum carrier of 25OHD, the vitamin D binding protein (DBP). In particular we have shown that genetic variations in DBP differentially affect the antibacterial actions of vitamin D, suggesting that vitamin D supplementation strategies may need to be tailored according to DBP genotype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433" y="6400800"/>
            <a:ext cx="5236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linkClick r:id="rId6"/>
              </a:rPr>
              <a:t>https://www.uclahealth.org/ortho/non-classical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4735" y="138125"/>
            <a:ext cx="1761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1.25(OH)2D3 promotes chemotactic and phagocytic capacity of macrophages</a:t>
            </a:r>
            <a:endParaRPr lang="en-US" sz="11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1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461"/>
    </mc:Choice>
    <mc:Fallback>
      <p:transition spd="slow" advTm="141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635" y="384125"/>
            <a:ext cx="7347559" cy="5537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6435" y="1706175"/>
            <a:ext cx="418156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3E3D40"/>
                </a:solidFill>
                <a:latin typeface="Georgia" panose="02040502050405020303" pitchFamily="18" charset="0"/>
              </a:rPr>
              <a:t>Figure 2. The anti-inflammatory effects of 1,25(OH)</a:t>
            </a:r>
            <a:r>
              <a:rPr lang="en-US" sz="1400" baseline="-25000" dirty="0">
                <a:solidFill>
                  <a:srgbClr val="3E3D40"/>
                </a:solidFill>
                <a:latin typeface="Georgia" panose="02040502050405020303" pitchFamily="18" charset="0"/>
              </a:rPr>
              <a:t>2</a:t>
            </a:r>
            <a:r>
              <a:rPr lang="en-US" sz="1400" b="1" dirty="0">
                <a:solidFill>
                  <a:srgbClr val="3E3D40"/>
                </a:solidFill>
                <a:latin typeface="Georgia" panose="02040502050405020303" pitchFamily="18" charset="0"/>
              </a:rPr>
              <a:t>D</a:t>
            </a:r>
            <a:r>
              <a:rPr lang="en-US" sz="1400" baseline="-25000" dirty="0">
                <a:solidFill>
                  <a:srgbClr val="3E3D40"/>
                </a:solidFill>
                <a:latin typeface="Georgia" panose="02040502050405020303" pitchFamily="18" charset="0"/>
              </a:rPr>
              <a:t>3</a:t>
            </a:r>
            <a:r>
              <a:rPr lang="en-US" sz="1400" b="1" dirty="0">
                <a:solidFill>
                  <a:srgbClr val="3E3D40"/>
                </a:solidFill>
                <a:latin typeface="Georgia" panose="02040502050405020303" pitchFamily="18" charset="0"/>
              </a:rPr>
              <a:t> on cells of the immune system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. An overview of the anti-inflammatory effects of 1,25(OH)</a:t>
            </a:r>
            <a:r>
              <a:rPr lang="en-US" sz="1400" baseline="-25000" dirty="0">
                <a:solidFill>
                  <a:srgbClr val="3E3D40"/>
                </a:solidFill>
                <a:latin typeface="Georgia" panose="02040502050405020303" pitchFamily="18" charset="0"/>
              </a:rPr>
              <a:t>2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D</a:t>
            </a:r>
            <a:r>
              <a:rPr lang="en-US" sz="1400" baseline="-25000" dirty="0">
                <a:solidFill>
                  <a:srgbClr val="3E3D40"/>
                </a:solidFill>
                <a:latin typeface="Georgia" panose="02040502050405020303" pitchFamily="18" charset="0"/>
              </a:rPr>
              <a:t>3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 on the cells of the immune system in autoimmunity. Red dots represent pro-inflammatory cytokines, while green dots represent anti-inflammatory cytokines. Red arrows indicate decreased differentiation, and green arrows indicate increased differentiation. References: CD8</a:t>
            </a:r>
            <a:r>
              <a:rPr lang="en-US" sz="1400" baseline="30000" dirty="0">
                <a:solidFill>
                  <a:srgbClr val="3E3D40"/>
                </a:solidFill>
                <a:latin typeface="Georgia" panose="02040502050405020303" pitchFamily="18" charset="0"/>
              </a:rPr>
              <a:t>+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 T cells (</a:t>
            </a:r>
            <a:r>
              <a:rPr lang="en-US" sz="1400" dirty="0">
                <a:solidFill>
                  <a:srgbClr val="D54449"/>
                </a:solidFill>
                <a:latin typeface="Georgia" panose="02040502050405020303" pitchFamily="18" charset="0"/>
                <a:hlinkClick r:id="rId5"/>
              </a:rPr>
              <a:t>79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–</a:t>
            </a:r>
            <a:r>
              <a:rPr lang="en-US" sz="1400" dirty="0">
                <a:solidFill>
                  <a:srgbClr val="D54449"/>
                </a:solidFill>
                <a:latin typeface="Georgia" panose="02040502050405020303" pitchFamily="18" charset="0"/>
                <a:hlinkClick r:id="rId6"/>
              </a:rPr>
              <a:t>81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); innate lymphoid cells (</a:t>
            </a:r>
            <a:r>
              <a:rPr lang="en-US" sz="1400" dirty="0">
                <a:solidFill>
                  <a:srgbClr val="D54449"/>
                </a:solidFill>
                <a:latin typeface="Georgia" panose="02040502050405020303" pitchFamily="18" charset="0"/>
                <a:hlinkClick r:id="rId7"/>
              </a:rPr>
              <a:t>82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–</a:t>
            </a:r>
            <a:r>
              <a:rPr lang="en-US" sz="1400" dirty="0">
                <a:solidFill>
                  <a:srgbClr val="D54449"/>
                </a:solidFill>
                <a:latin typeface="Georgia" panose="02040502050405020303" pitchFamily="18" charset="0"/>
                <a:hlinkClick r:id="rId8"/>
              </a:rPr>
              <a:t>86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); unconventional T cells (</a:t>
            </a:r>
            <a:r>
              <a:rPr lang="en-US" sz="1400" dirty="0">
                <a:solidFill>
                  <a:srgbClr val="D54449"/>
                </a:solidFill>
                <a:latin typeface="Georgia" panose="02040502050405020303" pitchFamily="18" charset="0"/>
                <a:hlinkClick r:id="rId9"/>
              </a:rPr>
              <a:t>87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–</a:t>
            </a:r>
            <a:r>
              <a:rPr lang="en-US" sz="1400" dirty="0">
                <a:solidFill>
                  <a:srgbClr val="D54449"/>
                </a:solidFill>
                <a:latin typeface="Georgia" panose="02040502050405020303" pitchFamily="18" charset="0"/>
                <a:hlinkClick r:id="rId10"/>
              </a:rPr>
              <a:t>89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); B cells (</a:t>
            </a:r>
            <a:r>
              <a:rPr lang="en-US" sz="1400" dirty="0">
                <a:solidFill>
                  <a:srgbClr val="D54449"/>
                </a:solidFill>
                <a:latin typeface="Georgia" panose="02040502050405020303" pitchFamily="18" charset="0"/>
                <a:hlinkClick r:id="rId11"/>
              </a:rPr>
              <a:t>75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, </a:t>
            </a:r>
            <a:r>
              <a:rPr lang="en-US" sz="1400" dirty="0">
                <a:solidFill>
                  <a:srgbClr val="D54449"/>
                </a:solidFill>
                <a:latin typeface="Georgia" panose="02040502050405020303" pitchFamily="18" charset="0"/>
                <a:hlinkClick r:id="rId12"/>
              </a:rPr>
              <a:t>90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–</a:t>
            </a:r>
            <a:r>
              <a:rPr lang="en-US" sz="1400" dirty="0">
                <a:solidFill>
                  <a:srgbClr val="D54449"/>
                </a:solidFill>
                <a:latin typeface="Georgia" panose="02040502050405020303" pitchFamily="18" charset="0"/>
                <a:hlinkClick r:id="rId13"/>
              </a:rPr>
              <a:t>96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); dendritic cells (</a:t>
            </a:r>
            <a:r>
              <a:rPr lang="en-US" sz="1400" dirty="0">
                <a:solidFill>
                  <a:srgbClr val="D54449"/>
                </a:solidFill>
                <a:latin typeface="Georgia" panose="02040502050405020303" pitchFamily="18" charset="0"/>
                <a:hlinkClick r:id="rId14"/>
              </a:rPr>
              <a:t>97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–</a:t>
            </a:r>
            <a:r>
              <a:rPr lang="en-US" sz="1400" dirty="0">
                <a:solidFill>
                  <a:srgbClr val="D54449"/>
                </a:solidFill>
                <a:latin typeface="Georgia" panose="02040502050405020303" pitchFamily="18" charset="0"/>
                <a:hlinkClick r:id="rId15"/>
              </a:rPr>
              <a:t>103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); macrophages (</a:t>
            </a:r>
            <a:r>
              <a:rPr lang="en-US" sz="1400" dirty="0">
                <a:solidFill>
                  <a:srgbClr val="D54449"/>
                </a:solidFill>
                <a:latin typeface="Georgia" panose="02040502050405020303" pitchFamily="18" charset="0"/>
                <a:hlinkClick r:id="rId16"/>
              </a:rPr>
              <a:t>104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–</a:t>
            </a:r>
            <a:r>
              <a:rPr lang="en-US" sz="1400" dirty="0">
                <a:solidFill>
                  <a:srgbClr val="D54449"/>
                </a:solidFill>
                <a:latin typeface="Georgia" panose="02040502050405020303" pitchFamily="18" charset="0"/>
                <a:hlinkClick r:id="rId17"/>
              </a:rPr>
              <a:t>108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); CD4</a:t>
            </a:r>
            <a:r>
              <a:rPr lang="en-US" sz="1400" baseline="30000" dirty="0">
                <a:solidFill>
                  <a:srgbClr val="3E3D40"/>
                </a:solidFill>
                <a:latin typeface="Georgia" panose="02040502050405020303" pitchFamily="18" charset="0"/>
              </a:rPr>
              <a:t>+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 T cells (</a:t>
            </a:r>
            <a:r>
              <a:rPr lang="en-US" sz="1400" dirty="0">
                <a:solidFill>
                  <a:srgbClr val="D54449"/>
                </a:solidFill>
                <a:latin typeface="Georgia" panose="02040502050405020303" pitchFamily="18" charset="0"/>
                <a:hlinkClick r:id="rId18"/>
              </a:rPr>
              <a:t>109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–</a:t>
            </a:r>
            <a:r>
              <a:rPr lang="en-US" sz="1400" dirty="0">
                <a:solidFill>
                  <a:srgbClr val="D54449"/>
                </a:solidFill>
                <a:latin typeface="Georgia" panose="02040502050405020303" pitchFamily="18" charset="0"/>
                <a:hlinkClick r:id="rId19"/>
              </a:rPr>
              <a:t>125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).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555758" y="6470806"/>
            <a:ext cx="7936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20"/>
              </a:rPr>
              <a:t>https://www.frontiersin.org/files/Articles/236441/fimmu-07-00697-HTML/image_m/fimmu-07-00697-g002.jpg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555758" y="6193807"/>
            <a:ext cx="4958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21"/>
              </a:rPr>
              <a:t>https://www.frontiersin.org/articles/10.3389/fimmu.2016.00697/full</a:t>
            </a:r>
            <a:endParaRPr lang="en-US" sz="1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79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804"/>
    </mc:Choice>
    <mc:Fallback>
      <p:transition spd="slow" advTm="119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1170</TotalTime>
  <Words>1931</Words>
  <Application>Microsoft Office PowerPoint</Application>
  <PresentationFormat>Widescreen</PresentationFormat>
  <Paragraphs>121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Georgia</vt:lpstr>
      <vt:lpstr>Roboto</vt:lpstr>
      <vt:lpstr>Rockwell</vt:lpstr>
      <vt:lpstr>Rockwell Condensed</vt:lpstr>
      <vt:lpstr>URWPalladioL-Bold</vt:lpstr>
      <vt:lpstr>URWPalladioL-Ital</vt:lpstr>
      <vt:lpstr>URWPalladioL-Roma</vt:lpstr>
      <vt:lpstr>Wingdings</vt:lpstr>
      <vt:lpstr>Wood Type</vt:lpstr>
      <vt:lpstr>Nutrition and Immune Function: Focus on SARS-CoV2</vt:lpstr>
      <vt:lpstr>Immune System influenced by environment</vt:lpstr>
      <vt:lpstr>PowerPoint Presentation</vt:lpstr>
      <vt:lpstr>Vitamin A</vt:lpstr>
      <vt:lpstr>PowerPoint Presentation</vt:lpstr>
      <vt:lpstr>Vitamin D</vt:lpstr>
      <vt:lpstr>PowerPoint Presentation</vt:lpstr>
      <vt:lpstr>PowerPoint Presentation</vt:lpstr>
      <vt:lpstr>PowerPoint Presentation</vt:lpstr>
      <vt:lpstr>Vitamin C</vt:lpstr>
      <vt:lpstr>PowerPoint Presentation</vt:lpstr>
      <vt:lpstr>PowerPoint Presentation</vt:lpstr>
      <vt:lpstr>Ascorbic Acid, thiamine &amp; hydrocortisone for treatment of Sepsis</vt:lpstr>
      <vt:lpstr>Sepsis Pathogenesis</vt:lpstr>
      <vt:lpstr>PowerPoint Presentation</vt:lpstr>
      <vt:lpstr>PowerPoint Presentation</vt:lpstr>
      <vt:lpstr>Doses for Vitamin C and thiamine</vt:lpstr>
      <vt:lpstr>Zinc</vt:lpstr>
      <vt:lpstr>PowerPoint Presentation</vt:lpstr>
      <vt:lpstr>PowerPoint Presentation</vt:lpstr>
      <vt:lpstr>PowerPoint Presentation</vt:lpstr>
      <vt:lpstr>SARS-CoV2 Virus Specific comments</vt:lpstr>
      <vt:lpstr>PowerPoint Presentation</vt:lpstr>
      <vt:lpstr>PowerPoint Presentation</vt:lpstr>
    </vt:vector>
  </TitlesOfParts>
  <Company>SUNY Stony Brook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Nutrition and Immune Function: Focus on SARS-CoV2</dc:title>
  <dc:creator>Connolly-Schoonen, Josephine</dc:creator>
  <cp:lastModifiedBy>Connolly-Schoonen, Josephine</cp:lastModifiedBy>
  <cp:revision>84</cp:revision>
  <dcterms:created xsi:type="dcterms:W3CDTF">2020-04-14T16:21:46Z</dcterms:created>
  <dcterms:modified xsi:type="dcterms:W3CDTF">2020-04-16T01:10:49Z</dcterms:modified>
</cp:coreProperties>
</file>