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2" r:id="rId17"/>
    <p:sldId id="274" r:id="rId18"/>
    <p:sldId id="275" r:id="rId19"/>
    <p:sldId id="276" r:id="rId20"/>
    <p:sldId id="277" r:id="rId21"/>
    <p:sldId id="281" r:id="rId22"/>
    <p:sldId id="279" r:id="rId23"/>
    <p:sldId id="278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2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98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91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8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3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9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0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3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4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5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6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6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162DF-ECD4-3B43-92E8-BE1BA0A64008}" type="datetimeFigureOut">
              <a:rPr lang="en-US" smtClean="0"/>
              <a:t>7/28/2016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8824-A527-5B44-A8FD-2252DC6BC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2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commerce.health.state.ny.us/hcsportal/appmanager/hcs/hom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31018" y="2505670"/>
            <a:ext cx="70466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Pain Management </a:t>
            </a:r>
            <a:br>
              <a:rPr lang="en-US" sz="4800" dirty="0" smtClean="0"/>
            </a:br>
            <a:r>
              <a:rPr lang="en-US" sz="4800" dirty="0" smtClean="0"/>
              <a:t>at Stony Brook </a:t>
            </a:r>
            <a:r>
              <a:rPr lang="en-US" sz="4800" dirty="0" smtClean="0">
                <a:solidFill>
                  <a:srgbClr val="FF0000"/>
                </a:solidFill>
              </a:rPr>
              <a:t>Medicine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95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Assume Pain is Present (APP)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Term used to document pain in a patient who cannot self report pain.</a:t>
            </a:r>
          </a:p>
          <a:p>
            <a:r>
              <a:rPr lang="en-US" dirty="0" smtClean="0"/>
              <a:t>Because of injuries or the nature of a procedure the patient would be assumed to have pain.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863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FLACC:  (</a:t>
            </a:r>
            <a:r>
              <a:rPr lang="en-US" sz="3600" u="sng" dirty="0" smtClean="0"/>
              <a:t>F</a:t>
            </a:r>
            <a:r>
              <a:rPr lang="en-US" sz="3600" dirty="0" smtClean="0"/>
              <a:t>ace, </a:t>
            </a:r>
            <a:r>
              <a:rPr lang="en-US" sz="3600" u="sng" dirty="0" smtClean="0"/>
              <a:t>L</a:t>
            </a:r>
            <a:r>
              <a:rPr lang="en-US" sz="3600" dirty="0" smtClean="0"/>
              <a:t>egs, </a:t>
            </a:r>
            <a:r>
              <a:rPr lang="en-US" sz="3600" u="sng" dirty="0" smtClean="0"/>
              <a:t>A</a:t>
            </a:r>
            <a:r>
              <a:rPr lang="en-US" sz="3600" dirty="0" smtClean="0"/>
              <a:t>ctivity, </a:t>
            </a:r>
            <a:r>
              <a:rPr lang="en-US" sz="3600" u="sng" dirty="0" smtClean="0"/>
              <a:t>C</a:t>
            </a:r>
            <a:r>
              <a:rPr lang="en-US" sz="3600" dirty="0" smtClean="0"/>
              <a:t>ry, </a:t>
            </a:r>
            <a:r>
              <a:rPr lang="en-US" sz="3600" dirty="0" err="1" smtClean="0"/>
              <a:t>Consolability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behavioral scale for scoring pain in individuals who are unable to self-report pain.  </a:t>
            </a:r>
          </a:p>
          <a:p>
            <a:r>
              <a:rPr lang="en-US" dirty="0" smtClean="0"/>
              <a:t>Used for age two months to seven years</a:t>
            </a:r>
          </a:p>
          <a:p>
            <a:r>
              <a:rPr lang="en-US" dirty="0" smtClean="0"/>
              <a:t>May have use beyond this age for the cognitively impaired patient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716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OAAS: </a:t>
            </a:r>
            <a:r>
              <a:rPr lang="en-US" u="sng" dirty="0" smtClean="0"/>
              <a:t>O</a:t>
            </a:r>
            <a:r>
              <a:rPr lang="en-US" dirty="0" smtClean="0"/>
              <a:t>bserver’s </a:t>
            </a:r>
            <a:r>
              <a:rPr lang="en-US" u="sng" dirty="0" smtClean="0"/>
              <a:t>A</a:t>
            </a:r>
            <a:r>
              <a:rPr lang="en-US" dirty="0" smtClean="0"/>
              <a:t>ssessment of </a:t>
            </a:r>
            <a:r>
              <a:rPr lang="en-US" u="sng" dirty="0" smtClean="0"/>
              <a:t>A</a:t>
            </a:r>
            <a:r>
              <a:rPr lang="en-US" dirty="0" smtClean="0"/>
              <a:t>lertness and </a:t>
            </a:r>
            <a:r>
              <a:rPr lang="en-US" u="sng" dirty="0" smtClean="0"/>
              <a:t>S</a:t>
            </a:r>
            <a:r>
              <a:rPr lang="en-US" dirty="0" smtClean="0"/>
              <a:t>edation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tool used to assess patients level of sedation.  </a:t>
            </a:r>
          </a:p>
          <a:p>
            <a:r>
              <a:rPr lang="en-US" dirty="0" smtClean="0"/>
              <a:t>May be used to guide titration of pain medication.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767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Management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Should be interdisciplinary and multimodal.</a:t>
            </a:r>
          </a:p>
          <a:p>
            <a:r>
              <a:rPr lang="en-US" dirty="0" smtClean="0"/>
              <a:t>Care is individualized and may depend on: </a:t>
            </a:r>
          </a:p>
          <a:p>
            <a:pPr lvl="1"/>
            <a:r>
              <a:rPr lang="en-US" dirty="0" smtClean="0"/>
              <a:t>Pain source and intensity</a:t>
            </a:r>
          </a:p>
          <a:p>
            <a:pPr lvl="1"/>
            <a:r>
              <a:rPr lang="en-US" dirty="0" smtClean="0"/>
              <a:t>Patient’s age</a:t>
            </a:r>
          </a:p>
          <a:p>
            <a:pPr lvl="1"/>
            <a:r>
              <a:rPr lang="en-US" dirty="0" smtClean="0"/>
              <a:t>Developmental, physical, emotional and cognitive status</a:t>
            </a:r>
          </a:p>
          <a:p>
            <a:pPr lvl="1"/>
            <a:r>
              <a:rPr lang="en-US" dirty="0" smtClean="0"/>
              <a:t>Cultural beliefs </a:t>
            </a:r>
          </a:p>
          <a:p>
            <a:pPr lvl="1"/>
            <a:r>
              <a:rPr lang="en-US" dirty="0" smtClean="0"/>
              <a:t>Treatment preferences</a:t>
            </a:r>
          </a:p>
          <a:p>
            <a:pPr lvl="1"/>
            <a:r>
              <a:rPr lang="en-US" dirty="0" smtClean="0"/>
              <a:t>Concurrent medical conditions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69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Multimodal Analgesia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term describes the use of multiple modalities that are used to provide pain relief with various parts of the pain pathway targeted.</a:t>
            </a:r>
          </a:p>
          <a:p>
            <a:pPr lvl="1"/>
            <a:r>
              <a:rPr lang="en-US" dirty="0" smtClean="0"/>
              <a:t>Decreased dependence on single modality agents decreases the risk of side effects.</a:t>
            </a:r>
          </a:p>
          <a:p>
            <a:pPr lvl="1"/>
            <a:r>
              <a:rPr lang="en-US" dirty="0" smtClean="0"/>
              <a:t>May include</a:t>
            </a:r>
          </a:p>
          <a:p>
            <a:pPr lvl="2"/>
            <a:r>
              <a:rPr lang="en-US" dirty="0" smtClean="0"/>
              <a:t>Pharmacological (opioids, NSAIDS, </a:t>
            </a:r>
            <a:r>
              <a:rPr lang="en-US" dirty="0" err="1" smtClean="0"/>
              <a:t>gabapentanoids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Relaxation techniques (biofeedback, deep breathing)</a:t>
            </a:r>
          </a:p>
          <a:p>
            <a:pPr lvl="2"/>
            <a:r>
              <a:rPr lang="en-US" dirty="0" smtClean="0"/>
              <a:t>Regional analgesia (nerve blocks, epidural catheters)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459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2588" y="275337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Treatments May Include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343400" cy="639762"/>
          </a:xfrm>
        </p:spPr>
        <p:txBody>
          <a:bodyPr/>
          <a:lstStyle/>
          <a:p>
            <a:r>
              <a:rPr lang="en-US" sz="2600" i="1" dirty="0" smtClean="0"/>
              <a:t>Non-pharmacologic Methods</a:t>
            </a:r>
            <a:endParaRPr lang="en-US" sz="26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43200"/>
            <a:ext cx="4040188" cy="3505200"/>
          </a:xfrm>
        </p:spPr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sz="2400" dirty="0"/>
              <a:t>H</a:t>
            </a:r>
            <a:r>
              <a:rPr lang="en-US" sz="2400" dirty="0" smtClean="0"/>
              <a:t>eat</a:t>
            </a:r>
            <a:r>
              <a:rPr lang="en-US" sz="2400" dirty="0"/>
              <a:t>/</a:t>
            </a:r>
            <a:r>
              <a:rPr lang="en-US" sz="2400" dirty="0" smtClean="0"/>
              <a:t>cold </a:t>
            </a:r>
          </a:p>
          <a:p>
            <a:pPr marL="342900" lvl="1" indent="-342900">
              <a:buFont typeface="Arial"/>
              <a:buChar char="•"/>
            </a:pPr>
            <a:r>
              <a:rPr lang="en-US" sz="2400" dirty="0" smtClean="0"/>
              <a:t>Relaxation</a:t>
            </a:r>
          </a:p>
          <a:p>
            <a:pPr marL="342900" lvl="1" indent="-342900">
              <a:buFont typeface="Arial"/>
              <a:buChar char="•"/>
            </a:pPr>
            <a:r>
              <a:rPr lang="en-US" sz="2400" dirty="0"/>
              <a:t>D</a:t>
            </a:r>
            <a:r>
              <a:rPr lang="en-US" sz="2400" dirty="0" smtClean="0"/>
              <a:t>istraction</a:t>
            </a:r>
            <a:r>
              <a:rPr lang="en-US" sz="2400" dirty="0"/>
              <a:t>, </a:t>
            </a:r>
            <a:endParaRPr lang="en-US" sz="2400" dirty="0" smtClean="0"/>
          </a:p>
          <a:p>
            <a:pPr marL="342900" lvl="1" indent="-342900">
              <a:buFont typeface="Arial"/>
              <a:buChar char="•"/>
            </a:pPr>
            <a:r>
              <a:rPr lang="en-US" sz="2400" dirty="0"/>
              <a:t>G</a:t>
            </a:r>
            <a:r>
              <a:rPr lang="en-US" sz="2400" dirty="0" smtClean="0"/>
              <a:t>uided </a:t>
            </a:r>
            <a:r>
              <a:rPr lang="en-US" sz="2400" dirty="0"/>
              <a:t>imagery, </a:t>
            </a:r>
            <a:endParaRPr lang="en-US" sz="2400" dirty="0" smtClean="0"/>
          </a:p>
          <a:p>
            <a:pPr marL="342900" lvl="1" indent="-342900">
              <a:buFont typeface="Arial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cupressure/acupuncture</a:t>
            </a:r>
          </a:p>
          <a:p>
            <a:pPr marL="342900" lvl="1" indent="-342900">
              <a:buFont typeface="Arial"/>
              <a:buChar char="•"/>
            </a:pPr>
            <a:r>
              <a:rPr lang="en-US" sz="2400" dirty="0"/>
              <a:t>R</a:t>
            </a:r>
            <a:r>
              <a:rPr lang="en-US" sz="2400" dirty="0" smtClean="0"/>
              <a:t>epositioning</a:t>
            </a:r>
            <a:endParaRPr lang="en-US" sz="24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876800" y="1981200"/>
            <a:ext cx="4041775" cy="639762"/>
          </a:xfrm>
        </p:spPr>
        <p:txBody>
          <a:bodyPr/>
          <a:lstStyle/>
          <a:p>
            <a:r>
              <a:rPr lang="en-US" sz="2600" i="1" dirty="0" smtClean="0"/>
              <a:t>Pharmacologic Methods</a:t>
            </a:r>
            <a:endParaRPr lang="en-US" sz="2600" i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876800" y="2743200"/>
            <a:ext cx="4041775" cy="3951288"/>
          </a:xfrm>
        </p:spPr>
        <p:txBody>
          <a:bodyPr/>
          <a:lstStyle/>
          <a:p>
            <a:r>
              <a:rPr lang="en-US" dirty="0" smtClean="0"/>
              <a:t>NSAIDS</a:t>
            </a:r>
          </a:p>
          <a:p>
            <a:r>
              <a:rPr lang="en-US" dirty="0" smtClean="0"/>
              <a:t>Anti-seizure medications</a:t>
            </a:r>
          </a:p>
          <a:p>
            <a:r>
              <a:rPr lang="en-US" dirty="0" smtClean="0"/>
              <a:t>Anti-depressants</a:t>
            </a:r>
            <a:endParaRPr lang="en-US" dirty="0"/>
          </a:p>
          <a:p>
            <a:r>
              <a:rPr lang="en-US" dirty="0" smtClean="0"/>
              <a:t>Opioid analgesics</a:t>
            </a:r>
          </a:p>
          <a:p>
            <a:r>
              <a:rPr lang="en-US" dirty="0"/>
              <a:t>L</a:t>
            </a:r>
            <a:r>
              <a:rPr lang="en-US" dirty="0" smtClean="0"/>
              <a:t>ocal anesthetics</a:t>
            </a:r>
          </a:p>
          <a:p>
            <a:r>
              <a:rPr lang="en-US" dirty="0" err="1"/>
              <a:t>N</a:t>
            </a:r>
            <a:r>
              <a:rPr lang="en-US" dirty="0" err="1" smtClean="0"/>
              <a:t>eurolytics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58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4797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Acute vs. Chronic Pain Management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800" i="1" dirty="0" smtClean="0"/>
              <a:t>Acute Pain </a:t>
            </a:r>
            <a:endParaRPr lang="en-US" sz="280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Most often treated with:</a:t>
            </a:r>
          </a:p>
          <a:p>
            <a:pPr lvl="1"/>
            <a:r>
              <a:rPr lang="en-US" sz="2200" dirty="0" smtClean="0"/>
              <a:t>NSAIDS</a:t>
            </a:r>
          </a:p>
          <a:p>
            <a:pPr lvl="1"/>
            <a:r>
              <a:rPr lang="en-US" sz="2200" dirty="0" smtClean="0"/>
              <a:t>Opioids</a:t>
            </a:r>
          </a:p>
          <a:p>
            <a:pPr lvl="1"/>
            <a:r>
              <a:rPr lang="en-US" sz="2200" dirty="0" smtClean="0"/>
              <a:t>Local anesthetics</a:t>
            </a:r>
          </a:p>
          <a:p>
            <a:pPr lvl="1"/>
            <a:r>
              <a:rPr lang="en-US" sz="2200" dirty="0" smtClean="0"/>
              <a:t>Splinting</a:t>
            </a:r>
          </a:p>
          <a:p>
            <a:pPr lvl="1"/>
            <a:r>
              <a:rPr lang="en-US" sz="2200" dirty="0" smtClean="0"/>
              <a:t>Positioning changes</a:t>
            </a:r>
          </a:p>
          <a:p>
            <a:pPr lvl="1"/>
            <a:r>
              <a:rPr lang="en-US" sz="2200" dirty="0" smtClean="0"/>
              <a:t>Ice</a:t>
            </a:r>
            <a:endParaRPr lang="en-US" sz="2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2800" i="1" dirty="0" smtClean="0"/>
              <a:t>Chronic Pain</a:t>
            </a:r>
            <a:endParaRPr lang="en-US" sz="2800" i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Most often treated with:</a:t>
            </a:r>
          </a:p>
          <a:p>
            <a:pPr lvl="1"/>
            <a:r>
              <a:rPr lang="en-US" dirty="0" smtClean="0"/>
              <a:t>Anti-seizure medications</a:t>
            </a:r>
          </a:p>
          <a:p>
            <a:pPr lvl="1"/>
            <a:r>
              <a:rPr lang="en-US" dirty="0" smtClean="0"/>
              <a:t>Anti-depressant medications</a:t>
            </a:r>
          </a:p>
          <a:p>
            <a:pPr lvl="1"/>
            <a:r>
              <a:rPr lang="en-US" dirty="0" smtClean="0"/>
              <a:t>NSAIDS</a:t>
            </a:r>
          </a:p>
          <a:p>
            <a:pPr lvl="1"/>
            <a:r>
              <a:rPr lang="en-US" dirty="0" smtClean="0"/>
              <a:t>Implantable devices</a:t>
            </a:r>
          </a:p>
          <a:p>
            <a:pPr lvl="1"/>
            <a:r>
              <a:rPr lang="en-US" dirty="0" smtClean="0"/>
              <a:t>Psychological therapy</a:t>
            </a:r>
          </a:p>
          <a:p>
            <a:pPr lvl="1"/>
            <a:r>
              <a:rPr lang="en-US" dirty="0" smtClean="0"/>
              <a:t>Acupuncture</a:t>
            </a:r>
          </a:p>
          <a:p>
            <a:r>
              <a:rPr lang="en-US" dirty="0" smtClean="0"/>
              <a:t>When all else fails and benefits outweigh risks</a:t>
            </a:r>
          </a:p>
          <a:p>
            <a:pPr lvl="1"/>
            <a:r>
              <a:rPr lang="en-US" dirty="0" smtClean="0"/>
              <a:t>Opioids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646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Responsible Opioid Prescribing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is a national epidemic occurring involving the misuse, abuse and diversion of prescription opioids.</a:t>
            </a:r>
          </a:p>
          <a:p>
            <a:r>
              <a:rPr lang="en-US" dirty="0" smtClean="0"/>
              <a:t>The majority of these medications enter circulation through the legitimate prescription by physicians from all specialties.</a:t>
            </a:r>
          </a:p>
          <a:p>
            <a:r>
              <a:rPr lang="en-US" dirty="0" smtClean="0"/>
              <a:t>Prescribers must be aware that their opioid prescription could potentially end up being used  for reasons not prescribed (sold, snorted, traded).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1784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Responsible Opioid Prescribing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Assess risk for opioid abuse or diversion prior to prescribing opioid.</a:t>
            </a:r>
          </a:p>
          <a:p>
            <a:r>
              <a:rPr lang="en-US" dirty="0" smtClean="0"/>
              <a:t>Risk factors for misuse or abuse of opioids include the following</a:t>
            </a:r>
          </a:p>
          <a:p>
            <a:pPr lvl="1"/>
            <a:r>
              <a:rPr lang="en-US" dirty="0" smtClean="0"/>
              <a:t>Males between 18 and 45.</a:t>
            </a:r>
          </a:p>
          <a:p>
            <a:pPr lvl="1"/>
            <a:r>
              <a:rPr lang="en-US" dirty="0" smtClean="0"/>
              <a:t>A personal history of substance abuse</a:t>
            </a:r>
          </a:p>
          <a:p>
            <a:pPr lvl="1"/>
            <a:r>
              <a:rPr lang="en-US" dirty="0" smtClean="0"/>
              <a:t>A family history of substance abuse</a:t>
            </a:r>
          </a:p>
          <a:p>
            <a:pPr lvl="1"/>
            <a:r>
              <a:rPr lang="en-US" dirty="0" smtClean="0"/>
              <a:t>A personal history of preadolescent sexual abuse</a:t>
            </a:r>
          </a:p>
          <a:p>
            <a:pPr lvl="1"/>
            <a:r>
              <a:rPr lang="en-US" dirty="0" smtClean="0"/>
              <a:t>A personal history of psychological disease (depression, anxiety, obsessive-compulsive disorder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03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Responsible Opioid Prescribing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Doctor Shopping</a:t>
            </a:r>
          </a:p>
          <a:p>
            <a:pPr lvl="1"/>
            <a:r>
              <a:rPr lang="en-US" dirty="0" smtClean="0"/>
              <a:t>Using more than one doctor to obtain opioids</a:t>
            </a:r>
          </a:p>
          <a:p>
            <a:r>
              <a:rPr lang="en-US" dirty="0" smtClean="0"/>
              <a:t>Prevent by checking databases</a:t>
            </a:r>
          </a:p>
          <a:p>
            <a:pPr lvl="1"/>
            <a:r>
              <a:rPr lang="en-US" dirty="0" smtClean="0"/>
              <a:t>External medication history on EMR</a:t>
            </a:r>
          </a:p>
          <a:p>
            <a:pPr lvl="1"/>
            <a:r>
              <a:rPr lang="en-US" dirty="0" smtClean="0"/>
              <a:t>New York State Prescription Drug Monitoring System</a:t>
            </a:r>
          </a:p>
          <a:p>
            <a:pPr lvl="2"/>
            <a:r>
              <a:rPr lang="en-US" dirty="0" smtClean="0">
                <a:hlinkClick r:id="rId2"/>
              </a:rPr>
              <a:t>https://commerce.health.state.ny.us/hcsportal/appmanager/hcs/home</a:t>
            </a:r>
            <a:endParaRPr lang="en-US" dirty="0" smtClean="0"/>
          </a:p>
          <a:p>
            <a:pPr lvl="2"/>
            <a:r>
              <a:rPr lang="en-US" dirty="0" smtClean="0"/>
              <a:t>1-866-529-1890 (M-F 8-4:45pm)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5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Management Policy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All patients must have effective pain management</a:t>
            </a:r>
          </a:p>
          <a:p>
            <a:pPr lvl="1"/>
            <a:r>
              <a:rPr lang="en-US" dirty="0" smtClean="0"/>
              <a:t>Appropriate screening and pain assessment</a:t>
            </a:r>
          </a:p>
          <a:p>
            <a:pPr lvl="1"/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Care and treatment</a:t>
            </a:r>
          </a:p>
          <a:p>
            <a:pPr lvl="1"/>
            <a:r>
              <a:rPr lang="en-US" dirty="0" smtClean="0"/>
              <a:t>Pain education</a:t>
            </a:r>
          </a:p>
          <a:p>
            <a:r>
              <a:rPr lang="en-US" sz="3000" dirty="0" smtClean="0"/>
              <a:t>Patient self report of pain must be source of assessment whenever possible</a:t>
            </a:r>
          </a:p>
          <a:p>
            <a:pPr lvl="1"/>
            <a:r>
              <a:rPr lang="en-US" dirty="0" smtClean="0"/>
              <a:t>Patient’s acceptable level of pain must guide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123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Pain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7 days per week, 24 hour consultative services every day of the year.</a:t>
            </a:r>
          </a:p>
          <a:p>
            <a:r>
              <a:rPr lang="en-US" dirty="0" smtClean="0"/>
              <a:t>Staffed by anesthesiologists, nurse practitioners, RNs, and resident physicians.</a:t>
            </a:r>
          </a:p>
          <a:p>
            <a:r>
              <a:rPr lang="en-US" dirty="0" smtClean="0"/>
              <a:t>Manages IV PCA, epidural catheters, nerve block catheters.</a:t>
            </a:r>
          </a:p>
          <a:p>
            <a:r>
              <a:rPr lang="en-US" dirty="0" smtClean="0"/>
              <a:t>Page 4-8106 for assistance.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68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Pain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Acute Pain Service must be notified for: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Patients who report an indwelling device for pain management (e.g. </a:t>
            </a:r>
            <a:r>
              <a:rPr lang="en-US" dirty="0" err="1" smtClean="0"/>
              <a:t>intrathecal</a:t>
            </a:r>
            <a:r>
              <a:rPr lang="en-US" dirty="0" smtClean="0"/>
              <a:t> pain pump or spinal cord stimulator).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Any pre-surgical patient who is followed by an outpatient pain clinic.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Any pre-surgical patient who is receiving long acting/controlled release narcotics (e.g.: MS </a:t>
            </a:r>
            <a:r>
              <a:rPr lang="en-US" dirty="0" err="1" smtClean="0"/>
              <a:t>Contin</a:t>
            </a:r>
            <a:r>
              <a:rPr lang="en-US" dirty="0" smtClean="0"/>
              <a:t>, </a:t>
            </a:r>
            <a:r>
              <a:rPr lang="en-US" dirty="0" err="1" smtClean="0"/>
              <a:t>Kadian</a:t>
            </a:r>
            <a:r>
              <a:rPr lang="en-US" dirty="0" smtClean="0"/>
              <a:t>, </a:t>
            </a:r>
            <a:r>
              <a:rPr lang="en-US" dirty="0" err="1" smtClean="0"/>
              <a:t>OxyContin</a:t>
            </a:r>
            <a:r>
              <a:rPr lang="en-US" dirty="0" smtClean="0"/>
              <a:t>, Fentanyl patch, methadone).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Any pre surgical patient who reports or tests positive for illicit drug use.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57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SBUMC – Center for Pain Management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Pain Center is located in the Ambulatory Care Pavilion</a:t>
            </a:r>
          </a:p>
          <a:p>
            <a:r>
              <a:rPr lang="en-US" dirty="0" smtClean="0"/>
              <a:t>Call 638–PAIN for an outpatient consultation</a:t>
            </a:r>
          </a:p>
          <a:p>
            <a:r>
              <a:rPr lang="en-US" dirty="0" smtClean="0"/>
              <a:t>Treatments offered</a:t>
            </a:r>
          </a:p>
          <a:p>
            <a:pPr lvl="1"/>
            <a:r>
              <a:rPr lang="en-US" dirty="0" smtClean="0"/>
              <a:t>Comprehensive evaluations</a:t>
            </a:r>
          </a:p>
          <a:p>
            <a:pPr lvl="1"/>
            <a:r>
              <a:rPr lang="en-US" dirty="0" smtClean="0"/>
              <a:t>Epidural steroid injections</a:t>
            </a:r>
          </a:p>
          <a:p>
            <a:pPr lvl="1"/>
            <a:r>
              <a:rPr lang="en-US" dirty="0" smtClean="0"/>
              <a:t>Spinal injections</a:t>
            </a:r>
          </a:p>
          <a:p>
            <a:pPr lvl="1"/>
            <a:r>
              <a:rPr lang="en-US" dirty="0" smtClean="0"/>
              <a:t>Nerve blocks</a:t>
            </a:r>
          </a:p>
          <a:p>
            <a:pPr lvl="1"/>
            <a:r>
              <a:rPr lang="en-US" dirty="0" smtClean="0"/>
              <a:t>Psychological evaluation and treatment</a:t>
            </a:r>
          </a:p>
          <a:p>
            <a:pPr lvl="1"/>
            <a:r>
              <a:rPr lang="en-US" dirty="0" smtClean="0"/>
              <a:t>Opioid risk evaluation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709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and Family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patients and family must receive education on their right to effective pain management which may include:</a:t>
            </a:r>
          </a:p>
          <a:p>
            <a:pPr marL="876300" lvl="1" indent="-4191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How to report pain using the pain scales. </a:t>
            </a:r>
          </a:p>
          <a:p>
            <a:pPr marL="876300" lvl="1" indent="-4191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Importance of reporting pain as accurately and promptly as possible. </a:t>
            </a:r>
          </a:p>
          <a:p>
            <a:pPr marL="876300" lvl="1" indent="-4191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Use of pumps and other technologies used in pain control. </a:t>
            </a:r>
          </a:p>
          <a:p>
            <a:pPr marL="876300" lvl="1" indent="-4191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Use of non-pharmacologic and pharmacologic methods of relieving pain. </a:t>
            </a:r>
          </a:p>
          <a:p>
            <a:pPr marL="876300" lvl="1" indent="-4191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Importance of notifying staff of unrelieved pain. </a:t>
            </a:r>
          </a:p>
          <a:p>
            <a:pPr marL="876300" lvl="1" indent="-419100">
              <a:lnSpc>
                <a:spcPct val="90000"/>
              </a:lnSpc>
              <a:buFontTx/>
              <a:buChar char="•"/>
            </a:pPr>
            <a:r>
              <a:rPr lang="en-US" sz="2000" dirty="0" smtClean="0"/>
              <a:t>Identification of an acceptable functional pain level that will allow them to participate in their prescribed activity level.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0373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and Family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and family are given specific instructions prior to discharge regarding</a:t>
            </a:r>
          </a:p>
          <a:p>
            <a:pPr lvl="1"/>
            <a:r>
              <a:rPr lang="en-US" dirty="0" smtClean="0"/>
              <a:t>Pain control</a:t>
            </a:r>
          </a:p>
          <a:p>
            <a:pPr lvl="1"/>
            <a:r>
              <a:rPr lang="en-US" dirty="0" smtClean="0"/>
              <a:t>Pain medications</a:t>
            </a:r>
          </a:p>
          <a:p>
            <a:pPr lvl="1"/>
            <a:r>
              <a:rPr lang="en-US" dirty="0" smtClean="0"/>
              <a:t>Management of potential side effects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8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 of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 smtClean="0"/>
              <a:t>Patient self report of pain must be source of assessment whenever possible</a:t>
            </a:r>
          </a:p>
          <a:p>
            <a:pPr lvl="1"/>
            <a:r>
              <a:rPr lang="en-US" dirty="0" smtClean="0"/>
              <a:t>Patient’s acceptable level of pain must guide treatment</a:t>
            </a:r>
          </a:p>
          <a:p>
            <a:r>
              <a:rPr lang="en-US" dirty="0" smtClean="0"/>
              <a:t>If the patient is unable to self report, assessment strategies should include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Observable behaviors (facial expressions, body movements, crying)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physiological measures (heart rate and blood pressure).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633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“An unpleasant sensory and emotional experience associated with actual or potential tissue damage, or described in terms of such damage.”  	</a:t>
            </a:r>
          </a:p>
          <a:p>
            <a:pPr lvl="1"/>
            <a:r>
              <a:rPr lang="en-US" dirty="0" smtClean="0"/>
              <a:t>International Association for the Study of Pain (</a:t>
            </a:r>
            <a:r>
              <a:rPr lang="en-US" dirty="0" err="1" smtClean="0"/>
              <a:t>Merskey</a:t>
            </a:r>
            <a:r>
              <a:rPr lang="en-US" dirty="0" smtClean="0"/>
              <a:t>, 1979)</a:t>
            </a:r>
          </a:p>
          <a:p>
            <a:pPr marL="457200" lvl="1" indent="0">
              <a:buNone/>
            </a:pPr>
            <a:r>
              <a:rPr lang="en-US" dirty="0" smtClean="0"/>
              <a:t>  </a:t>
            </a:r>
          </a:p>
          <a:p>
            <a:r>
              <a:rPr lang="en-US" dirty="0" smtClean="0"/>
              <a:t>Pain is always subjective.  </a:t>
            </a:r>
            <a:endParaRPr lang="en-US" dirty="0"/>
          </a:p>
          <a:p>
            <a:r>
              <a:rPr lang="en-US" dirty="0" smtClean="0"/>
              <a:t>The patient’s self-report of pain is the single most reliable indicator of pain.  </a:t>
            </a:r>
          </a:p>
          <a:p>
            <a:r>
              <a:rPr lang="en-US" dirty="0" smtClean="0"/>
              <a:t>The clinician must accept the patient’s self report of pain.</a:t>
            </a:r>
            <a:br>
              <a:rPr lang="en-US" dirty="0" smtClean="0"/>
            </a:br>
            <a:r>
              <a:rPr lang="en-US" sz="2800" dirty="0" smtClean="0"/>
              <a:t>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516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Acute pain presents most often with a clear cause, relatively brief in duration and subsides as healing takes place.  </a:t>
            </a:r>
          </a:p>
          <a:p>
            <a:r>
              <a:rPr lang="en-US" dirty="0" smtClean="0"/>
              <a:t>Acute pain is often accompanied by observable objective signs of pain </a:t>
            </a:r>
          </a:p>
          <a:p>
            <a:pPr lvl="1"/>
            <a:r>
              <a:rPr lang="en-US" dirty="0" smtClean="0"/>
              <a:t>increased pulse rate</a:t>
            </a:r>
          </a:p>
          <a:p>
            <a:pPr lvl="1"/>
            <a:r>
              <a:rPr lang="en-US" dirty="0" smtClean="0"/>
              <a:t>increased blood pressure</a:t>
            </a:r>
          </a:p>
          <a:p>
            <a:pPr lvl="1"/>
            <a:r>
              <a:rPr lang="en-US" dirty="0" smtClean="0"/>
              <a:t>Non-verbal signs and symptoms such as facial expressions and tense muscles.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948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Chronic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 that is persistent and recurrent.  </a:t>
            </a:r>
          </a:p>
          <a:p>
            <a:r>
              <a:rPr lang="en-US" dirty="0" smtClean="0"/>
              <a:t>When pain persists, it serves no useful purpose and may dramatically decrease the quality of life and function.</a:t>
            </a:r>
          </a:p>
          <a:p>
            <a:r>
              <a:rPr lang="en-US" dirty="0" smtClean="0"/>
              <a:t>Chronic pain rarely has any observable or behavioral signs although persons may appear anxious or depressed.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63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 that is associated with cancer or cancer treatment.</a:t>
            </a:r>
          </a:p>
          <a:p>
            <a:r>
              <a:rPr lang="en-US" dirty="0" smtClean="0"/>
              <a:t>May be attributed to </a:t>
            </a:r>
          </a:p>
          <a:p>
            <a:pPr lvl="1"/>
            <a:r>
              <a:rPr lang="en-US" dirty="0" smtClean="0"/>
              <a:t>Tumor location</a:t>
            </a:r>
          </a:p>
          <a:p>
            <a:pPr lvl="1"/>
            <a:r>
              <a:rPr lang="en-US" dirty="0" smtClean="0"/>
              <a:t>Chemotherapy </a:t>
            </a:r>
          </a:p>
          <a:p>
            <a:pPr lvl="1"/>
            <a:r>
              <a:rPr lang="en-US" dirty="0" smtClean="0"/>
              <a:t>Radiation therapy</a:t>
            </a:r>
          </a:p>
          <a:p>
            <a:pPr lvl="1"/>
            <a:r>
              <a:rPr lang="en-US" dirty="0" smtClean="0"/>
              <a:t>Surgical treatment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7000"/>
                    </a14:imgEffect>
                  </a14:imgLayer>
                </a14:imgProps>
              </a:ext>
            </a:extLst>
          </a:blip>
          <a:srcRect l="6487" r="6584"/>
          <a:stretch/>
        </p:blipFill>
        <p:spPr>
          <a:xfrm>
            <a:off x="5201821" y="2482319"/>
            <a:ext cx="3621024" cy="415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125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Pain Assessment should include:</a:t>
            </a:r>
          </a:p>
          <a:p>
            <a:pPr marL="857250" lvl="1" indent="-457200"/>
            <a:r>
              <a:rPr lang="en-US" dirty="0" smtClean="0"/>
              <a:t>Location(s) </a:t>
            </a:r>
          </a:p>
          <a:p>
            <a:pPr marL="857250" lvl="1" indent="-457200"/>
            <a:r>
              <a:rPr lang="en-US" dirty="0" smtClean="0"/>
              <a:t>Intensity </a:t>
            </a:r>
          </a:p>
          <a:p>
            <a:pPr marL="857250" lvl="1" indent="-457200"/>
            <a:r>
              <a:rPr lang="en-US" dirty="0" smtClean="0"/>
              <a:t>Sensory quality </a:t>
            </a:r>
          </a:p>
          <a:p>
            <a:pPr marL="857250" lvl="1" indent="-457200"/>
            <a:r>
              <a:rPr lang="en-US" dirty="0" smtClean="0"/>
              <a:t>Alleviating and aggravating factors</a:t>
            </a:r>
          </a:p>
          <a:p>
            <a:pPr marL="857250" lvl="1" indent="-457200"/>
            <a:endParaRPr lang="en-US" sz="2300" dirty="0" smtClean="0"/>
          </a:p>
          <a:p>
            <a:pPr marL="457200" indent="-457200"/>
            <a:r>
              <a:rPr lang="en-US" dirty="0" smtClean="0"/>
              <a:t>Any new onset of pain requires a new comprehensive pain assessment.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703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Reassessment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>
              <a:lnSpc>
                <a:spcPct val="90000"/>
              </a:lnSpc>
            </a:pPr>
            <a:r>
              <a:rPr lang="en-US" dirty="0" smtClean="0"/>
              <a:t>Every 8 hours minimally</a:t>
            </a:r>
          </a:p>
          <a:p>
            <a:pPr marL="400050">
              <a:lnSpc>
                <a:spcPct val="90000"/>
              </a:lnSpc>
            </a:pPr>
            <a:r>
              <a:rPr lang="en-US" dirty="0" smtClean="0"/>
              <a:t>Following the administration of pain medications to determine the effectiveness of the medication and/or need for further intervention.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IV within 15 </a:t>
            </a:r>
            <a:r>
              <a:rPr lang="en-US" dirty="0" err="1" smtClean="0"/>
              <a:t>mins</a:t>
            </a:r>
            <a:r>
              <a:rPr lang="en-US" dirty="0" smtClean="0"/>
              <a:t> of administration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PO/IM/SC   within 1 hour of administration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64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940</Words>
  <Application>Microsoft Office PowerPoint</Application>
  <PresentationFormat>On-screen Show (4:3)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PowerPoint Presentation</vt:lpstr>
      <vt:lpstr>Pain Management Policy</vt:lpstr>
      <vt:lpstr>Determination of Pain</vt:lpstr>
      <vt:lpstr>What is Pain?</vt:lpstr>
      <vt:lpstr>Acute Pain</vt:lpstr>
      <vt:lpstr>Chronic Pain</vt:lpstr>
      <vt:lpstr>Cancer Pain</vt:lpstr>
      <vt:lpstr>Pain Assessment</vt:lpstr>
      <vt:lpstr>Pain Reassessment</vt:lpstr>
      <vt:lpstr>Assume Pain is Present (APP)</vt:lpstr>
      <vt:lpstr>FLACC:  (Face, Legs, Activity, Cry, Consolability)</vt:lpstr>
      <vt:lpstr>OAAS: Observer’s Assessment of Alertness and Sedation </vt:lpstr>
      <vt:lpstr>Pain Management Approach</vt:lpstr>
      <vt:lpstr>Multimodal Analgesia</vt:lpstr>
      <vt:lpstr>Treatments May Include</vt:lpstr>
      <vt:lpstr>Acute vs. Chronic Pain Management</vt:lpstr>
      <vt:lpstr>Responsible Opioid Prescribing</vt:lpstr>
      <vt:lpstr>Responsible Opioid Prescribing</vt:lpstr>
      <vt:lpstr>Responsible Opioid Prescribing</vt:lpstr>
      <vt:lpstr>Acute Pain Service</vt:lpstr>
      <vt:lpstr>Acute Pain Service</vt:lpstr>
      <vt:lpstr>SBUMC – Center for Pain Management</vt:lpstr>
      <vt:lpstr>Patient and Family Education</vt:lpstr>
      <vt:lpstr>Patient and Family Education</vt:lpstr>
    </vt:vector>
  </TitlesOfParts>
  <Company>Stony Brook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Durkin</dc:creator>
  <cp:lastModifiedBy>Pearce, James</cp:lastModifiedBy>
  <cp:revision>5</cp:revision>
  <dcterms:created xsi:type="dcterms:W3CDTF">2013-03-24T01:31:42Z</dcterms:created>
  <dcterms:modified xsi:type="dcterms:W3CDTF">2016-07-28T15:58:30Z</dcterms:modified>
</cp:coreProperties>
</file>