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4"/>
    <p:sldMasterId id="2147483978" r:id="rId5"/>
    <p:sldMasterId id="2147483989" r:id="rId6"/>
    <p:sldMasterId id="2147484019" r:id="rId7"/>
  </p:sldMasterIdLst>
  <p:notesMasterIdLst>
    <p:notesMasterId r:id="rId11"/>
  </p:notesMasterIdLst>
  <p:handoutMasterIdLst>
    <p:handoutMasterId r:id="rId12"/>
  </p:handoutMasterIdLst>
  <p:sldIdLst>
    <p:sldId id="294" r:id="rId8"/>
    <p:sldId id="295" r:id="rId9"/>
    <p:sldId id="291" r:id="rId10"/>
  </p:sldIdLst>
  <p:sldSz cx="9144000" cy="6858000" type="screen4x3"/>
  <p:notesSz cx="9388475" cy="71024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21">
          <p15:clr>
            <a:srgbClr val="A4A3A4"/>
          </p15:clr>
        </p15:guide>
        <p15:guide id="2" pos="2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225"/>
    <a:srgbClr val="0A0000"/>
    <a:srgbClr val="410000"/>
    <a:srgbClr val="969EAD"/>
    <a:srgbClr val="C031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704" y="108"/>
      </p:cViewPr>
      <p:guideLst>
        <p:guide orient="horz" pos="921"/>
        <p:guide pos="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07" tIns="47104" rIns="94207" bIns="47104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8507" y="0"/>
            <a:ext cx="4068339" cy="355124"/>
          </a:xfrm>
          <a:prstGeom prst="rect">
            <a:avLst/>
          </a:prstGeom>
        </p:spPr>
        <p:txBody>
          <a:bodyPr vert="horz" wrap="square" lIns="94207" tIns="47104" rIns="94207" bIns="4710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E377CAF-2816-7F40-B848-406DD27D5DEB}" type="datetime1">
              <a:rPr lang="en-US"/>
              <a:pPr>
                <a:defRPr/>
              </a:pPr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5708"/>
            <a:ext cx="4068339" cy="355124"/>
          </a:xfrm>
          <a:prstGeom prst="rect">
            <a:avLst/>
          </a:prstGeom>
        </p:spPr>
        <p:txBody>
          <a:bodyPr vert="horz" lIns="94207" tIns="47104" rIns="94207" bIns="47104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8507" y="6745708"/>
            <a:ext cx="4068339" cy="355124"/>
          </a:xfrm>
          <a:prstGeom prst="rect">
            <a:avLst/>
          </a:prstGeom>
        </p:spPr>
        <p:txBody>
          <a:bodyPr vert="horz" wrap="square" lIns="94207" tIns="47104" rIns="94207" bIns="4710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35E4603-4871-0F40-9F04-AA53B8A0D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1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07" tIns="47104" rIns="94207" bIns="471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507" y="0"/>
            <a:ext cx="4068339" cy="355124"/>
          </a:xfrm>
          <a:prstGeom prst="rect">
            <a:avLst/>
          </a:prstGeom>
        </p:spPr>
        <p:txBody>
          <a:bodyPr vert="horz" lIns="94207" tIns="47104" rIns="94207" bIns="47104" rtlCol="0"/>
          <a:lstStyle>
            <a:lvl1pPr algn="r">
              <a:defRPr sz="1200"/>
            </a:lvl1pPr>
          </a:lstStyle>
          <a:p>
            <a:fld id="{B8A10C55-6D8D-304A-986A-359C2F31F30E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1813"/>
            <a:ext cx="3549650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7" tIns="47104" rIns="94207" bIns="471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vert="horz" lIns="94207" tIns="47104" rIns="94207" bIns="471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5708"/>
            <a:ext cx="4068339" cy="355124"/>
          </a:xfrm>
          <a:prstGeom prst="rect">
            <a:avLst/>
          </a:prstGeom>
        </p:spPr>
        <p:txBody>
          <a:bodyPr vert="horz" lIns="94207" tIns="47104" rIns="94207" bIns="471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507" y="6745708"/>
            <a:ext cx="4068339" cy="355124"/>
          </a:xfrm>
          <a:prstGeom prst="rect">
            <a:avLst/>
          </a:prstGeom>
        </p:spPr>
        <p:txBody>
          <a:bodyPr vert="horz" lIns="94207" tIns="47104" rIns="94207" bIns="47104" rtlCol="0" anchor="b"/>
          <a:lstStyle>
            <a:lvl1pPr algn="r">
              <a:defRPr sz="1200"/>
            </a:lvl1pPr>
          </a:lstStyle>
          <a:p>
            <a:fld id="{D6145CAB-1756-9F47-8C01-ABD6B697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45CAB-1756-9F47-8C01-ABD6B697E8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32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45CAB-1756-9F47-8C01-ABD6B697E8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01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45CAB-1756-9F47-8C01-ABD6B697E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3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573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79500"/>
            <a:ext cx="8229600" cy="51992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39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92200"/>
            <a:ext cx="8229600" cy="5186519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1553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75851"/>
            <a:ext cx="8229600" cy="4796349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621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5275716" cy="47418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1802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79891"/>
            <a:ext cx="4051301" cy="4792309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6656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80975" y="195263"/>
            <a:ext cx="8767762" cy="5332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949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312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65100"/>
            <a:ext cx="8229600" cy="5372099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4465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693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9699"/>
            <a:ext cx="8229600" cy="5435601"/>
          </a:xfrm>
          <a:prstGeom prst="rect">
            <a:avLst/>
          </a:prstGeo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6963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348734" y="5959603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45651"/>
            <a:ext cx="8229600" cy="4516949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2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M stack_2clr_pms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2552700"/>
            <a:ext cx="52451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3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C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8156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21"/>
          </p:nvPr>
        </p:nvSpPr>
        <p:spPr>
          <a:xfrm>
            <a:off x="5245193" y="38227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5245193" y="20193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3"/>
          </p:nvPr>
        </p:nvSpPr>
        <p:spPr>
          <a:xfrm>
            <a:off x="5245193" y="215900"/>
            <a:ext cx="3682907" cy="1702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131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BC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348734" y="5949682"/>
            <a:ext cx="4743966" cy="5288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788" y="642939"/>
            <a:ext cx="4456112" cy="484171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3"/>
          </p:nvPr>
        </p:nvSpPr>
        <p:spPr>
          <a:xfrm>
            <a:off x="5245100" y="215900"/>
            <a:ext cx="3683000" cy="5257800"/>
          </a:xfrm>
          <a:prstGeom prst="rect">
            <a:avLst/>
          </a:prstGeom>
          <a:solidFill>
            <a:srgbClr val="D9D9D9"/>
          </a:solidFill>
        </p:spPr>
      </p:sp>
    </p:spTree>
    <p:extLst>
      <p:ext uri="{BB962C8B-B14F-4D97-AF65-F5344CB8AC3E}">
        <p14:creationId xmlns:p14="http://schemas.microsoft.com/office/powerpoint/2010/main" val="2941205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56E91E96-98B0-4413-9547-46F3504108EF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7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 Children'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b_childrens_horizstack_3c_CMYK_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8" y="2235200"/>
            <a:ext cx="6076002" cy="23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016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229600" cy="52119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91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Centere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1"/>
            <a:ext cx="8229600" cy="5207000"/>
          </a:xfrm>
        </p:spPr>
        <p:txBody>
          <a:bodyPr tIns="0" rIns="0" bIns="0" anchor="ctr"/>
          <a:lstStyle>
            <a:lvl1pPr algn="ctr"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302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804543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78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788153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743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736270" y="464955"/>
            <a:ext cx="3950530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4229101" cy="48053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891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124" name="Picture 4" descr="SBU horz_2clr_cmyk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56" r:id="rId2"/>
    <p:sldLayoutId id="2147484557" r:id="rId3"/>
    <p:sldLayoutId id="2147484558" r:id="rId4"/>
    <p:sldLayoutId id="2147484559" r:id="rId5"/>
    <p:sldLayoutId id="2147484560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SBM horz_2clr_pms1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98450"/>
            <a:ext cx="3454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61" r:id="rId2"/>
    <p:sldLayoutId id="2147484562" r:id="rId3"/>
    <p:sldLayoutId id="2147484563" r:id="rId4"/>
    <p:sldLayoutId id="2147484564" r:id="rId5"/>
    <p:sldLayoutId id="2147484565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olidFooterArt_CH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692775"/>
            <a:ext cx="879951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sb_childrens_horiz_3c_Cnotag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5876925"/>
            <a:ext cx="32226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7" r:id="rId6"/>
    <p:sldLayoutId id="2147484579" r:id="rId7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3200" kern="1200">
          <a:solidFill>
            <a:srgbClr val="C03137"/>
          </a:solidFill>
          <a:latin typeface="Helvetica"/>
          <a:ea typeface="ＭＳ Ｐゴシック" pitchFamily="-112" charset="-128"/>
          <a:cs typeface="Helvetica"/>
        </a:defRPr>
      </a:lvl1pPr>
      <a:lvl2pPr marL="107950" indent="-107950" algn="l" defTabSz="576263" rtl="0" eaLnBrk="0" fontAlgn="base" hangingPunct="0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515938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373188" indent="-231775" algn="l" defTabSz="457200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747713" indent="-231775" algn="l" defTabSz="457200" rtl="0" eaLnBrk="0" fontAlgn="base" hangingPunct="0">
        <a:spcBef>
          <a:spcPct val="20000"/>
        </a:spcBef>
        <a:spcAft>
          <a:spcPct val="0"/>
        </a:spcAft>
        <a:buClr>
          <a:srgbClr val="C03137"/>
        </a:buClr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0"/>
          </p:nvPr>
        </p:nvSpPr>
        <p:spPr>
          <a:xfrm>
            <a:off x="301109" y="5752738"/>
            <a:ext cx="4731266" cy="679322"/>
          </a:xfrm>
        </p:spPr>
        <p:txBody>
          <a:bodyPr/>
          <a:lstStyle/>
          <a:p>
            <a:pPr algn="ctr"/>
            <a:endParaRPr lang="en-US" sz="1000" dirty="0"/>
          </a:p>
          <a:p>
            <a:pPr algn="ctr"/>
            <a:r>
              <a:rPr lang="en-US" dirty="0"/>
              <a:t>PGY-1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144868" y="82208"/>
            <a:ext cx="5658399" cy="529440"/>
          </a:xfrm>
        </p:spPr>
        <p:txBody>
          <a:bodyPr/>
          <a:lstStyle/>
          <a:p>
            <a:r>
              <a:rPr lang="en-US" sz="2800" dirty="0"/>
              <a:t>Peds PGY-1 Residents 2025-2026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FAC14C-9AE3-479F-9038-C8BBD6AD4A8D}"/>
              </a:ext>
            </a:extLst>
          </p:cNvPr>
          <p:cNvSpPr txBox="1"/>
          <p:nvPr/>
        </p:nvSpPr>
        <p:spPr>
          <a:xfrm>
            <a:off x="94871" y="2037116"/>
            <a:ext cx="1600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Sophia Anfang, MD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22EF6-9503-43F8-B545-BFA0873198E6}"/>
              </a:ext>
            </a:extLst>
          </p:cNvPr>
          <p:cNvSpPr txBox="1"/>
          <p:nvPr/>
        </p:nvSpPr>
        <p:spPr>
          <a:xfrm>
            <a:off x="1824152" y="2066653"/>
            <a:ext cx="1477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 Christina Carey, MD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1B0A3-6E8F-4EC0-ABEC-22C96A7EA015}"/>
              </a:ext>
            </a:extLst>
          </p:cNvPr>
          <p:cNvSpPr txBox="1"/>
          <p:nvPr/>
        </p:nvSpPr>
        <p:spPr>
          <a:xfrm>
            <a:off x="3553819" y="2100189"/>
            <a:ext cx="122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Divya Dadi, 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5A939-4B5A-47AC-9328-B364E09FEA05}"/>
              </a:ext>
            </a:extLst>
          </p:cNvPr>
          <p:cNvSpPr txBox="1"/>
          <p:nvPr/>
        </p:nvSpPr>
        <p:spPr>
          <a:xfrm>
            <a:off x="4807753" y="2100189"/>
            <a:ext cx="1897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Kenza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Fertitta, MD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053D6D-9B6C-4740-B492-53B98F4B3928}"/>
              </a:ext>
            </a:extLst>
          </p:cNvPr>
          <p:cNvSpPr txBox="1"/>
          <p:nvPr/>
        </p:nvSpPr>
        <p:spPr>
          <a:xfrm>
            <a:off x="7025072" y="2117638"/>
            <a:ext cx="1560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Angeliki Gkaifyllia, MD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DEE510-B415-4F41-B0EA-570D9BBE3018}"/>
              </a:ext>
            </a:extLst>
          </p:cNvPr>
          <p:cNvSpPr txBox="1"/>
          <p:nvPr/>
        </p:nvSpPr>
        <p:spPr>
          <a:xfrm>
            <a:off x="4278134" y="3715179"/>
            <a:ext cx="189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/>
              <a:t>Otar</a:t>
            </a:r>
            <a:r>
              <a:rPr lang="en-US" sz="1000" b="1" dirty="0"/>
              <a:t> Koniashvili, MD (CN)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28478-3D67-4BF3-9514-00EBADD2D0F7}"/>
              </a:ext>
            </a:extLst>
          </p:cNvPr>
          <p:cNvSpPr txBox="1"/>
          <p:nvPr/>
        </p:nvSpPr>
        <p:spPr>
          <a:xfrm>
            <a:off x="6211493" y="3735714"/>
            <a:ext cx="165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Divya Kumar, DO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E6C91B-73FE-4125-9ED8-C977AB570BA5}"/>
              </a:ext>
            </a:extLst>
          </p:cNvPr>
          <p:cNvSpPr txBox="1"/>
          <p:nvPr/>
        </p:nvSpPr>
        <p:spPr>
          <a:xfrm>
            <a:off x="560838" y="5356067"/>
            <a:ext cx="1829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/>
              <a:t>Olatunbosun</a:t>
            </a:r>
            <a:r>
              <a:rPr lang="en-US" sz="1000" b="1" dirty="0"/>
              <a:t> Olakunri, DO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72B012-328A-4D46-8362-1AC785C731BA}"/>
              </a:ext>
            </a:extLst>
          </p:cNvPr>
          <p:cNvSpPr txBox="1"/>
          <p:nvPr/>
        </p:nvSpPr>
        <p:spPr>
          <a:xfrm>
            <a:off x="4715727" y="5351658"/>
            <a:ext cx="142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Elizabeth Rose, DO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91C114-FE7B-4776-8456-16D12CB0A701}"/>
              </a:ext>
            </a:extLst>
          </p:cNvPr>
          <p:cNvSpPr txBox="1"/>
          <p:nvPr/>
        </p:nvSpPr>
        <p:spPr>
          <a:xfrm>
            <a:off x="592006" y="3711360"/>
            <a:ext cx="1785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Ashwini Gupta, MBBS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87252A-0A9C-467A-91C8-68DE5C3B2D78}"/>
              </a:ext>
            </a:extLst>
          </p:cNvPr>
          <p:cNvSpPr txBox="1"/>
          <p:nvPr/>
        </p:nvSpPr>
        <p:spPr>
          <a:xfrm>
            <a:off x="2688250" y="5342603"/>
            <a:ext cx="1499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Sophia Prentzas, MD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14A8BC-9352-4E61-804F-BC743A9306C1}"/>
              </a:ext>
            </a:extLst>
          </p:cNvPr>
          <p:cNvSpPr txBox="1"/>
          <p:nvPr/>
        </p:nvSpPr>
        <p:spPr>
          <a:xfrm>
            <a:off x="6537201" y="5332656"/>
            <a:ext cx="1403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Suzanne </a:t>
            </a:r>
            <a:r>
              <a:rPr lang="en-US" sz="1000" b="1" dirty="0" err="1"/>
              <a:t>Tawch</a:t>
            </a:r>
            <a:r>
              <a:rPr lang="en-US" sz="1000" b="1" dirty="0"/>
              <a:t>, 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88202-A5D7-4B3A-AA9E-64B77A953DB9}"/>
              </a:ext>
            </a:extLst>
          </p:cNvPr>
          <p:cNvSpPr txBox="1"/>
          <p:nvPr/>
        </p:nvSpPr>
        <p:spPr>
          <a:xfrm>
            <a:off x="2302658" y="3711360"/>
            <a:ext cx="1785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Kaitlin Johnsen, DO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C4A502A-F338-41F5-BD67-68E06AC2E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0" y="735866"/>
            <a:ext cx="887512" cy="134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ED132-0C99-4144-9956-F752D41A5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531" y="735866"/>
            <a:ext cx="1170533" cy="1316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684911-CEBE-4E3A-968E-087E75BD4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255" y="777242"/>
            <a:ext cx="1103472" cy="1322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D13FB3-A0CD-4183-9CBE-3609474F3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457" y="785509"/>
            <a:ext cx="1681955" cy="1354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188864-3E59-47F0-A119-8FB1A8AC1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71" y="785862"/>
            <a:ext cx="981651" cy="13668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8501F1-DC00-4C85-AF35-11F9017E7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541" y="2377929"/>
            <a:ext cx="971314" cy="13619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F32F48-07C8-408B-AC9B-475B633E5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2901" y="2371519"/>
            <a:ext cx="1410950" cy="13747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BA1117-7894-441D-8666-91ED5B5EED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5727" y="2453268"/>
            <a:ext cx="907988" cy="12930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83F5A9-6B61-4762-A44B-FDD75DA1AD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6338" y="2476054"/>
            <a:ext cx="1066892" cy="1292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5D251B-D204-44A9-B831-F9AB1E44F0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037" y="4021811"/>
            <a:ext cx="979494" cy="13795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AC0732-108E-4279-A4E1-B0EF5E1450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6503" y="4070214"/>
            <a:ext cx="1160714" cy="12976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C66A7E-16F3-43EB-9255-CBB82D338E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3586" y="4114001"/>
            <a:ext cx="1231499" cy="126807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E5B50FB-0BC2-4377-9B4D-576AD5E6B7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2490" y="4100197"/>
            <a:ext cx="1889892" cy="12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8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0"/>
          </p:nvPr>
        </p:nvSpPr>
        <p:spPr>
          <a:xfrm>
            <a:off x="301109" y="5752738"/>
            <a:ext cx="4731266" cy="679322"/>
          </a:xfrm>
        </p:spPr>
        <p:txBody>
          <a:bodyPr/>
          <a:lstStyle/>
          <a:p>
            <a:pPr algn="ctr"/>
            <a:endParaRPr lang="en-US" sz="1000" dirty="0"/>
          </a:p>
          <a:p>
            <a:pPr algn="ctr"/>
            <a:r>
              <a:rPr lang="en-US" dirty="0"/>
              <a:t>PGY-2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144868" y="82208"/>
            <a:ext cx="5658399" cy="529440"/>
          </a:xfrm>
        </p:spPr>
        <p:txBody>
          <a:bodyPr/>
          <a:lstStyle/>
          <a:p>
            <a:r>
              <a:rPr lang="en-US" sz="2800" dirty="0"/>
              <a:t>Peds PGY-2 Residents 2025-2026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FAC14C-9AE3-479F-9038-C8BBD6AD4A8D}"/>
              </a:ext>
            </a:extLst>
          </p:cNvPr>
          <p:cNvSpPr txBox="1"/>
          <p:nvPr/>
        </p:nvSpPr>
        <p:spPr>
          <a:xfrm>
            <a:off x="104001" y="1877030"/>
            <a:ext cx="1600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Marianna Catege, 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22EF6-9503-43F8-B545-BFA0873198E6}"/>
              </a:ext>
            </a:extLst>
          </p:cNvPr>
          <p:cNvSpPr txBox="1"/>
          <p:nvPr/>
        </p:nvSpPr>
        <p:spPr>
          <a:xfrm>
            <a:off x="1851457" y="1889894"/>
            <a:ext cx="1477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 Kimberly Drago, 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1B0A3-6E8F-4EC0-ABEC-22C96A7EA015}"/>
              </a:ext>
            </a:extLst>
          </p:cNvPr>
          <p:cNvSpPr txBox="1"/>
          <p:nvPr/>
        </p:nvSpPr>
        <p:spPr>
          <a:xfrm>
            <a:off x="3556909" y="1870162"/>
            <a:ext cx="122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Kathryn Fox, 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5A939-4B5A-47AC-9328-B364E09FEA05}"/>
              </a:ext>
            </a:extLst>
          </p:cNvPr>
          <p:cNvSpPr txBox="1"/>
          <p:nvPr/>
        </p:nvSpPr>
        <p:spPr>
          <a:xfrm>
            <a:off x="4994956" y="1862973"/>
            <a:ext cx="1897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Cannon Greco </a:t>
            </a:r>
            <a:r>
              <a:rPr lang="en-US" sz="1000" b="1" dirty="0" err="1"/>
              <a:t>Hiranaka</a:t>
            </a:r>
            <a:r>
              <a:rPr lang="en-US" sz="1000" b="1" dirty="0"/>
              <a:t>, MD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053D6D-9B6C-4740-B492-53B98F4B3928}"/>
              </a:ext>
            </a:extLst>
          </p:cNvPr>
          <p:cNvSpPr txBox="1"/>
          <p:nvPr/>
        </p:nvSpPr>
        <p:spPr>
          <a:xfrm>
            <a:off x="7105937" y="1881480"/>
            <a:ext cx="1477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Michael Grzybek, MD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DBA749-874F-406A-95AA-B56436E36942}"/>
              </a:ext>
            </a:extLst>
          </p:cNvPr>
          <p:cNvSpPr txBox="1"/>
          <p:nvPr/>
        </p:nvSpPr>
        <p:spPr>
          <a:xfrm>
            <a:off x="6196397" y="5223012"/>
            <a:ext cx="1744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Leah </a:t>
            </a:r>
            <a:r>
              <a:rPr lang="en-US" sz="1000" b="1" dirty="0" err="1"/>
              <a:t>Shimunov</a:t>
            </a:r>
            <a:r>
              <a:rPr lang="en-US" sz="1000" b="1" dirty="0"/>
              <a:t>, MD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DEE510-B415-4F41-B0EA-570D9BBE3018}"/>
              </a:ext>
            </a:extLst>
          </p:cNvPr>
          <p:cNvSpPr txBox="1"/>
          <p:nvPr/>
        </p:nvSpPr>
        <p:spPr>
          <a:xfrm>
            <a:off x="2722389" y="3574048"/>
            <a:ext cx="1607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Christina Mazza, MD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28478-3D67-4BF3-9514-00EBADD2D0F7}"/>
              </a:ext>
            </a:extLst>
          </p:cNvPr>
          <p:cNvSpPr txBox="1"/>
          <p:nvPr/>
        </p:nvSpPr>
        <p:spPr>
          <a:xfrm>
            <a:off x="4712606" y="3594409"/>
            <a:ext cx="165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Prachi Mohapatra, DO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E6C91B-73FE-4125-9ED8-C977AB570BA5}"/>
              </a:ext>
            </a:extLst>
          </p:cNvPr>
          <p:cNvSpPr txBox="1"/>
          <p:nvPr/>
        </p:nvSpPr>
        <p:spPr>
          <a:xfrm>
            <a:off x="6698708" y="3576996"/>
            <a:ext cx="12422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Troy Moody, DO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72B012-328A-4D46-8362-1AC785C731BA}"/>
              </a:ext>
            </a:extLst>
          </p:cNvPr>
          <p:cNvSpPr txBox="1"/>
          <p:nvPr/>
        </p:nvSpPr>
        <p:spPr>
          <a:xfrm>
            <a:off x="2430501" y="5199949"/>
            <a:ext cx="1186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Sarah Rose, MD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91C114-FE7B-4776-8456-16D12CB0A701}"/>
              </a:ext>
            </a:extLst>
          </p:cNvPr>
          <p:cNvSpPr txBox="1"/>
          <p:nvPr/>
        </p:nvSpPr>
        <p:spPr>
          <a:xfrm>
            <a:off x="461326" y="3531599"/>
            <a:ext cx="1785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Ashley Jimenez Valentin, </a:t>
            </a:r>
          </a:p>
          <a:p>
            <a:pPr algn="ctr"/>
            <a:r>
              <a:rPr lang="en-US" sz="1000" b="1" dirty="0"/>
              <a:t>MD (CN)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87252A-0A9C-467A-91C8-68DE5C3B2D78}"/>
              </a:ext>
            </a:extLst>
          </p:cNvPr>
          <p:cNvSpPr txBox="1"/>
          <p:nvPr/>
        </p:nvSpPr>
        <p:spPr>
          <a:xfrm>
            <a:off x="649325" y="5245714"/>
            <a:ext cx="1186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Tanha Patel, MD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14A8BC-9352-4E61-804F-BC743A9306C1}"/>
              </a:ext>
            </a:extLst>
          </p:cNvPr>
          <p:cNvSpPr txBox="1"/>
          <p:nvPr/>
        </p:nvSpPr>
        <p:spPr>
          <a:xfrm>
            <a:off x="4572000" y="5188681"/>
            <a:ext cx="1071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Riya Shah, 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21C11-DC9F-498B-8FE1-51586CE6A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09" y="684153"/>
            <a:ext cx="1160714" cy="1160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DBDF5B-6231-42C9-A783-A9DCD7802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139" y="729180"/>
            <a:ext cx="1160714" cy="1160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A8C58-E4E7-4958-B039-D9E7B3B43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239" y="729180"/>
            <a:ext cx="1160714" cy="1160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5F0CB-A432-49FA-8A97-49FF26700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466" y="722482"/>
            <a:ext cx="1160714" cy="1160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BFFE51-524C-4090-9A8A-4666DFED42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39" t="2354" r="13110" b="-268"/>
          <a:stretch/>
        </p:blipFill>
        <p:spPr>
          <a:xfrm>
            <a:off x="7264201" y="740524"/>
            <a:ext cx="1160714" cy="1136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A97DFB-DE76-47BC-8628-AD553CDB68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886" b="-1"/>
          <a:stretch/>
        </p:blipFill>
        <p:spPr>
          <a:xfrm>
            <a:off x="6448227" y="4125539"/>
            <a:ext cx="1160714" cy="1137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8C100E-E899-4FF1-A891-7F2DA660CD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2464" y="2422951"/>
            <a:ext cx="1160714" cy="1160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59926-1F64-4BCA-AC68-A20576361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9604" y="2396624"/>
            <a:ext cx="1160714" cy="11607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D41C27-2816-47C5-933D-A6FDE17A64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9491" y="2409828"/>
            <a:ext cx="1160714" cy="11607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3FCDBE-A99A-4743-90CB-784132011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862" y="2396624"/>
            <a:ext cx="1160714" cy="11607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B51B53-1F30-4C0F-B6BE-07755B2845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689" y="4114142"/>
            <a:ext cx="1160714" cy="11607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14BCBF-A0CA-48E3-9F73-1D9DC55C40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2036" y="4057409"/>
            <a:ext cx="1160714" cy="11607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352D12-79AF-4CDF-A784-D1F9670C7D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9758" y="4057409"/>
            <a:ext cx="1160714" cy="11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9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0"/>
          </p:nvPr>
        </p:nvSpPr>
        <p:spPr>
          <a:xfrm>
            <a:off x="307316" y="5681024"/>
            <a:ext cx="4731266" cy="679322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PGY-3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-1145" y="-334642"/>
            <a:ext cx="8727499" cy="6359358"/>
          </a:xfrm>
        </p:spPr>
        <p:txBody>
          <a:bodyPr/>
          <a:lstStyle/>
          <a:p>
            <a:r>
              <a:rPr lang="en-US" sz="2800" dirty="0"/>
              <a:t>Pediatric PGY-3 Residents 2025-2026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FAC14C-9AE3-479F-9038-C8BBD6AD4A8D}"/>
              </a:ext>
            </a:extLst>
          </p:cNvPr>
          <p:cNvSpPr txBox="1"/>
          <p:nvPr/>
        </p:nvSpPr>
        <p:spPr>
          <a:xfrm>
            <a:off x="527077" y="1786044"/>
            <a:ext cx="1900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Yasaman Badakhshi, MD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1B0A3-6E8F-4EC0-ABEC-22C96A7EA015}"/>
              </a:ext>
            </a:extLst>
          </p:cNvPr>
          <p:cNvSpPr txBox="1"/>
          <p:nvPr/>
        </p:nvSpPr>
        <p:spPr>
          <a:xfrm>
            <a:off x="2550029" y="1758831"/>
            <a:ext cx="2331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Jenelys Fernandez-Torres, 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5A939-4B5A-47AC-9328-B364E09FEA05}"/>
              </a:ext>
            </a:extLst>
          </p:cNvPr>
          <p:cNvSpPr txBox="1"/>
          <p:nvPr/>
        </p:nvSpPr>
        <p:spPr>
          <a:xfrm>
            <a:off x="4716563" y="1791080"/>
            <a:ext cx="2539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Vahnee Garimella, MD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053D6D-9B6C-4740-B492-53B98F4B3928}"/>
              </a:ext>
            </a:extLst>
          </p:cNvPr>
          <p:cNvSpPr txBox="1"/>
          <p:nvPr/>
        </p:nvSpPr>
        <p:spPr>
          <a:xfrm>
            <a:off x="6909076" y="1754170"/>
            <a:ext cx="1965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Zeenat Hussain, DO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DBA749-874F-406A-95AA-B56436E36942}"/>
              </a:ext>
            </a:extLst>
          </p:cNvPr>
          <p:cNvSpPr txBox="1"/>
          <p:nvPr/>
        </p:nvSpPr>
        <p:spPr>
          <a:xfrm>
            <a:off x="585375" y="3396218"/>
            <a:ext cx="1900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Harrison Kronfeld, DO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DEE510-B415-4F41-B0EA-570D9BBE3018}"/>
              </a:ext>
            </a:extLst>
          </p:cNvPr>
          <p:cNvSpPr txBox="1"/>
          <p:nvPr/>
        </p:nvSpPr>
        <p:spPr>
          <a:xfrm>
            <a:off x="2746493" y="3429000"/>
            <a:ext cx="1900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Rosen Jeong Ling, MD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28478-3D67-4BF3-9514-00EBADD2D0F7}"/>
              </a:ext>
            </a:extLst>
          </p:cNvPr>
          <p:cNvSpPr txBox="1"/>
          <p:nvPr/>
        </p:nvSpPr>
        <p:spPr>
          <a:xfrm>
            <a:off x="4701073" y="3446727"/>
            <a:ext cx="19279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  Lauren Loy-</a:t>
            </a:r>
            <a:r>
              <a:rPr lang="en-US" sz="1100" b="1" dirty="0" err="1"/>
              <a:t>Stranieri</a:t>
            </a:r>
            <a:r>
              <a:rPr lang="en-US" sz="1100" b="1" dirty="0"/>
              <a:t>, MD</a:t>
            </a:r>
            <a:endParaRPr lang="en-US" sz="1000" b="1" dirty="0"/>
          </a:p>
          <a:p>
            <a:r>
              <a:rPr lang="en-US" sz="1000" b="1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72B012-328A-4D46-8362-1AC785C731BA}"/>
              </a:ext>
            </a:extLst>
          </p:cNvPr>
          <p:cNvSpPr txBox="1"/>
          <p:nvPr/>
        </p:nvSpPr>
        <p:spPr>
          <a:xfrm>
            <a:off x="6888384" y="3422066"/>
            <a:ext cx="2144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Kelcy </a:t>
            </a:r>
            <a:r>
              <a:rPr lang="en-US" sz="1100" b="1" dirty="0" err="1"/>
              <a:t>Mclntyre</a:t>
            </a:r>
            <a:r>
              <a:rPr lang="en-US" sz="1100" b="1" dirty="0"/>
              <a:t>, MD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91C114-FE7B-4776-8456-16D12CB0A701}"/>
              </a:ext>
            </a:extLst>
          </p:cNvPr>
          <p:cNvSpPr txBox="1"/>
          <p:nvPr/>
        </p:nvSpPr>
        <p:spPr>
          <a:xfrm>
            <a:off x="282269" y="5386632"/>
            <a:ext cx="2144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Rubab Mian, DO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87252A-0A9C-467A-91C8-68DE5C3B2D78}"/>
              </a:ext>
            </a:extLst>
          </p:cNvPr>
          <p:cNvSpPr txBox="1"/>
          <p:nvPr/>
        </p:nvSpPr>
        <p:spPr>
          <a:xfrm>
            <a:off x="2485537" y="5385988"/>
            <a:ext cx="1699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Hayley Myles, DO </a:t>
            </a:r>
          </a:p>
          <a:p>
            <a:pPr algn="ctr"/>
            <a:endParaRPr lang="en-US" sz="11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14A8BC-9352-4E61-804F-BC743A9306C1}"/>
              </a:ext>
            </a:extLst>
          </p:cNvPr>
          <p:cNvSpPr txBox="1"/>
          <p:nvPr/>
        </p:nvSpPr>
        <p:spPr>
          <a:xfrm>
            <a:off x="4014157" y="5378604"/>
            <a:ext cx="2292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Leah Ramkelawan, DO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70CD17-75FB-40CC-9E42-34D01A886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040" y="497654"/>
            <a:ext cx="892360" cy="127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52673D-BDE2-4B5B-8BD2-CAFDBFBC1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674" y="479544"/>
            <a:ext cx="943984" cy="13465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FFA78F-EB10-456B-9B33-D38085106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013" y="569895"/>
            <a:ext cx="819729" cy="11775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18EC75-E39C-45A3-ACA3-FA8532624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824" y="2146997"/>
            <a:ext cx="882828" cy="12792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1C8922-6F04-49F6-8904-BEAF02C38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77" y="2170778"/>
            <a:ext cx="873362" cy="12538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A9D0F2C-D42E-473E-8115-3171259A9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359" y="2164559"/>
            <a:ext cx="895389" cy="12662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0FFA02-164E-4B85-AEE2-7BE9845D1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4293" y="2121515"/>
            <a:ext cx="953103" cy="13523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447E57-6D9C-4B8E-AA33-D61A9B5049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969" y="3949306"/>
            <a:ext cx="953103" cy="1411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97C9EFA-C6D7-48FA-8B90-E61AA0ABD2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9968" y="3985374"/>
            <a:ext cx="953103" cy="13703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DED226D-8BCB-429D-BA47-FE7F306BE7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1010" y="4007392"/>
            <a:ext cx="953103" cy="1357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39ECA9-75D3-454B-BB57-468BA23526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717" y="479544"/>
            <a:ext cx="1054067" cy="1342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1CCA4-AD61-4B2F-B148-ABE38921B5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737" y="3922091"/>
            <a:ext cx="1055131" cy="147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2E5F14-C34E-4D3B-9CAD-C6694E174A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6521" y="5376198"/>
            <a:ext cx="1835055" cy="3048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CAA516-6532-402C-9996-F475FB1E8B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1878" y="3948516"/>
            <a:ext cx="1067330" cy="1440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43731-874D-4F7D-9D3A-0CAC36F6D6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8650" y="5371865"/>
            <a:ext cx="2133785" cy="4206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B65161-B702-47FB-B8DC-6125D1B8C1F6}"/>
              </a:ext>
            </a:extLst>
          </p:cNvPr>
          <p:cNvSpPr txBox="1"/>
          <p:nvPr/>
        </p:nvSpPr>
        <p:spPr>
          <a:xfrm>
            <a:off x="6587628" y="3659014"/>
            <a:ext cx="2134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2025-2026 Chief Residents</a:t>
            </a:r>
          </a:p>
          <a:p>
            <a:pPr algn="ctr"/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573407892"/>
      </p:ext>
    </p:extLst>
  </p:cSld>
  <p:clrMapOvr>
    <a:masterClrMapping/>
  </p:clrMapOvr>
</p:sld>
</file>

<file path=ppt/theme/theme1.xml><?xml version="1.0" encoding="utf-8"?>
<a:theme xmlns:a="http://schemas.openxmlformats.org/drawingml/2006/main" name="SB Children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ny Brook Medic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ony Brook Children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87EE4AF49B9548A20AF4C2AD67EBC8" ma:contentTypeVersion="12" ma:contentTypeDescription="Create a new document." ma:contentTypeScope="" ma:versionID="4f9c60993a25fc27dcbc3783989e5b77">
  <xsd:schema xmlns:xsd="http://www.w3.org/2001/XMLSchema" xmlns:xs="http://www.w3.org/2001/XMLSchema" xmlns:p="http://schemas.microsoft.com/office/2006/metadata/properties" xmlns:ns3="86330eac-44d7-4a9f-994a-880c4eb8c66d" xmlns:ns4="51356a65-231d-4982-b3cd-c12de6816643" targetNamespace="http://schemas.microsoft.com/office/2006/metadata/properties" ma:root="true" ma:fieldsID="c413499a90ddcc92d3214aea7ef6bace" ns3:_="" ns4:_="">
    <xsd:import namespace="86330eac-44d7-4a9f-994a-880c4eb8c66d"/>
    <xsd:import namespace="51356a65-231d-4982-b3cd-c12de6816643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30eac-44d7-4a9f-994a-880c4eb8c66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56a65-231d-4982-b3cd-c12de681664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6330eac-44d7-4a9f-994a-880c4eb8c66d" xsi:nil="true"/>
  </documentManagement>
</p:properties>
</file>

<file path=customXml/itemProps1.xml><?xml version="1.0" encoding="utf-8"?>
<ds:datastoreItem xmlns:ds="http://schemas.openxmlformats.org/officeDocument/2006/customXml" ds:itemID="{B7D09890-A306-43E4-B1F9-B2261C3BC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8160D2-674C-4727-9C1E-98DFE07D5A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330eac-44d7-4a9f-994a-880c4eb8c66d"/>
    <ds:schemaRef ds:uri="51356a65-231d-4982-b3cd-c12de68166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5D36C1-22B0-4EA9-ADC7-F0F90CDD46BA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1356a65-231d-4982-b3cd-c12de6816643"/>
    <ds:schemaRef ds:uri="86330eac-44d7-4a9f-994a-880c4eb8c66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SB Children presentation.potx</Template>
  <TotalTime>3474</TotalTime>
  <Words>183</Words>
  <Application>Microsoft Office PowerPoint</Application>
  <PresentationFormat>On-screen Show (4:3)</PresentationFormat>
  <Paragraphs>59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ＭＳ Ｐゴシック</vt:lpstr>
      <vt:lpstr>Arial</vt:lpstr>
      <vt:lpstr>Calibri</vt:lpstr>
      <vt:lpstr>Helvetica</vt:lpstr>
      <vt:lpstr>Lucida Grande</vt:lpstr>
      <vt:lpstr>ヒラギノ角ゴ Pro W3</vt:lpstr>
      <vt:lpstr>SB Children presentation</vt:lpstr>
      <vt:lpstr>Stony Brook University</vt:lpstr>
      <vt:lpstr>Stony Brook Medicine</vt:lpstr>
      <vt:lpstr>Stony Brook Children's</vt:lpstr>
      <vt:lpstr>PowerPoint Presentation</vt:lpstr>
      <vt:lpstr>PowerPoint Presentation</vt:lpstr>
      <vt:lpstr>PowerPoint Presentation</vt:lpstr>
    </vt:vector>
  </TitlesOfParts>
  <Company>Stony Brook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Communication Office</dc:creator>
  <cp:lastModifiedBy>Le Goff, Megan</cp:lastModifiedBy>
  <cp:revision>193</cp:revision>
  <cp:lastPrinted>2023-08-02T20:29:28Z</cp:lastPrinted>
  <dcterms:created xsi:type="dcterms:W3CDTF">2012-02-09T18:55:27Z</dcterms:created>
  <dcterms:modified xsi:type="dcterms:W3CDTF">2025-06-20T15:08:41Z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0x0101008B87EE4AF49B9548A20AF4C2AD67EBC8</vt:lpwstr>
  </property>
</Properties>
</file>