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182A188-C96E-65E1-A75B-278EEAD023FF}" name="Gonzalez, Adam" initials="GA" userId="S::adam.gonzalez@stonybrookmedicine.edu::77ae5900-c7bc-4c10-a2db-85e2a90b386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Fochtmann" initials="LF" lastIdx="1" clrIdx="0">
    <p:extLst>
      <p:ext uri="{19B8F6BF-5375-455C-9EA6-DF929625EA0E}">
        <p15:presenceInfo xmlns:p15="http://schemas.microsoft.com/office/powerpoint/2012/main" userId="Laura Fochtmann" providerId="None"/>
      </p:ext>
    </p:extLst>
  </p:cmAuthor>
  <p:cmAuthor id="2" name="Coppola, Laura" initials="CL" lastIdx="0" clrIdx="1">
    <p:extLst>
      <p:ext uri="{19B8F6BF-5375-455C-9EA6-DF929625EA0E}">
        <p15:presenceInfo xmlns:p15="http://schemas.microsoft.com/office/powerpoint/2012/main" userId="S-1-5-21-2019896198-308760431-1726288727-26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86667" autoAdjust="0"/>
  </p:normalViewPr>
  <p:slideViewPr>
    <p:cSldViewPr>
      <p:cViewPr varScale="1">
        <p:scale>
          <a:sx n="62" d="100"/>
          <a:sy n="62" d="100"/>
        </p:scale>
        <p:origin x="17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FF46-C84A-4103-94A4-6AFA2367D6A1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63AD4-9566-44E4-8CBA-F0354A586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01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126F-A50C-4960-B1CF-2469C87EC32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B4DC048-F10A-424D-B7A0-F91C28BD0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126F-A50C-4960-B1CF-2469C87EC32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C048-F10A-424D-B7A0-F91C28BD0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126F-A50C-4960-B1CF-2469C87EC32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C048-F10A-424D-B7A0-F91C28BD0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126F-A50C-4960-B1CF-2469C87EC32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C048-F10A-424D-B7A0-F91C28BD0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126F-A50C-4960-B1CF-2469C87EC32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4DC048-F10A-424D-B7A0-F91C28BD0A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126F-A50C-4960-B1CF-2469C87EC32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C048-F10A-424D-B7A0-F91C28BD0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126F-A50C-4960-B1CF-2469C87EC32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C048-F10A-424D-B7A0-F91C28BD0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126F-A50C-4960-B1CF-2469C87EC32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C048-F10A-424D-B7A0-F91C28BD0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126F-A50C-4960-B1CF-2469C87EC32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C048-F10A-424D-B7A0-F91C28BD0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126F-A50C-4960-B1CF-2469C87EC32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C048-F10A-424D-B7A0-F91C28BD0A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126F-A50C-4960-B1CF-2469C87EC32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B4DC048-F10A-424D-B7A0-F91C28BD0A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0AA126F-A50C-4960-B1CF-2469C87EC327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3B4DC048-F10A-424D-B7A0-F91C28BD0A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terrv@cphnv.org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uhmc-policy.uhmc.sunysb.edu/policy/MS/MS0011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5471" y="762000"/>
            <a:ext cx="8153400" cy="1219201"/>
          </a:xfrm>
        </p:spPr>
        <p:txBody>
          <a:bodyPr/>
          <a:lstStyle/>
          <a:p>
            <a:pPr algn="ctr"/>
            <a:r>
              <a:rPr lang="en-US" sz="3600">
                <a:solidFill>
                  <a:srgbClr val="C00000"/>
                </a:solidFill>
              </a:rPr>
              <a:t>Practitioner Impairment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5867400"/>
            <a:ext cx="2438400" cy="72237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67C9BDF-CBAF-4259-951D-515945BCEB46}"/>
              </a:ext>
            </a:extLst>
          </p:cNvPr>
          <p:cNvSpPr txBox="1">
            <a:spLocks/>
          </p:cNvSpPr>
          <p:nvPr/>
        </p:nvSpPr>
        <p:spPr>
          <a:xfrm>
            <a:off x="228600" y="2705099"/>
            <a:ext cx="8686800" cy="12192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800" kern="1200" cap="all" spc="-8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cap="non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Taking a proactive approach to practitioner impairment</a:t>
            </a:r>
            <a:endParaRPr lang="en-US" sz="32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05600" y="6248400"/>
            <a:ext cx="18632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Reviewed May 2025</a:t>
            </a:r>
          </a:p>
        </p:txBody>
      </p:sp>
    </p:spTree>
    <p:extLst>
      <p:ext uri="{BB962C8B-B14F-4D97-AF65-F5344CB8AC3E}">
        <p14:creationId xmlns:p14="http://schemas.microsoft.com/office/powerpoint/2010/main" val="1001769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E1469BA-2769-47B2-9FE4-66ECB3159EDF}"/>
              </a:ext>
            </a:extLst>
          </p:cNvPr>
          <p:cNvSpPr txBox="1"/>
          <p:nvPr/>
        </p:nvSpPr>
        <p:spPr>
          <a:xfrm>
            <a:off x="762000" y="533400"/>
            <a:ext cx="7696200" cy="5586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en-US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Sign and Symptom Patterns</a:t>
            </a:r>
          </a:p>
          <a:p>
            <a:pPr marR="0" algn="ctr" rtl="0"/>
            <a:r>
              <a:rPr lang="en-US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Personal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Change in baseline behavior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Deteriorating personal hygiene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Multiple physical complaints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Unfocused, confused, distracted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Mood swings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Overreaction to performance feedback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Change in speech pattern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Isolation: avoidance of associates</a:t>
            </a:r>
          </a:p>
          <a:p>
            <a:pPr marR="0" algn="l" rtl="0">
              <a:buChar char="·"/>
            </a:pPr>
            <a:r>
              <a:rPr lang="en-US" sz="2400" b="0" i="0" u="none" strike="noStrike" baseline="0" dirty="0">
                <a:solidFill>
                  <a:srgbClr val="5B8E8E"/>
                </a:solidFill>
                <a:latin typeface="Arial" panose="020B0604020202020204" pitchFamily="34" charset="0"/>
              </a:rPr>
              <a:t> </a:t>
            </a:r>
            <a:endParaRPr lang="en-US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>
              <a:buChar char="·"/>
            </a:pPr>
            <a:endParaRPr lang="en-US" sz="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72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FCF594-A62E-44D3-9AEE-B36D32975866}"/>
              </a:ext>
            </a:extLst>
          </p:cNvPr>
          <p:cNvSpPr txBox="1"/>
          <p:nvPr/>
        </p:nvSpPr>
        <p:spPr>
          <a:xfrm>
            <a:off x="419100" y="381000"/>
            <a:ext cx="8305800" cy="629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160" algn="ctr" rtl="0"/>
            <a:r>
              <a:rPr lang="en-US" sz="4000" b="1" i="0" u="none" strike="noStrike" baseline="0">
                <a:solidFill>
                  <a:srgbClr val="C00000"/>
                </a:solidFill>
                <a:latin typeface="Arial" panose="020B0604020202020204" pitchFamily="34" charset="0"/>
              </a:rPr>
              <a:t>Sign and Symptom Patterns</a:t>
            </a:r>
          </a:p>
          <a:p>
            <a:pPr marR="8160" algn="ctr" rtl="0"/>
            <a:r>
              <a:rPr lang="en-US" sz="4000" b="1" i="0" u="none" strike="noStrike" baseline="0">
                <a:solidFill>
                  <a:srgbClr val="C00000"/>
                </a:solidFill>
                <a:latin typeface="Arial" panose="020B0604020202020204" pitchFamily="34" charset="0"/>
              </a:rPr>
              <a:t>Hospital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Frequent lateness, absence or illness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Declining work performance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Ignoring requests to catch up on paperwork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Questionable orders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Inappropriate response to patient needs or staff requests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Uncooperative and defiant approach to problems and/or performance feedback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Denial/blaming others for problems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Anger/abusive language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Reports of disruptive behavior</a:t>
            </a:r>
            <a:endParaRPr lang="en-US" sz="2800" b="0" i="0" u="none" strike="noStrike" baseline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>
              <a:buChar char="·"/>
            </a:pPr>
            <a:r>
              <a:rPr lang="en-US" sz="1400" b="0" i="0" u="none" strike="noStrike" baseline="0">
                <a:solidFill>
                  <a:srgbClr val="5B8E8F"/>
                </a:solidFill>
                <a:latin typeface="Arial" panose="020B0604020202020204" pitchFamily="34" charset="0"/>
              </a:rPr>
              <a:t> </a:t>
            </a:r>
            <a:endParaRPr lang="en-US" sz="1400" b="0" i="0" u="none" strike="noStrike" baseline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>
              <a:buChar char="·"/>
            </a:pPr>
            <a:endParaRPr lang="en-US" sz="1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817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2DF468-37BE-4CA4-A568-FE4B8629F3CF}"/>
              </a:ext>
            </a:extLst>
          </p:cNvPr>
          <p:cNvSpPr txBox="1"/>
          <p:nvPr/>
        </p:nvSpPr>
        <p:spPr>
          <a:xfrm>
            <a:off x="609600" y="533400"/>
            <a:ext cx="8153400" cy="4478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en-US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Risk Factors for Impairment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endParaRPr lang="en-US" sz="3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3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Pharmacological optimism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3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Knowledge of drug actions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3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Strong will, invulnerability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3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Willing to take chances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3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Believes use can be controlled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3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Rationalizes inappropriate behavior</a:t>
            </a:r>
          </a:p>
          <a:p>
            <a:pPr marR="0" algn="l" rtl="0">
              <a:buChar char="·"/>
            </a:pPr>
            <a:r>
              <a:rPr lang="en-US" sz="2000" b="0" i="0" u="none" strike="noStrike" baseline="0" dirty="0">
                <a:solidFill>
                  <a:srgbClr val="5B8E8F"/>
                </a:solidFill>
                <a:latin typeface="Arial" panose="020B0604020202020204" pitchFamily="34" charset="0"/>
              </a:rPr>
              <a:t> </a:t>
            </a:r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>
              <a:buChar char="·"/>
            </a:pPr>
            <a:endParaRPr lang="en-US" sz="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537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78D780-8BDD-4046-99D6-6D5A68435DB9}"/>
              </a:ext>
            </a:extLst>
          </p:cNvPr>
          <p:cNvSpPr txBox="1"/>
          <p:nvPr/>
        </p:nvSpPr>
        <p:spPr>
          <a:xfrm>
            <a:off x="609600" y="533400"/>
            <a:ext cx="7848600" cy="4478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en-US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Risk Factors for Impairment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Access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Self-medication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Job stress, erratic hours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Perfectionism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Difficulty discussing feelings (relies on denial)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Professional independence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Rationalizes inappropriate behavior</a:t>
            </a:r>
          </a:p>
          <a:p>
            <a:pPr marR="0" algn="l" rtl="0">
              <a:buChar char="·"/>
            </a:pPr>
            <a:r>
              <a:rPr lang="en-US" sz="2000" b="0" i="0" u="none" strike="noStrike" baseline="0" dirty="0">
                <a:solidFill>
                  <a:srgbClr val="5B8D8E"/>
                </a:solidFill>
                <a:latin typeface="Arial" panose="020B0604020202020204" pitchFamily="34" charset="0"/>
              </a:rPr>
              <a:t> </a:t>
            </a:r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>
              <a:buChar char="·"/>
            </a:pPr>
            <a:endParaRPr lang="en-US" sz="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682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F1CE70-ADA8-4171-BF4F-6A59CC57CFA9}"/>
              </a:ext>
            </a:extLst>
          </p:cNvPr>
          <p:cNvSpPr txBox="1"/>
          <p:nvPr/>
        </p:nvSpPr>
        <p:spPr>
          <a:xfrm>
            <a:off x="495300" y="533400"/>
            <a:ext cx="8153400" cy="5093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en-US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Why We Don’t Seek Help for Ourselves or Each Other</a:t>
            </a:r>
            <a:r>
              <a:rPr lang="en-US" sz="2000" b="1" i="0" u="none" strike="noStrike" baseline="0" dirty="0">
                <a:solidFill>
                  <a:srgbClr val="441376"/>
                </a:solidFill>
                <a:latin typeface="Arial" panose="020B0604020202020204" pitchFamily="34" charset="0"/>
              </a:rPr>
              <a:t>	</a:t>
            </a:r>
            <a:endParaRPr lang="en-US" sz="20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Healthcare practitioners don’t seek help for themselves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Help each other vs. seek outside help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Denial, rationalization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Fear of being exposed and/or losing license, job, income and/or reputation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Shame, embarrassment, guilt</a:t>
            </a:r>
          </a:p>
          <a:p>
            <a:pPr marR="0" algn="l" rtl="0">
              <a:buChar char="·"/>
            </a:pPr>
            <a:r>
              <a:rPr lang="en-US" sz="2000" b="0" i="0" u="none" strike="noStrike" baseline="0" dirty="0">
                <a:solidFill>
                  <a:srgbClr val="5B8E8E"/>
                </a:solidFill>
                <a:latin typeface="Arial" panose="020B0604020202020204" pitchFamily="34" charset="0"/>
              </a:rPr>
              <a:t> </a:t>
            </a:r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>
              <a:buChar char="·"/>
            </a:pPr>
            <a:endParaRPr lang="en-US" sz="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529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20DD5E-2558-4877-8A89-DD2FF9A95E74}"/>
              </a:ext>
            </a:extLst>
          </p:cNvPr>
          <p:cNvSpPr txBox="1"/>
          <p:nvPr/>
        </p:nvSpPr>
        <p:spPr>
          <a:xfrm>
            <a:off x="457200" y="609600"/>
            <a:ext cx="8229600" cy="55245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5800" algn="ctr" rtl="0"/>
            <a:r>
              <a:rPr lang="en-US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Why We Don’t Seek Help for Ourselves or Each Other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Conspiracy of silence - peers ignore and enable inappropriate behavior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Don’t want to become involved, i.e., “rock the boat”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Believes others are addressing the problem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“I can handle it on my own”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Don’t know where to turn or trust that others will help</a:t>
            </a:r>
          </a:p>
          <a:p>
            <a:pPr marR="0" algn="l" rtl="0">
              <a:buChar char="·"/>
            </a:pPr>
            <a:r>
              <a:rPr lang="en-US" sz="2000" b="0" i="0" u="none" strike="noStrike" baseline="0" dirty="0">
                <a:solidFill>
                  <a:srgbClr val="5B8E8F"/>
                </a:solidFill>
                <a:latin typeface="Arial" panose="020B0604020202020204" pitchFamily="34" charset="0"/>
              </a:rPr>
              <a:t> </a:t>
            </a:r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>
              <a:buChar char="·"/>
            </a:pPr>
            <a:endParaRPr lang="en-US" sz="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667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A005F7-82E4-420F-80B5-44DC6CD58940}"/>
              </a:ext>
            </a:extLst>
          </p:cNvPr>
          <p:cNvSpPr txBox="1"/>
          <p:nvPr/>
        </p:nvSpPr>
        <p:spPr>
          <a:xfrm>
            <a:off x="609600" y="838200"/>
            <a:ext cx="7467600" cy="3739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en-US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Resources</a:t>
            </a:r>
          </a:p>
          <a:p>
            <a:pPr marL="342900" marR="0" indent="-342900" algn="l" rtl="0">
              <a:buFont typeface="Arial" panose="020B0604020202020204" pitchFamily="34" charset="0"/>
              <a:buChar char="•"/>
            </a:pP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marR="0" indent="-3429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Medical Society for the State of New York</a:t>
            </a:r>
          </a:p>
          <a:p>
            <a:pPr marL="342900" marR="0" indent="-3429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The Committee on Physician Health (CPH)</a:t>
            </a:r>
          </a:p>
          <a:p>
            <a:pPr marL="800100" marR="0" lvl="1" indent="-3429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You may refer your</a:t>
            </a:r>
          </a:p>
          <a:p>
            <a:pPr marL="1257300" marR="0" lvl="2" indent="-342900" algn="just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friend, peer	</a:t>
            </a:r>
          </a:p>
          <a:p>
            <a:pPr marL="1714500" marR="0" lvl="3" indent="-3429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or yourself....</a:t>
            </a:r>
          </a:p>
          <a:p>
            <a:pPr marR="0" algn="l" rtl="0">
              <a:buChar char="·"/>
            </a:pPr>
            <a:r>
              <a:rPr lang="en-US" sz="2800" b="0" i="0" u="none" strike="noStrike" baseline="0" dirty="0">
                <a:solidFill>
                  <a:srgbClr val="5B8E8F"/>
                </a:solidFill>
                <a:latin typeface="Arial" panose="020B0604020202020204" pitchFamily="34" charset="0"/>
              </a:rPr>
              <a:t> </a:t>
            </a: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>
              <a:buChar char="·"/>
            </a:pPr>
            <a:endParaRPr lang="en-US" sz="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325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CB435E-7111-4E28-9037-0851A4B4640D}"/>
              </a:ext>
            </a:extLst>
          </p:cNvPr>
          <p:cNvSpPr txBox="1"/>
          <p:nvPr/>
        </p:nvSpPr>
        <p:spPr>
          <a:xfrm>
            <a:off x="381000" y="457200"/>
            <a:ext cx="82296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en-US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Confidentiality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endParaRPr lang="en-US" sz="2800" b="0" i="0" u="none" strike="noStrike" baseline="0" dirty="0">
              <a:latin typeface="Arial" panose="020B0604020202020204" pitchFamily="34" charset="0"/>
            </a:endParaRP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Arial" panose="020B0604020202020204" pitchFamily="34" charset="0"/>
              </a:rPr>
              <a:t>If you call CPH about a colleague, your phone call will be held in the strictest confidence.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Arial" panose="020B0604020202020204" pitchFamily="34" charset="0"/>
              </a:rPr>
              <a:t>The identity of a referral source is never revealed unless the caller agrees. All referrals are treated confidentially.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endParaRPr lang="en-US" sz="2800" b="0" i="0" u="none" strike="noStrike" baseline="0" dirty="0">
              <a:latin typeface="Arial" panose="020B0604020202020204" pitchFamily="34" charset="0"/>
            </a:endParaRPr>
          </a:p>
          <a:p>
            <a:pPr marR="3800" algn="ctr" rtl="0"/>
            <a:r>
              <a:rPr lang="en-US" sz="2800" b="0" i="0" u="none" strike="noStrike" baseline="0" dirty="0">
                <a:latin typeface="Arial" panose="020B0604020202020204" pitchFamily="34" charset="0"/>
              </a:rPr>
              <a:t>Call 1 (800) 338-1833</a:t>
            </a:r>
          </a:p>
          <a:p>
            <a:pPr marR="3800" algn="ctr" rtl="0"/>
            <a:endParaRPr lang="en-US" sz="2800" b="0" i="0" u="none" strike="noStrike" baseline="0" dirty="0">
              <a:latin typeface="Arial" panose="020B0604020202020204" pitchFamily="34" charset="0"/>
            </a:endParaRPr>
          </a:p>
          <a:p>
            <a:r>
              <a:rPr lang="en-US" sz="2800" b="0" i="0" u="none" strike="noStrike" baseline="0" dirty="0">
                <a:latin typeface="Arial" panose="020B0604020202020204" pitchFamily="34" charset="0"/>
              </a:rPr>
              <a:t> Web site </a:t>
            </a:r>
            <a:r>
              <a:rPr lang="en-US" sz="2800" u="sng" dirty="0">
                <a:latin typeface="Arial" panose="020B0604020202020204" pitchFamily="34" charset="0"/>
              </a:rPr>
              <a:t>http://www.mssny.org/cph/</a:t>
            </a:r>
            <a:endParaRPr lang="en-US" sz="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319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79E2B3-A23A-4AC6-A2D8-00A33DF05794}"/>
              </a:ext>
            </a:extLst>
          </p:cNvPr>
          <p:cNvSpPr txBox="1"/>
          <p:nvPr/>
        </p:nvSpPr>
        <p:spPr>
          <a:xfrm>
            <a:off x="457200" y="304800"/>
            <a:ext cx="8001000" cy="6078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fr-FR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MSSNY Contact Info</a:t>
            </a:r>
          </a:p>
          <a:p>
            <a:pPr marR="0" algn="ctr" rtl="0"/>
            <a:endParaRPr lang="en-US" sz="4000" b="1" i="0" u="none" strike="noStrike" baseline="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R="0" algn="ctr" rtl="0"/>
            <a:r>
              <a:rPr lang="en-US" sz="2800" i="0" u="none" strike="noStrike" baseline="0" dirty="0">
                <a:latin typeface="Arial" panose="020B0604020202020204" pitchFamily="34" charset="0"/>
              </a:rPr>
              <a:t>Please call the toll free number (NY State only):</a:t>
            </a:r>
          </a:p>
          <a:p>
            <a:pPr marR="0" algn="ctr" rtl="0"/>
            <a:r>
              <a:rPr lang="en-US" sz="2800" i="0" u="none" strike="noStrike" baseline="0" dirty="0">
                <a:latin typeface="Arial" panose="020B0604020202020204" pitchFamily="34" charset="0"/>
              </a:rPr>
              <a:t>1 (800) 338-1833</a:t>
            </a:r>
          </a:p>
          <a:p>
            <a:pPr marR="0" algn="ctr" rtl="0"/>
            <a:r>
              <a:rPr lang="en-US" sz="2800" i="0" u="none" strike="noStrike" baseline="0" dirty="0">
                <a:latin typeface="Arial" panose="020B0604020202020204" pitchFamily="34" charset="0"/>
              </a:rPr>
              <a:t>Or their office at:</a:t>
            </a:r>
          </a:p>
          <a:p>
            <a:pPr marR="0" algn="ctr" rtl="0"/>
            <a:r>
              <a:rPr lang="en-US" sz="2800" i="0" u="none" strike="noStrike" baseline="0" dirty="0">
                <a:latin typeface="Arial" panose="020B0604020202020204" pitchFamily="34" charset="0"/>
              </a:rPr>
              <a:t>(518) 436-4723</a:t>
            </a:r>
          </a:p>
          <a:p>
            <a:pPr marR="0" algn="ctr" rtl="0"/>
            <a:endParaRPr lang="en-US" sz="2800" i="0" u="none" strike="noStrike" baseline="0" dirty="0">
              <a:latin typeface="Arial" panose="020B0604020202020204" pitchFamily="34" charset="0"/>
            </a:endParaRPr>
          </a:p>
          <a:p>
            <a:pPr marR="0" algn="ctr" rtl="0"/>
            <a:r>
              <a:rPr lang="en-US" sz="2800" i="0" u="none" strike="noStrike" baseline="0" dirty="0">
                <a:latin typeface="Arial" panose="020B0604020202020204" pitchFamily="34" charset="0"/>
              </a:rPr>
              <a:t>The Committee for Physician Health</a:t>
            </a:r>
            <a:br>
              <a:rPr lang="en-US" sz="2800" i="0" u="none" strike="noStrike" baseline="0" dirty="0">
                <a:latin typeface="Arial" panose="020B0604020202020204" pitchFamily="34" charset="0"/>
              </a:rPr>
            </a:br>
            <a:r>
              <a:rPr lang="en-US" sz="2800" i="0" u="none" strike="noStrike" baseline="0" dirty="0">
                <a:latin typeface="Arial" panose="020B0604020202020204" pitchFamily="34" charset="0"/>
              </a:rPr>
              <a:t>99 Washington Avenue, Suite 1111</a:t>
            </a:r>
            <a:br>
              <a:rPr lang="en-US" sz="2800" i="0" u="none" strike="noStrike" baseline="0" dirty="0">
                <a:latin typeface="Arial" panose="020B0604020202020204" pitchFamily="34" charset="0"/>
              </a:rPr>
            </a:br>
            <a:r>
              <a:rPr lang="en-US" sz="2800" i="0" u="none" strike="noStrike" baseline="0" dirty="0">
                <a:latin typeface="Arial" panose="020B0604020202020204" pitchFamily="34" charset="0"/>
              </a:rPr>
              <a:t>Albany, NY 12210</a:t>
            </a:r>
            <a:br>
              <a:rPr lang="en-US" sz="2800" i="0" u="none" strike="noStrike" baseline="0" dirty="0">
                <a:latin typeface="Arial" panose="020B0604020202020204" pitchFamily="34" charset="0"/>
              </a:rPr>
            </a:br>
            <a:r>
              <a:rPr lang="en-US" sz="2800" i="0" u="none" strike="noStrike" baseline="0" dirty="0">
                <a:latin typeface="Arial" panose="020B0604020202020204" pitchFamily="34" charset="0"/>
              </a:rPr>
              <a:t>Fax: (518) 436-7943</a:t>
            </a:r>
            <a:br>
              <a:rPr lang="en-US" sz="2800" i="0" u="none" strike="noStrike" baseline="0" dirty="0">
                <a:latin typeface="Arial" panose="020B0604020202020204" pitchFamily="34" charset="0"/>
              </a:rPr>
            </a:br>
            <a:r>
              <a:rPr lang="en-US" sz="2800" i="0" u="none" strike="noStrike" baseline="0" dirty="0">
                <a:latin typeface="Arial" panose="020B0604020202020204" pitchFamily="34" charset="0"/>
              </a:rPr>
              <a:t>Email: </a:t>
            </a:r>
            <a:r>
              <a:rPr lang="en-US" sz="2800" i="0" u="sng" strike="noStrike" baseline="0" dirty="0"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terrv@cphnv.org‭</a:t>
            </a:r>
            <a:br>
              <a:rPr lang="en-US" sz="2800" i="0" u="sng" strike="noStrike" baseline="0" dirty="0"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sz="2800" i="0" u="sng" strike="noStrike" baseline="0" dirty="0"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‬</a:t>
            </a:r>
            <a:r>
              <a:rPr lang="en-US" sz="2800" i="0" u="none" strike="noStrike" baseline="0" dirty="0"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All calls are confidential!</a:t>
            </a:r>
          </a:p>
          <a:p>
            <a:pPr marR="0" algn="l" rtl="0"/>
            <a:endParaRPr lang="en-US" sz="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508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6EC960-1599-4377-9D9D-FC08186FDF06}"/>
              </a:ext>
            </a:extLst>
          </p:cNvPr>
          <p:cNvSpPr txBox="1"/>
          <p:nvPr/>
        </p:nvSpPr>
        <p:spPr>
          <a:xfrm>
            <a:off x="2286000" y="1524000"/>
            <a:ext cx="457200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4000" b="0" i="0" u="none" strike="noStrike" baseline="0">
                <a:solidFill>
                  <a:srgbClr val="C00000"/>
                </a:solidFill>
                <a:latin typeface="Arial" panose="020B0604020202020204" pitchFamily="34" charset="0"/>
              </a:rPr>
              <a:t>When behavior is caused by illness.</a:t>
            </a:r>
          </a:p>
          <a:p>
            <a:pPr marR="0" algn="l" rtl="0"/>
            <a:endParaRPr lang="en-US" sz="4000" b="0" i="0" u="none" strike="noStrike" baseline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R="0" algn="ctr" rtl="0"/>
            <a:r>
              <a:rPr lang="en-US" sz="4000" b="0" i="0" u="none" strike="noStrike" baseline="0">
                <a:solidFill>
                  <a:srgbClr val="C00000"/>
                </a:solidFill>
                <a:latin typeface="Arial" panose="020B0604020202020204" pitchFamily="34" charset="0"/>
              </a:rPr>
              <a:t>Treating the illness</a:t>
            </a:r>
            <a:br>
              <a:rPr lang="en-US" sz="4000" b="0" i="0" u="none" strike="noStrike" baseline="0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en-US" sz="4000" b="0" i="0" u="none" strike="noStrike" baseline="0">
                <a:solidFill>
                  <a:srgbClr val="C00000"/>
                </a:solidFill>
                <a:latin typeface="Arial" panose="020B0604020202020204" pitchFamily="34" charset="0"/>
              </a:rPr>
              <a:t>changes behavior.</a:t>
            </a:r>
          </a:p>
          <a:p>
            <a:pPr marR="0" algn="just" rtl="0"/>
            <a:r>
              <a:rPr lang="en-US" sz="900" b="0" i="0" u="none" strike="noStrike" baseline="0">
                <a:solidFill>
                  <a:srgbClr val="420F74"/>
                </a:solidFill>
                <a:latin typeface="Arial" panose="020B0604020202020204" pitchFamily="34" charset="0"/>
              </a:rPr>
              <a:t> </a:t>
            </a:r>
            <a:endParaRPr lang="en-US" sz="900" b="0" i="0" u="none" strike="noStrike" baseline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/>
            <a:endParaRPr lang="en-US" sz="1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56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F6AA31-62F0-4A59-88DE-0EC4D7587568}"/>
              </a:ext>
            </a:extLst>
          </p:cNvPr>
          <p:cNvSpPr txBox="1"/>
          <p:nvPr/>
        </p:nvSpPr>
        <p:spPr>
          <a:xfrm>
            <a:off x="990600" y="762000"/>
            <a:ext cx="7162800" cy="5132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7760" algn="ctr" rtl="0"/>
            <a:r>
              <a:rPr lang="de-DE" sz="4000" b="1" i="0" u="none" strike="noStrike" baseline="0">
                <a:solidFill>
                  <a:srgbClr val="C00000"/>
                </a:solidFill>
                <a:latin typeface="Arial" panose="020B0604020202020204" pitchFamily="34" charset="0"/>
              </a:rPr>
              <a:t>Definition </a:t>
            </a:r>
            <a:r>
              <a:rPr lang="en-US" sz="4000" b="1" i="0" u="none" strike="noStrike" baseline="0">
                <a:solidFill>
                  <a:srgbClr val="C00000"/>
                </a:solidFill>
                <a:latin typeface="Arial" panose="020B0604020202020204" pitchFamily="34" charset="0"/>
              </a:rPr>
              <a:t>of Impairment</a:t>
            </a:r>
          </a:p>
          <a:p>
            <a:pPr marR="0" algn="l" rtl="0"/>
            <a:r>
              <a:rPr lang="en-US" sz="3200" b="0" i="0" u="none" strike="noStrike" baseline="0">
                <a:solidFill>
                  <a:srgbClr val="441175"/>
                </a:solidFill>
                <a:latin typeface="Arial" panose="020B0604020202020204" pitchFamily="34" charset="0"/>
              </a:rPr>
              <a:t> </a:t>
            </a:r>
          </a:p>
          <a:p>
            <a:pPr marR="0" algn="l" rtl="0"/>
            <a:r>
              <a:rPr lang="en-US" sz="2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An impaired physician is one who is unable to practice medicine with reasonable skill and safety because of a mental illness; a physical illness or condition that adversely affects cognitive, motor, or perceptive skills; or substance abuse.</a:t>
            </a:r>
          </a:p>
          <a:p>
            <a:pPr marR="0" algn="l" rtl="0"/>
            <a:endParaRPr lang="en-US" sz="3200" b="0" i="0" u="none" strike="noStrike" baseline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2040" algn="l" rtl="0"/>
            <a:r>
              <a:rPr lang="en-US" b="0" i="0" u="none" strike="noStrike" baseline="0">
                <a:latin typeface="Arial" panose="020B0604020202020204" pitchFamily="34" charset="0"/>
              </a:rPr>
              <a:t>Federation of State Medical Boards of the United States, Inc. </a:t>
            </a:r>
            <a:r>
              <a:rPr lang="en-US" b="0" i="0" strike="noStrike" baseline="0">
                <a:latin typeface="Arial" panose="020B0604020202020204" pitchFamily="34" charset="0"/>
              </a:rPr>
              <a:t>Report of the ad </a:t>
            </a:r>
            <a:r>
              <a:rPr lang="en-US" b="0" i="0" u="none" strike="noStrike" baseline="0">
                <a:latin typeface="Arial" panose="020B0604020202020204" pitchFamily="34" charset="0"/>
              </a:rPr>
              <a:t>hoc committee on physician impairment. June 2005</a:t>
            </a:r>
          </a:p>
          <a:p>
            <a:pPr marR="0" algn="just" rtl="0"/>
            <a:r>
              <a:rPr lang="en-US" sz="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</a:p>
          <a:p>
            <a:pPr marR="0" algn="l" rtl="0"/>
            <a:endParaRPr lang="en-US" sz="105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algn="l" rtl="0"/>
            <a:endParaRPr lang="en-US" sz="1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82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38045B-CDE4-4E62-BA1E-D60510695550}"/>
              </a:ext>
            </a:extLst>
          </p:cNvPr>
          <p:cNvSpPr txBox="1"/>
          <p:nvPr/>
        </p:nvSpPr>
        <p:spPr>
          <a:xfrm>
            <a:off x="533400" y="685800"/>
            <a:ext cx="8229600" cy="4601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fr-FR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Positive </a:t>
            </a:r>
            <a:r>
              <a:rPr lang="en-US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Outcomes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Returns to productive practice of medicine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Hospital retains valuable team member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Clinical quality is enhanced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Colleagues’ trust is restored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Communications with staff improves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Practice continues to grow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Professional liability risk is reduced</a:t>
            </a:r>
          </a:p>
          <a:p>
            <a:pPr marL="285750" marR="0" indent="-28575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Restoration of career, health, family, personal life</a:t>
            </a:r>
          </a:p>
          <a:p>
            <a:pPr marR="0" algn="l" rtl="0">
              <a:buChar char="·"/>
            </a:pPr>
            <a:endParaRPr lang="en-US" sz="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195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372C17-1137-4D00-A155-5144F0C906FE}"/>
              </a:ext>
            </a:extLst>
          </p:cNvPr>
          <p:cNvSpPr txBox="1"/>
          <p:nvPr/>
        </p:nvSpPr>
        <p:spPr>
          <a:xfrm>
            <a:off x="533400" y="609600"/>
            <a:ext cx="8077200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de-DE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Additional </a:t>
            </a:r>
            <a:r>
              <a:rPr lang="en-US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Resources</a:t>
            </a:r>
          </a:p>
          <a:p>
            <a:pPr marR="0" algn="l" rtl="0"/>
            <a:r>
              <a:rPr lang="de-DE" sz="2100" b="0" i="0" u="none" strike="noStrike" baseline="0" dirty="0">
                <a:solidFill>
                  <a:srgbClr val="431475"/>
                </a:solidFill>
                <a:latin typeface="Arial" panose="020B0604020202020204" pitchFamily="34" charset="0"/>
              </a:rPr>
              <a:t> </a:t>
            </a:r>
          </a:p>
          <a:p>
            <a:pPr marR="0" algn="ctr" rtl="0"/>
            <a:r>
              <a:rPr lang="de-DE" sz="2800" b="0" i="0" u="none" strike="noStrike" baseline="0" dirty="0">
                <a:latin typeface="Arial" panose="020B0604020202020204" pitchFamily="34" charset="0"/>
              </a:rPr>
              <a:t>SBUH Administrative P&amp;P #MS0011</a:t>
            </a:r>
          </a:p>
          <a:p>
            <a:pPr marR="0" algn="ctr" rtl="0"/>
            <a:endParaRPr lang="de-DE" sz="2800" b="0" i="0" u="none" strike="noStrike" baseline="0" dirty="0">
              <a:latin typeface="Arial" panose="020B0604020202020204" pitchFamily="34" charset="0"/>
            </a:endParaRPr>
          </a:p>
          <a:p>
            <a:pPr algn="ctr"/>
            <a:r>
              <a:rPr lang="en-US" dirty="0"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https://policymanager.uhmc.sunysb.edu/dotNet/documents/?docid=25817</a:t>
            </a:r>
            <a:endParaRPr lang="en-US" b="0" i="0" u="none" strike="noStrike" baseline="0" dirty="0">
              <a:latin typeface="Arial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R="0" algn="ctr" rtl="0"/>
            <a:endParaRPr lang="de-DE" sz="2800" b="0" i="0" u="none" strike="noStrike" baseline="0" dirty="0">
              <a:latin typeface="Arial" panose="020B0604020202020204" pitchFamily="34" charset="0"/>
            </a:endParaRPr>
          </a:p>
          <a:p>
            <a:pPr marR="0" algn="ctr" rtl="0"/>
            <a:endParaRPr lang="de-DE" sz="2800" dirty="0">
              <a:latin typeface="Arial" panose="020B0604020202020204" pitchFamily="34" charset="0"/>
            </a:endParaRPr>
          </a:p>
          <a:p>
            <a:pPr marR="0" algn="ctr" rtl="0"/>
            <a:r>
              <a:rPr lang="de-DE" sz="2800" b="0" i="0" u="none" strike="noStrike" baseline="0" dirty="0">
                <a:latin typeface="Arial" panose="020B0604020202020204" pitchFamily="34" charset="0"/>
              </a:rPr>
              <a:t>SBUH 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Practitioner Well Being </a:t>
            </a:r>
            <a:r>
              <a:rPr lang="de-DE" sz="2800" b="0" i="0" u="none" strike="noStrike" baseline="0" dirty="0">
                <a:latin typeface="Arial" panose="020B0604020202020204" pitchFamily="34" charset="0"/>
              </a:rPr>
              <a:t>Committee Committee </a:t>
            </a:r>
            <a:r>
              <a:rPr lang="fr-FR" sz="2800" b="0" i="0" u="none" strike="noStrike" baseline="0" dirty="0">
                <a:latin typeface="Arial" panose="020B0604020202020204" pitchFamily="34" charset="0"/>
              </a:rPr>
              <a:t>Chair</a:t>
            </a:r>
            <a:endParaRPr lang="en-US" sz="2800" b="0" i="0" u="none" strike="noStrike" baseline="0" dirty="0">
              <a:latin typeface="Arial" panose="020B0604020202020204" pitchFamily="34" charset="0"/>
            </a:endParaRPr>
          </a:p>
          <a:p>
            <a:pPr marR="0" algn="ctr" rtl="0"/>
            <a:endParaRPr lang="en-US" sz="2800" dirty="0">
              <a:latin typeface="Arial" panose="020B0604020202020204" pitchFamily="34" charset="0"/>
            </a:endParaRPr>
          </a:p>
          <a:p>
            <a:pPr marR="0" algn="ctr" rtl="0"/>
            <a:r>
              <a:rPr lang="en-US" sz="2800" b="0" i="0" u="none" strike="noStrike" baseline="0" dirty="0">
                <a:latin typeface="Arial" panose="020B0604020202020204" pitchFamily="34" charset="0"/>
              </a:rPr>
              <a:t>631-263-6071</a:t>
            </a:r>
            <a:endParaRPr lang="en-US" sz="2800" dirty="0">
              <a:latin typeface="Arial" panose="020B0604020202020204" pitchFamily="34" charset="0"/>
            </a:endParaRPr>
          </a:p>
          <a:p>
            <a:pPr algn="r"/>
            <a:r>
              <a:rPr lang="fr-FR" sz="1000" dirty="0">
                <a:latin typeface="Arial" panose="020B0604020202020204" pitchFamily="34" charset="0"/>
              </a:rPr>
              <a:t>2023</a:t>
            </a:r>
            <a:endParaRPr lang="en-US" sz="1000" dirty="0">
              <a:latin typeface="Arial" panose="020B0604020202020204" pitchFamily="34" charset="0"/>
            </a:endParaRPr>
          </a:p>
          <a:p>
            <a:pPr marR="0" algn="l" rtl="0"/>
            <a:endParaRPr lang="en-US" sz="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840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92D5E1-BA06-4F73-9538-74C9077467CC}"/>
              </a:ext>
            </a:extLst>
          </p:cNvPr>
          <p:cNvSpPr txBox="1"/>
          <p:nvPr/>
        </p:nvSpPr>
        <p:spPr>
          <a:xfrm>
            <a:off x="647700" y="457200"/>
            <a:ext cx="7848600" cy="5832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640" algn="ctr" rtl="0"/>
            <a:r>
              <a:rPr lang="en-US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Definitions of Professional Misconduct</a:t>
            </a:r>
          </a:p>
          <a:p>
            <a:pPr marR="8640" algn="ctr" rtl="0"/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Education Law, Section 6530 (7) &amp; (8)</a:t>
            </a:r>
          </a:p>
          <a:p>
            <a:pPr marL="457200" marR="8640" indent="-457200" algn="l" rtl="0">
              <a:buFont typeface="Arial" panose="020B0604020202020204" pitchFamily="34" charset="0"/>
              <a:buChar char="•"/>
            </a:pP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marR="864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Practicing the profession while impaired by alcohol, drugs, physical disability, or mental disability</a:t>
            </a:r>
          </a:p>
          <a:p>
            <a:pPr marL="457200" marR="3200" indent="-457200" algn="just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Being a habitual abuser of alcohol, or being dependent on or a habitual user of other drugs, except a physician who is maintained on an approved therapeutic regimen which does not impair the ability to practice</a:t>
            </a:r>
          </a:p>
          <a:p>
            <a:pPr marR="0" algn="l" rtl="0">
              <a:buChar char="·"/>
            </a:pPr>
            <a:endParaRPr lang="en-US" sz="12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algn="l" rtl="0">
              <a:buChar char="·"/>
            </a:pPr>
            <a:endParaRPr lang="en-US" sz="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950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19E971-DF23-41CA-B99C-E2BC244EB8B7}"/>
              </a:ext>
            </a:extLst>
          </p:cNvPr>
          <p:cNvSpPr txBox="1"/>
          <p:nvPr/>
        </p:nvSpPr>
        <p:spPr>
          <a:xfrm>
            <a:off x="838200" y="533400"/>
            <a:ext cx="7620000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YES, it can happen to you!!!!</a:t>
            </a:r>
          </a:p>
          <a:p>
            <a:pPr marR="0" algn="l" rtl="0"/>
            <a:endParaRPr lang="en-US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Estimates suggest that impairment related to a substance use disorder will affect 8% to 18% of physicians sometime during their life and that about 2% of physicians currently have an active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problem with substance use </a:t>
            </a:r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/>
            <a:endParaRPr lang="de-DE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de-DE" sz="160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Boisaubin</a:t>
            </a:r>
            <a:r>
              <a:rPr lang="de-DE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EV, Levine RE.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Identifying and assisting the impaired physician. Am J Med </a:t>
            </a:r>
            <a:r>
              <a:rPr lang="de-DE" sz="16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Sci</a:t>
            </a:r>
            <a:r>
              <a:rPr lang="de-DE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2001; 322(1):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31-6</a:t>
            </a:r>
          </a:p>
          <a:p>
            <a:pPr marR="0" algn="just" rtl="0"/>
            <a:endParaRPr lang="en-US" sz="1100" b="0" i="0" u="none" strike="noStrike" baseline="0" dirty="0">
              <a:solidFill>
                <a:srgbClr val="410E73"/>
              </a:solidFill>
              <a:latin typeface="Arial" panose="020B0604020202020204" pitchFamily="34" charset="0"/>
            </a:endParaRPr>
          </a:p>
          <a:p>
            <a:pPr marR="0" algn="just" rtl="0"/>
            <a:endParaRPr lang="en-US" sz="1100" dirty="0">
              <a:solidFill>
                <a:srgbClr val="410E73"/>
              </a:solidFill>
              <a:latin typeface="Arial" panose="020B0604020202020204" pitchFamily="34" charset="0"/>
            </a:endParaRPr>
          </a:p>
          <a:p>
            <a:pPr marR="0" algn="just" rtl="0"/>
            <a:r>
              <a:rPr lang="en-US" sz="2000" b="0" i="0" u="none" strike="noStrike" baseline="0" dirty="0">
                <a:latin typeface="Arial" panose="020B0604020202020204" pitchFamily="34" charset="0"/>
              </a:rPr>
              <a:t>Other data indicate that rates of alcohol use disorders among physicians are equal to or greater than the general population:</a:t>
            </a:r>
          </a:p>
          <a:p>
            <a:pPr marR="0" algn="just" rtl="0"/>
            <a:r>
              <a:rPr lang="en-US" sz="2000" dirty="0">
                <a:latin typeface="Arial" panose="020B0604020202020204" pitchFamily="34" charset="0"/>
              </a:rPr>
              <a:t>	</a:t>
            </a:r>
          </a:p>
          <a:p>
            <a:pPr marR="0" algn="just" rtl="0"/>
            <a:r>
              <a:rPr lang="en-US" sz="2000" dirty="0">
                <a:latin typeface="Arial" panose="020B0604020202020204" pitchFamily="34" charset="0"/>
              </a:rPr>
              <a:t>	21.4% - 25.6% among female physicians</a:t>
            </a:r>
          </a:p>
          <a:p>
            <a:pPr marR="0" algn="just" rtl="0"/>
            <a:r>
              <a:rPr lang="en-US" sz="2000" b="0" i="0" u="none" strike="noStrike" baseline="0" dirty="0">
                <a:latin typeface="Arial" panose="020B0604020202020204" pitchFamily="34" charset="0"/>
              </a:rPr>
              <a:t>	12.9% - 13.9% among male physicians</a:t>
            </a:r>
          </a:p>
          <a:p>
            <a:pPr marR="0" algn="just" rtl="0"/>
            <a:endParaRPr lang="en-US" sz="2000" b="0" i="0" u="none" strike="noStrike" baseline="0" dirty="0">
              <a:highlight>
                <a:srgbClr val="FFFF00"/>
              </a:highlight>
              <a:latin typeface="Arial" panose="020B0604020202020204" pitchFamily="34" charset="0"/>
            </a:endParaRPr>
          </a:p>
          <a:p>
            <a:r>
              <a:rPr lang="en-US" sz="16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Oreskovich</a:t>
            </a:r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MR, </a:t>
            </a:r>
            <a:r>
              <a:rPr lang="en-US" sz="16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Shanafelt</a:t>
            </a:r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T, et al. The prevalence of substance use disorders in American physicians. Am J Addict. 2015;24:30-8</a:t>
            </a:r>
          </a:p>
          <a:p>
            <a:r>
              <a:rPr lang="en-US" sz="16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Oreskovich</a:t>
            </a:r>
            <a:r>
              <a:rPr lang="en-US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MR, </a:t>
            </a:r>
            <a:r>
              <a:rPr lang="en-US" sz="16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Kaups</a:t>
            </a:r>
            <a:r>
              <a:rPr lang="en-US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KL, et al. Prevalence of alcohol use disorders among American surgeons. Arch Surg. 2012;147:168-74. 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100" i="0" u="none" strike="noStrike" baseline="0" dirty="0"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marR="0" algn="l" rtl="0"/>
            <a:endParaRPr lang="en-US" sz="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051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41DE0A-5F00-4391-AAA6-09078FB39D2B}"/>
              </a:ext>
            </a:extLst>
          </p:cNvPr>
          <p:cNvSpPr txBox="1"/>
          <p:nvPr/>
        </p:nvSpPr>
        <p:spPr>
          <a:xfrm>
            <a:off x="609600" y="762001"/>
            <a:ext cx="7848600" cy="5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5800" algn="ctr" rtl="0"/>
            <a:r>
              <a:rPr lang="en-US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Not all impaired physicians become part of these statistics.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endParaRPr lang="en-US" sz="2800" b="0" i="0" u="none" strike="noStrike" baseline="0" dirty="0">
              <a:latin typeface="Arial" panose="020B0604020202020204" pitchFamily="34" charset="0"/>
            </a:endParaRP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Arial" panose="020B0604020202020204" pitchFamily="34" charset="0"/>
              </a:rPr>
              <a:t>Some physicians have an impairment that is not obvious to others and are not involved in treatment.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Arial" panose="020B0604020202020204" pitchFamily="34" charset="0"/>
              </a:rPr>
              <a:t>Others may have sought treatment on their own and in confidence.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Arial" panose="020B0604020202020204" pitchFamily="34" charset="0"/>
              </a:rPr>
              <a:t>Still others may continue to practice with impairments while being "protected' by well-intentioned family members, friends, and colleagues.</a:t>
            </a:r>
          </a:p>
          <a:p>
            <a:pPr marR="0" algn="l" rtl="0">
              <a:buChar char="·"/>
            </a:pPr>
            <a:endParaRPr lang="en-US" sz="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92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329A43-D71C-443D-A8E2-25891F0D5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397" y="2133600"/>
            <a:ext cx="8315325" cy="50387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0879E29-43B5-435B-BCBC-C3974D5846C6}"/>
              </a:ext>
            </a:extLst>
          </p:cNvPr>
          <p:cNvSpPr txBox="1"/>
          <p:nvPr/>
        </p:nvSpPr>
        <p:spPr>
          <a:xfrm>
            <a:off x="489371" y="381000"/>
            <a:ext cx="80867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i="0" u="none" strike="noStrike" baseline="0">
                <a:solidFill>
                  <a:srgbClr val="C00000"/>
                </a:solidFill>
                <a:latin typeface="Arial" panose="020B0604020202020204" pitchFamily="34" charset="0"/>
              </a:rPr>
              <a:t>The “slippery slope” to physician impairment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36732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A29E23-1EFB-4706-9837-3EFDAA83934D}"/>
              </a:ext>
            </a:extLst>
          </p:cNvPr>
          <p:cNvSpPr txBox="1"/>
          <p:nvPr/>
        </p:nvSpPr>
        <p:spPr>
          <a:xfrm>
            <a:off x="609600" y="609600"/>
            <a:ext cx="7696200" cy="4170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fr-FR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Profile </a:t>
            </a:r>
            <a:r>
              <a:rPr lang="en-US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of </a:t>
            </a:r>
            <a:r>
              <a:rPr lang="fr-FR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Addiction</a:t>
            </a:r>
            <a:endParaRPr lang="en-US" sz="4000" b="1" i="0" u="none" strike="noStrike" baseline="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457200" marR="0" indent="-457200" algn="just" rtl="0">
              <a:buFont typeface="Arial" panose="020B0604020202020204" pitchFamily="34" charset="0"/>
              <a:buChar char="•"/>
            </a:pPr>
            <a:endParaRPr lang="fr-FR" sz="2800" b="0" i="0" u="none" strike="noStrike" baseline="0" dirty="0">
              <a:latin typeface="Arial" panose="020B0604020202020204" pitchFamily="34" charset="0"/>
            </a:endParaRPr>
          </a:p>
          <a:p>
            <a:pPr marL="457200" marR="0" indent="-457200" algn="just" rtl="0">
              <a:buFont typeface="Arial" panose="020B0604020202020204" pitchFamily="34" charset="0"/>
              <a:buChar char="•"/>
            </a:pPr>
            <a:r>
              <a:rPr lang="fr-FR" sz="2800" b="0" i="0" u="none" strike="noStrike" baseline="0" dirty="0">
                <a:latin typeface="Arial" panose="020B0604020202020204" pitchFamily="34" charset="0"/>
              </a:rPr>
              <a:t>Compulsive 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seeking </a:t>
            </a:r>
            <a:r>
              <a:rPr lang="fr-FR" sz="2800" b="0" i="0" u="none" strike="noStrike" baseline="0" dirty="0">
                <a:latin typeface="Arial" panose="020B0604020202020204" pitchFamily="34" charset="0"/>
              </a:rPr>
              <a:t>&amp; use 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of </a:t>
            </a:r>
            <a:r>
              <a:rPr lang="fr-FR" sz="2800" b="0" i="0" u="none" strike="noStrike" baseline="0" dirty="0">
                <a:latin typeface="Arial" panose="020B0604020202020204" pitchFamily="34" charset="0"/>
              </a:rPr>
              <a:t>prescription or 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illegal </a:t>
            </a:r>
            <a:r>
              <a:rPr lang="fr-FR" sz="2800" b="0" i="0" u="none" strike="noStrike" baseline="0" dirty="0">
                <a:latin typeface="Arial" panose="020B0604020202020204" pitchFamily="34" charset="0"/>
              </a:rPr>
              <a:t>psychoactive substances</a:t>
            </a:r>
            <a:endParaRPr lang="en-US" sz="2800" b="0" i="0" u="none" strike="noStrike" baseline="0" dirty="0">
              <a:latin typeface="Arial" panose="020B0604020202020204" pitchFamily="34" charset="0"/>
            </a:endParaRP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Arial" panose="020B0604020202020204" pitchFamily="34" charset="0"/>
              </a:rPr>
              <a:t>Progressively deteriorating </a:t>
            </a:r>
            <a:r>
              <a:rPr lang="fr-FR" sz="2800" b="0" i="0" u="none" strike="noStrike" baseline="0" dirty="0">
                <a:latin typeface="Arial" panose="020B0604020202020204" pitchFamily="34" charset="0"/>
              </a:rPr>
              <a:t>course</a:t>
            </a:r>
            <a:endParaRPr lang="en-US" sz="2800" b="0" i="0" u="none" strike="noStrike" baseline="0" dirty="0">
              <a:latin typeface="Arial" panose="020B0604020202020204" pitchFamily="34" charset="0"/>
            </a:endParaRP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Arial" panose="020B0604020202020204" pitchFamily="34" charset="0"/>
              </a:rPr>
              <a:t>Continued </a:t>
            </a:r>
            <a:r>
              <a:rPr lang="fr-FR" sz="2800" b="0" i="0" u="none" strike="noStrike" baseline="0" dirty="0">
                <a:latin typeface="Arial" panose="020B0604020202020204" pitchFamily="34" charset="0"/>
              </a:rPr>
              <a:t>use 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despite negative consequences (magnified in medicine)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Arial" panose="020B0604020202020204" pitchFamily="34" charset="0"/>
              </a:rPr>
              <a:t>Tendency to relapse</a:t>
            </a:r>
          </a:p>
          <a:p>
            <a:pPr marL="457200" marR="0" indent="-457200" algn="just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Arial" panose="020B0604020202020204" pitchFamily="34" charset="0"/>
              </a:rPr>
              <a:t>Requires comprehensive recovery program</a:t>
            </a:r>
          </a:p>
          <a:p>
            <a:pPr marR="0" algn="l" rtl="0">
              <a:buChar char="·"/>
            </a:pPr>
            <a:endParaRPr lang="en-US" sz="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123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B6069C-4AEB-4AD8-9986-4CA508A17088}"/>
              </a:ext>
            </a:extLst>
          </p:cNvPr>
          <p:cNvSpPr txBox="1"/>
          <p:nvPr/>
        </p:nvSpPr>
        <p:spPr>
          <a:xfrm>
            <a:off x="762000" y="838200"/>
            <a:ext cx="7239000" cy="4601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en-US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Doctors Treating Doctors</a:t>
            </a:r>
          </a:p>
          <a:p>
            <a:pPr marR="0" algn="ctr" rtl="0"/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Public Health Law 230-11 (e)</a:t>
            </a:r>
          </a:p>
          <a:p>
            <a:pPr marR="0" algn="l" rtl="0"/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Preserves physician/patient privilege even when patient is a doctor or a student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No Office of Physician Medical Conduct (OPMC) report is required for information learned solely as a result of rendering treatment to another physician</a:t>
            </a:r>
          </a:p>
          <a:p>
            <a:pPr marR="0" algn="l" rtl="0"/>
            <a:endParaRPr lang="en-US" sz="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83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17DBA-111B-4CC7-8CFF-D57530FBCAB5}"/>
              </a:ext>
            </a:extLst>
          </p:cNvPr>
          <p:cNvSpPr txBox="1"/>
          <p:nvPr/>
        </p:nvSpPr>
        <p:spPr>
          <a:xfrm>
            <a:off x="685800" y="457200"/>
            <a:ext cx="7772400" cy="5893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en-US" sz="4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Warning Signs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Frequently absent from work, conferences or rounds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Creates improbable excuses for not fulfilling professional obligations.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Rarely admits errors or blame for mistakes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Unexplained absences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Takes long trips to restroom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Unreliable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Difficulty concentrating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Persistent poor judgment</a:t>
            </a:r>
          </a:p>
          <a:p>
            <a:pPr marL="457200" marR="0" indent="-457200" algn="l" rtl="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Changes in behavior</a:t>
            </a:r>
          </a:p>
          <a:p>
            <a:pPr marR="0" algn="l" rtl="0">
              <a:buChar char="·"/>
            </a:pPr>
            <a:endParaRPr lang="en-US" sz="1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107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2930</TotalTime>
  <Words>1015</Words>
  <Application>Microsoft Office PowerPoint</Application>
  <PresentationFormat>On-screen Show (4:3)</PresentationFormat>
  <Paragraphs>165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Calibri</vt:lpstr>
      <vt:lpstr>Times New Roman</vt:lpstr>
      <vt:lpstr>Essential</vt:lpstr>
      <vt:lpstr>Practitioner Impairment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Stony Brook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CPEP Visit patterns:</dc:title>
  <dc:creator>Harold Pass;Laura Fochtmann</dc:creator>
  <cp:lastModifiedBy>Coppola, Laura</cp:lastModifiedBy>
  <cp:revision>62</cp:revision>
  <dcterms:created xsi:type="dcterms:W3CDTF">2012-10-10T19:42:19Z</dcterms:created>
  <dcterms:modified xsi:type="dcterms:W3CDTF">2025-05-30T12:47:19Z</dcterms:modified>
</cp:coreProperties>
</file>