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8" r:id="rId3"/>
    <p:sldId id="259" r:id="rId4"/>
    <p:sldId id="260" r:id="rId5"/>
    <p:sldId id="262" r:id="rId6"/>
    <p:sldId id="276" r:id="rId7"/>
    <p:sldId id="263" r:id="rId8"/>
    <p:sldId id="264" r:id="rId9"/>
    <p:sldId id="265" r:id="rId10"/>
    <p:sldId id="266" r:id="rId11"/>
    <p:sldId id="274" r:id="rId12"/>
    <p:sldId id="268" r:id="rId13"/>
    <p:sldId id="269" r:id="rId14"/>
    <p:sldId id="270" r:id="rId15"/>
    <p:sldId id="275" r:id="rId16"/>
    <p:sldId id="271" r:id="rId17"/>
    <p:sldId id="272" r:id="rId18"/>
    <p:sldId id="273" r:id="rId19"/>
  </p:sldIdLst>
  <p:sldSz cx="12192000" cy="6858000"/>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112" d="100"/>
          <a:sy n="112" d="100"/>
        </p:scale>
        <p:origin x="26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dirty="0"/>
              <a:t>Click to edit Master title style</a:t>
            </a:r>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8610600" y="5109632"/>
            <a:ext cx="897467" cy="279400"/>
          </a:xfrm>
        </p:spPr>
        <p:txBody>
          <a:bodyPr/>
          <a:lstStyle/>
          <a:p>
            <a:fld id="{B61BEF0D-F0BB-DE4B-95CE-6DB70DBA9567}" type="datetimeFigureOut">
              <a:rPr lang="en-US" dirty="0"/>
              <a:pPr/>
              <a:t>9/27/2024</a:t>
            </a:fld>
            <a:endParaRPr lang="en-US" dirty="0"/>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9/27/2024</a:t>
            </a:fld>
            <a:endParaRPr lang="en-US" dirty="0"/>
          </a:p>
        </p:txBody>
      </p:sp>
      <p:sp>
        <p:nvSpPr>
          <p:cNvPr id="6" name="Footer Placeholder 5"/>
          <p:cNvSpPr>
            <a:spLocks noGrp="1"/>
          </p:cNvSpPr>
          <p:nvPr>
            <p:ph type="ftr" sz="quarter" idx="11"/>
          </p:nvPr>
        </p:nvSpPr>
        <p:spPr>
          <a:xfrm>
            <a:off x="1295401" y="5969000"/>
            <a:ext cx="7305900" cy="279400"/>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353901" y="5969000"/>
            <a:ext cx="542697" cy="279400"/>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9/27/2024</a:t>
            </a:fld>
            <a:endParaRPr lang="en-US" dirty="0"/>
          </a:p>
        </p:txBody>
      </p:sp>
      <p:sp>
        <p:nvSpPr>
          <p:cNvPr id="5" name="Footer Placeholder 4"/>
          <p:cNvSpPr>
            <a:spLocks noGrp="1"/>
          </p:cNvSpPr>
          <p:nvPr>
            <p:ph type="ftr" sz="quarter" idx="11"/>
          </p:nvPr>
        </p:nvSpPr>
        <p:spPr>
          <a:xfrm>
            <a:off x="1295401" y="5969000"/>
            <a:ext cx="7305900" cy="279400"/>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353901" y="5969000"/>
            <a:ext cx="542697" cy="279400"/>
          </a:xfrm>
          <a:prstGeom prst="rect">
            <a:avLst/>
          </a:prstGeom>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9/27/2024</a:t>
            </a:fld>
            <a:endParaRPr lang="en-US" dirty="0"/>
          </a:p>
        </p:txBody>
      </p:sp>
      <p:sp>
        <p:nvSpPr>
          <p:cNvPr id="5" name="Footer Placeholder 4"/>
          <p:cNvSpPr>
            <a:spLocks noGrp="1"/>
          </p:cNvSpPr>
          <p:nvPr>
            <p:ph type="ftr" sz="quarter" idx="11"/>
          </p:nvPr>
        </p:nvSpPr>
        <p:spPr>
          <a:xfrm>
            <a:off x="1295401" y="5969000"/>
            <a:ext cx="7305900" cy="279400"/>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353901" y="5969000"/>
            <a:ext cx="542697" cy="279400"/>
          </a:xfrm>
          <a:prstGeom prst="rect">
            <a:avLst/>
          </a:prstGeom>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9/27/2024</a:t>
            </a:fld>
            <a:endParaRPr lang="en-US" dirty="0"/>
          </a:p>
        </p:txBody>
      </p:sp>
      <p:sp>
        <p:nvSpPr>
          <p:cNvPr id="5" name="Footer Placeholder 4"/>
          <p:cNvSpPr>
            <a:spLocks noGrp="1"/>
          </p:cNvSpPr>
          <p:nvPr>
            <p:ph type="ftr" sz="quarter" idx="11"/>
          </p:nvPr>
        </p:nvSpPr>
        <p:spPr>
          <a:xfrm>
            <a:off x="1295401" y="5969000"/>
            <a:ext cx="7305900" cy="279400"/>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353901" y="5969000"/>
            <a:ext cx="542697" cy="279400"/>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9/27/2024</a:t>
            </a:fld>
            <a:endParaRPr lang="en-US" dirty="0"/>
          </a:p>
        </p:txBody>
      </p:sp>
      <p:sp>
        <p:nvSpPr>
          <p:cNvPr id="5" name="Footer Placeholder 4"/>
          <p:cNvSpPr>
            <a:spLocks noGrp="1"/>
          </p:cNvSpPr>
          <p:nvPr>
            <p:ph type="ftr" sz="quarter" idx="11"/>
          </p:nvPr>
        </p:nvSpPr>
        <p:spPr>
          <a:xfrm>
            <a:off x="1295401" y="5969000"/>
            <a:ext cx="7305900" cy="279400"/>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353901" y="5969000"/>
            <a:ext cx="542697" cy="279400"/>
          </a:xfrm>
          <a:prstGeom prst="rect">
            <a:avLst/>
          </a:prstGeom>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9/27/2024</a:t>
            </a:fld>
            <a:endParaRPr lang="en-US" dirty="0"/>
          </a:p>
        </p:txBody>
      </p:sp>
      <p:sp>
        <p:nvSpPr>
          <p:cNvPr id="5" name="Footer Placeholder 4"/>
          <p:cNvSpPr>
            <a:spLocks noGrp="1"/>
          </p:cNvSpPr>
          <p:nvPr>
            <p:ph type="ftr" sz="quarter" idx="11"/>
          </p:nvPr>
        </p:nvSpPr>
        <p:spPr>
          <a:xfrm>
            <a:off x="1295401" y="5969000"/>
            <a:ext cx="7305900" cy="279400"/>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353901" y="5969000"/>
            <a:ext cx="542697" cy="279400"/>
          </a:xfrm>
          <a:prstGeom prst="rect">
            <a:avLst/>
          </a:prstGeom>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9/27/2024</a:t>
            </a:fld>
            <a:endParaRPr lang="en-US" dirty="0"/>
          </a:p>
        </p:txBody>
      </p:sp>
      <p:sp>
        <p:nvSpPr>
          <p:cNvPr id="5" name="Footer Placeholder 4"/>
          <p:cNvSpPr>
            <a:spLocks noGrp="1"/>
          </p:cNvSpPr>
          <p:nvPr>
            <p:ph type="ftr" sz="quarter" idx="11"/>
          </p:nvPr>
        </p:nvSpPr>
        <p:spPr>
          <a:xfrm>
            <a:off x="1295401" y="5969000"/>
            <a:ext cx="7305900" cy="279400"/>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353901" y="5969000"/>
            <a:ext cx="542697" cy="279400"/>
          </a:xfrm>
          <a:prstGeom prst="rect">
            <a:avLst/>
          </a:prstGeom>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9/27/2024</a:t>
            </a:fld>
            <a:endParaRPr lang="en-US" dirty="0"/>
          </a:p>
        </p:txBody>
      </p:sp>
      <p:sp>
        <p:nvSpPr>
          <p:cNvPr id="5" name="Footer Placeholder 4"/>
          <p:cNvSpPr>
            <a:spLocks noGrp="1"/>
          </p:cNvSpPr>
          <p:nvPr>
            <p:ph type="ftr" sz="quarter" idx="11"/>
          </p:nvPr>
        </p:nvSpPr>
        <p:spPr>
          <a:xfrm>
            <a:off x="1295401" y="5969000"/>
            <a:ext cx="7305900" cy="279400"/>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353901" y="5969000"/>
            <a:ext cx="542697" cy="279400"/>
          </a:xfrm>
          <a:prstGeom prst="rect">
            <a:avLst/>
          </a:prstGeom>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7" name="Straight Connector 6"/>
          <p:cNvCxnSpPr/>
          <p:nvPr/>
        </p:nvCxnSpPr>
        <p:spPr>
          <a:xfrm>
            <a:off x="1295401" y="2737151"/>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81100" y="558800"/>
            <a:ext cx="9715498" cy="1874157"/>
          </a:xfrm>
        </p:spPr>
        <p:txBody>
          <a:bodyPr/>
          <a:lstStyle>
            <a:lvl1pPr>
              <a:defRPr sz="4400"/>
            </a:lvl1pPr>
          </a:lstStyle>
          <a:p>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9/27/2024</a:t>
            </a:fld>
            <a:endParaRPr lang="en-US" dirty="0"/>
          </a:p>
        </p:txBody>
      </p:sp>
      <p:sp>
        <p:nvSpPr>
          <p:cNvPr id="5" name="Footer Placeholder 4"/>
          <p:cNvSpPr>
            <a:spLocks noGrp="1"/>
          </p:cNvSpPr>
          <p:nvPr>
            <p:ph type="ftr" sz="quarter" idx="11"/>
          </p:nvPr>
        </p:nvSpPr>
        <p:spPr>
          <a:xfrm>
            <a:off x="1295401" y="5969000"/>
            <a:ext cx="7305900" cy="279400"/>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353901" y="5969000"/>
            <a:ext cx="542697" cy="279400"/>
          </a:xfrm>
          <a:prstGeom prst="rect">
            <a:avLst/>
          </a:prstGeom>
        </p:spPr>
        <p:txBody>
          <a:bodyPr/>
          <a:lstStyle/>
          <a:p>
            <a:fld id="{5D84065D-F351-4B03-BD91-D8A6B8D4B362}" type="slidenum">
              <a:rPr lang="en-US" dirty="0"/>
              <a:t>‹#›</a:t>
            </a:fld>
            <a:endParaRPr lang="en-US" dirty="0"/>
          </a:p>
        </p:txBody>
      </p:sp>
      <p:sp>
        <p:nvSpPr>
          <p:cNvPr id="8" name="Subtitle 2"/>
          <p:cNvSpPr>
            <a:spLocks noGrp="1"/>
          </p:cNvSpPr>
          <p:nvPr>
            <p:ph type="subTitle" idx="4294967295"/>
          </p:nvPr>
        </p:nvSpPr>
        <p:spPr>
          <a:xfrm>
            <a:off x="1489300" y="3216729"/>
            <a:ext cx="9135950" cy="2359907"/>
          </a:xfrm>
        </p:spPr>
        <p:txBody>
          <a:bodyPr>
            <a:normAutofit/>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61BEF0D-F0BB-DE4B-95CE-6DB70DBA9567}" type="datetimeFigureOut">
              <a:rPr lang="en-US" dirty="0"/>
              <a:pPr/>
              <a:t>9/27/2024</a:t>
            </a:fld>
            <a:endParaRPr lang="en-US" dirty="0"/>
          </a:p>
        </p:txBody>
      </p:sp>
      <p:sp>
        <p:nvSpPr>
          <p:cNvPr id="5" name="Footer Placeholder 4"/>
          <p:cNvSpPr>
            <a:spLocks noGrp="1"/>
          </p:cNvSpPr>
          <p:nvPr>
            <p:ph type="ftr" sz="quarter" idx="11"/>
          </p:nvPr>
        </p:nvSpPr>
        <p:spPr>
          <a:xfrm>
            <a:off x="1295401" y="5969000"/>
            <a:ext cx="7305900" cy="279400"/>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353901" y="5969000"/>
            <a:ext cx="542697" cy="279400"/>
          </a:xfrm>
          <a:prstGeom prst="rect">
            <a:avLst/>
          </a:prstGeom>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8" name="Title 1"/>
          <p:cNvSpPr txBox="1">
            <a:spLocks/>
          </p:cNvSpPr>
          <p:nvPr userDrawn="1"/>
        </p:nvSpPr>
        <p:spPr>
          <a:xfrm>
            <a:off x="1900769" y="1630926"/>
            <a:ext cx="8158688" cy="1822514"/>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First and Foremost…</a:t>
            </a:r>
          </a:p>
        </p:txBody>
      </p:sp>
      <p:sp>
        <p:nvSpPr>
          <p:cNvPr id="9" name="Text Placeholder 2"/>
          <p:cNvSpPr>
            <a:spLocks noGrp="1"/>
          </p:cNvSpPr>
          <p:nvPr>
            <p:ph type="body" idx="13"/>
          </p:nvPr>
        </p:nvSpPr>
        <p:spPr>
          <a:xfrm>
            <a:off x="2017413" y="3967731"/>
            <a:ext cx="8158690" cy="954547"/>
          </a:xfrm>
        </p:spPr>
        <p:txBody>
          <a:bodyPr/>
          <a:lstStyle>
            <a:lvl1pPr marL="0" indent="0" algn="ctr">
              <a:buNone/>
              <a:defRPr/>
            </a:lvl1pPr>
          </a:lstStyle>
          <a:p>
            <a:r>
              <a:rPr lang="en-US" dirty="0"/>
              <a:t>Thank you for partnering with us on the essential task of training  the next generation of registered dietitians/nutritionists!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9/27/2024</a:t>
            </a:fld>
            <a:endParaRPr lang="en-US" dirty="0"/>
          </a:p>
        </p:txBody>
      </p:sp>
      <p:sp>
        <p:nvSpPr>
          <p:cNvPr id="6" name="Footer Placeholder 5"/>
          <p:cNvSpPr>
            <a:spLocks noGrp="1"/>
          </p:cNvSpPr>
          <p:nvPr>
            <p:ph type="ftr" sz="quarter" idx="11"/>
          </p:nvPr>
        </p:nvSpPr>
        <p:spPr>
          <a:xfrm>
            <a:off x="1295401" y="5969000"/>
            <a:ext cx="7305900" cy="279400"/>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353901" y="5969000"/>
            <a:ext cx="542697" cy="279400"/>
          </a:xfrm>
          <a:prstGeom prst="rect">
            <a:avLst/>
          </a:prstGeom>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9/27/2024</a:t>
            </a:fld>
            <a:endParaRPr lang="en-US" dirty="0"/>
          </a:p>
        </p:txBody>
      </p:sp>
      <p:sp>
        <p:nvSpPr>
          <p:cNvPr id="8" name="Footer Placeholder 7"/>
          <p:cNvSpPr>
            <a:spLocks noGrp="1"/>
          </p:cNvSpPr>
          <p:nvPr>
            <p:ph type="ftr" sz="quarter" idx="11"/>
          </p:nvPr>
        </p:nvSpPr>
        <p:spPr>
          <a:xfrm>
            <a:off x="1295401" y="5969000"/>
            <a:ext cx="7305900" cy="279400"/>
          </a:xfrm>
          <a:prstGeom prst="rect">
            <a:avLst/>
          </a:prstGeom>
        </p:spPr>
        <p:txBody>
          <a:bodyPr/>
          <a:lstStyle/>
          <a:p>
            <a:endParaRPr lang="en-US" dirty="0"/>
          </a:p>
        </p:txBody>
      </p:sp>
      <p:sp>
        <p:nvSpPr>
          <p:cNvPr id="9" name="Slide Number Placeholder 8"/>
          <p:cNvSpPr>
            <a:spLocks noGrp="1"/>
          </p:cNvSpPr>
          <p:nvPr>
            <p:ph type="sldNum" sz="quarter" idx="12"/>
          </p:nvPr>
        </p:nvSpPr>
        <p:spPr>
          <a:xfrm>
            <a:off x="10353901" y="5969000"/>
            <a:ext cx="542697" cy="279400"/>
          </a:xfrm>
          <a:prstGeom prst="rect">
            <a:avLst/>
          </a:prstGeom>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699711"/>
          </a:xfrm>
        </p:spPr>
        <p:txBody>
          <a:bodyPr/>
          <a:lstStyle/>
          <a:p>
            <a:r>
              <a:rPr lang="en-US" dirty="0"/>
              <a:t>Click to edit Master title style</a:t>
            </a:r>
          </a:p>
        </p:txBody>
      </p:sp>
      <p:sp>
        <p:nvSpPr>
          <p:cNvPr id="3" name="Date Placeholder 2"/>
          <p:cNvSpPr>
            <a:spLocks noGrp="1"/>
          </p:cNvSpPr>
          <p:nvPr>
            <p:ph type="dt" sz="half" idx="10"/>
          </p:nvPr>
        </p:nvSpPr>
        <p:spPr>
          <a:xfrm>
            <a:off x="9443354" y="5903685"/>
            <a:ext cx="1600200" cy="279400"/>
          </a:xfrm>
        </p:spPr>
        <p:txBody>
          <a:bodyPr/>
          <a:lstStyle/>
          <a:p>
            <a:fld id="{B61BEF0D-F0BB-DE4B-95CE-6DB70DBA9567}" type="datetimeFigureOut">
              <a:rPr lang="en-US" dirty="0"/>
              <a:pPr/>
              <a:t>9/27/2024</a:t>
            </a:fld>
            <a:endParaRPr lang="en-US" dirty="0"/>
          </a:p>
        </p:txBody>
      </p:sp>
      <p:cxnSp>
        <p:nvCxnSpPr>
          <p:cNvPr id="14" name="Straight Connector 13"/>
          <p:cNvCxnSpPr/>
          <p:nvPr/>
        </p:nvCxnSpPr>
        <p:spPr>
          <a:xfrm>
            <a:off x="1489299" y="1866295"/>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9/27/2024</a:t>
            </a:fld>
            <a:endParaRPr lang="en-US" dirty="0"/>
          </a:p>
        </p:txBody>
      </p:sp>
      <p:sp>
        <p:nvSpPr>
          <p:cNvPr id="3" name="Footer Placeholder 2"/>
          <p:cNvSpPr>
            <a:spLocks noGrp="1"/>
          </p:cNvSpPr>
          <p:nvPr>
            <p:ph type="ftr" sz="quarter" idx="11"/>
          </p:nvPr>
        </p:nvSpPr>
        <p:spPr>
          <a:xfrm>
            <a:off x="1295401" y="5969000"/>
            <a:ext cx="7305900" cy="279400"/>
          </a:xfrm>
          <a:prstGeom prst="rect">
            <a:avLst/>
          </a:prstGeom>
        </p:spPr>
        <p:txBody>
          <a:bodyPr/>
          <a:lstStyle/>
          <a:p>
            <a:endParaRPr lang="en-US" dirty="0"/>
          </a:p>
        </p:txBody>
      </p:sp>
      <p:sp>
        <p:nvSpPr>
          <p:cNvPr id="4" name="Slide Number Placeholder 3"/>
          <p:cNvSpPr>
            <a:spLocks noGrp="1"/>
          </p:cNvSpPr>
          <p:nvPr>
            <p:ph type="sldNum" sz="quarter" idx="12"/>
          </p:nvPr>
        </p:nvSpPr>
        <p:spPr>
          <a:xfrm>
            <a:off x="10353901" y="5969000"/>
            <a:ext cx="542697" cy="279400"/>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9/27/2024</a:t>
            </a:fld>
            <a:endParaRPr lang="en-US" dirty="0"/>
          </a:p>
        </p:txBody>
      </p:sp>
      <p:sp>
        <p:nvSpPr>
          <p:cNvPr id="6" name="Footer Placeholder 5"/>
          <p:cNvSpPr>
            <a:spLocks noGrp="1"/>
          </p:cNvSpPr>
          <p:nvPr>
            <p:ph type="ftr" sz="quarter" idx="11"/>
          </p:nvPr>
        </p:nvSpPr>
        <p:spPr>
          <a:xfrm>
            <a:off x="1295401" y="5969000"/>
            <a:ext cx="7305900" cy="279400"/>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353901" y="5969000"/>
            <a:ext cx="542697" cy="279400"/>
          </a:xfrm>
          <a:prstGeom prst="rect">
            <a:avLst/>
          </a:prstGeom>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9/27/2024</a:t>
            </a:fld>
            <a:endParaRPr lang="en-US" dirty="0"/>
          </a:p>
        </p:txBody>
      </p:sp>
      <p:sp>
        <p:nvSpPr>
          <p:cNvPr id="6" name="Footer Placeholder 5"/>
          <p:cNvSpPr>
            <a:spLocks noGrp="1"/>
          </p:cNvSpPr>
          <p:nvPr>
            <p:ph type="ftr" sz="quarter" idx="11"/>
          </p:nvPr>
        </p:nvSpPr>
        <p:spPr>
          <a:xfrm>
            <a:off x="1295401" y="5969000"/>
            <a:ext cx="7305900" cy="279400"/>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353901" y="5969000"/>
            <a:ext cx="542697" cy="279400"/>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296397"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9/27/2024</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it.stonybrook.edu/services/virtual-sinc-site"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renaissance.stonybrookmedicine.edu/dietetic_intern/onsite"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renaissance.stonybrookmedicine.edu/dietetic_intern/distance_track"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accent3">
                    <a:lumMod val="75000"/>
                  </a:schemeClr>
                </a:solidFill>
              </a:rPr>
              <a:t>Stony Brook University </a:t>
            </a:r>
            <a:br>
              <a:rPr lang="en-US" b="1" dirty="0">
                <a:solidFill>
                  <a:schemeClr val="accent3">
                    <a:lumMod val="75000"/>
                  </a:schemeClr>
                </a:solidFill>
              </a:rPr>
            </a:br>
            <a:r>
              <a:rPr lang="en-US" b="1" dirty="0">
                <a:solidFill>
                  <a:schemeClr val="accent3">
                    <a:lumMod val="75000"/>
                  </a:schemeClr>
                </a:solidFill>
              </a:rPr>
              <a:t>Dietetic Internship Program</a:t>
            </a:r>
            <a:br>
              <a:rPr lang="en-US" b="1" dirty="0">
                <a:solidFill>
                  <a:schemeClr val="accent3">
                    <a:lumMod val="75000"/>
                  </a:schemeClr>
                </a:solidFill>
              </a:rPr>
            </a:br>
            <a:r>
              <a:rPr lang="en-US" b="1" dirty="0">
                <a:solidFill>
                  <a:schemeClr val="accent3">
                    <a:lumMod val="75000"/>
                  </a:schemeClr>
                </a:solidFill>
              </a:rPr>
              <a:t>Preceptor Guide</a:t>
            </a:r>
          </a:p>
        </p:txBody>
      </p:sp>
      <p:sp>
        <p:nvSpPr>
          <p:cNvPr id="3" name="Subtitle 2"/>
          <p:cNvSpPr>
            <a:spLocks noGrp="1"/>
          </p:cNvSpPr>
          <p:nvPr>
            <p:ph type="subTitle" idx="4294967295"/>
          </p:nvPr>
        </p:nvSpPr>
        <p:spPr>
          <a:xfrm>
            <a:off x="1295402" y="2971798"/>
            <a:ext cx="9601196" cy="1854201"/>
          </a:xfrm>
        </p:spPr>
        <p:txBody>
          <a:bodyPr>
            <a:normAutofit fontScale="92500" lnSpcReduction="10000"/>
          </a:bodyPr>
          <a:lstStyle/>
          <a:p>
            <a:r>
              <a:rPr lang="en-US" dirty="0"/>
              <a:t>Lorraine Danowski, PhD, RD, Director</a:t>
            </a:r>
          </a:p>
          <a:p>
            <a:r>
              <a:rPr lang="en-US" dirty="0"/>
              <a:t>Josephine Connolly-Schoonen, PhD, RD, Associate Director</a:t>
            </a:r>
          </a:p>
          <a:p>
            <a:r>
              <a:rPr lang="en-US" dirty="0"/>
              <a:t>Cara Cohen, MS, RD, Clinical Coordinator, Distance DI</a:t>
            </a:r>
          </a:p>
          <a:p>
            <a:r>
              <a:rPr lang="en-US" dirty="0"/>
              <a:t>Alec Ackerman, MBA, SBM DIP Academic Coordinator</a:t>
            </a:r>
          </a:p>
        </p:txBody>
      </p:sp>
      <p:pic>
        <p:nvPicPr>
          <p:cNvPr id="4" name="Picture 3"/>
          <p:cNvPicPr>
            <a:picLocks noChangeAspect="1"/>
          </p:cNvPicPr>
          <p:nvPr/>
        </p:nvPicPr>
        <p:blipFill>
          <a:blip r:embed="rId2">
            <a:duotone>
              <a:schemeClr val="accent3">
                <a:shade val="45000"/>
                <a:satMod val="135000"/>
              </a:schemeClr>
              <a:prstClr val="white"/>
            </a:duotone>
          </a:blip>
          <a:stretch>
            <a:fillRect/>
          </a:stretch>
        </p:blipFill>
        <p:spPr>
          <a:xfrm>
            <a:off x="9921428" y="5093295"/>
            <a:ext cx="1323810" cy="1057143"/>
          </a:xfrm>
          <a:prstGeom prst="rect">
            <a:avLst/>
          </a:prstGeom>
        </p:spPr>
      </p:pic>
    </p:spTree>
    <p:extLst>
      <p:ext uri="{BB962C8B-B14F-4D97-AF65-F5344CB8AC3E}">
        <p14:creationId xmlns:p14="http://schemas.microsoft.com/office/powerpoint/2010/main" val="3145841557"/>
      </p:ext>
    </p:extLst>
  </p:cSld>
  <p:clrMapOvr>
    <a:masterClrMapping/>
  </p:clrMapOvr>
  <mc:AlternateContent xmlns:mc="http://schemas.openxmlformats.org/markup-compatibility/2006" xmlns:p14="http://schemas.microsoft.com/office/powerpoint/2010/main">
    <mc:Choice Requires="p14">
      <p:transition spd="slow" p14:dur="2000" advTm="19466"/>
    </mc:Choice>
    <mc:Fallback xmlns="">
      <p:transition spd="slow" advTm="1946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1038788" y="513368"/>
            <a:ext cx="10178941" cy="714375"/>
          </a:xfrm>
        </p:spPr>
        <p:txBody>
          <a:bodyPr>
            <a:noAutofit/>
          </a:bodyPr>
          <a:lstStyle/>
          <a:p>
            <a:r>
              <a:rPr lang="en-US" sz="4000" dirty="0">
                <a:solidFill>
                  <a:schemeClr val="accent3">
                    <a:lumMod val="75000"/>
                  </a:schemeClr>
                </a:solidFill>
              </a:rPr>
              <a:t>Selected Policies: Dress Code</a:t>
            </a:r>
            <a:endParaRPr lang="en-US" sz="3600" dirty="0">
              <a:solidFill>
                <a:schemeClr val="accent3">
                  <a:lumMod val="75000"/>
                </a:schemeClr>
              </a:solidFill>
            </a:endParaRPr>
          </a:p>
        </p:txBody>
      </p:sp>
      <p:sp>
        <p:nvSpPr>
          <p:cNvPr id="6" name="Content Placeholder 2"/>
          <p:cNvSpPr txBox="1">
            <a:spLocks/>
          </p:cNvSpPr>
          <p:nvPr/>
        </p:nvSpPr>
        <p:spPr>
          <a:xfrm>
            <a:off x="1038789" y="1355270"/>
            <a:ext cx="9476811" cy="5159830"/>
          </a:xfrm>
          <a:prstGeom prst="rect">
            <a:avLst/>
          </a:prstGeom>
        </p:spPr>
        <p:txBody>
          <a:bodyPr>
            <a:normAutofit fontScale="92500" lnSpcReduction="1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lvl="0" indent="0">
              <a:buClr>
                <a:srgbClr val="D9B247"/>
              </a:buClr>
              <a:buNone/>
            </a:pPr>
            <a:r>
              <a:rPr lang="en-US" sz="1500" i="1" dirty="0">
                <a:solidFill>
                  <a:prstClr val="black">
                    <a:lumMod val="85000"/>
                    <a:lumOff val="15000"/>
                  </a:prstClr>
                </a:solidFill>
              </a:rPr>
              <a:t>Interns should inquire about appropriate dress at each rotation site. Suggested dress guidelines are as follows:</a:t>
            </a:r>
          </a:p>
          <a:p>
            <a:pPr lvl="0">
              <a:buClr>
                <a:srgbClr val="D9B247"/>
              </a:buClr>
            </a:pPr>
            <a:r>
              <a:rPr lang="en-US" sz="1500" dirty="0">
                <a:solidFill>
                  <a:prstClr val="black">
                    <a:lumMod val="85000"/>
                    <a:lumOff val="15000"/>
                  </a:prstClr>
                </a:solidFill>
              </a:rPr>
              <a:t>Stockings must be worn if a dress or skirt is worn in any food service area.  Socks or stockings are required when pants are worn.</a:t>
            </a:r>
          </a:p>
          <a:p>
            <a:pPr lvl="0">
              <a:buClr>
                <a:srgbClr val="D9B247"/>
              </a:buClr>
            </a:pPr>
            <a:r>
              <a:rPr lang="en-US" sz="1500" dirty="0">
                <a:solidFill>
                  <a:prstClr val="black">
                    <a:lumMod val="85000"/>
                    <a:lumOff val="15000"/>
                  </a:prstClr>
                </a:solidFill>
              </a:rPr>
              <a:t>No low-cut necklines or shirts that show midriff; no tank tops.</a:t>
            </a:r>
          </a:p>
          <a:p>
            <a:pPr lvl="0">
              <a:buClr>
                <a:srgbClr val="D9B247"/>
              </a:buClr>
            </a:pPr>
            <a:r>
              <a:rPr lang="en-US" sz="1500" dirty="0">
                <a:solidFill>
                  <a:prstClr val="black">
                    <a:lumMod val="85000"/>
                    <a:lumOff val="15000"/>
                  </a:prstClr>
                </a:solidFill>
              </a:rPr>
              <a:t>No excessively baggy or low-riding pants.</a:t>
            </a:r>
          </a:p>
          <a:p>
            <a:pPr lvl="0">
              <a:buClr>
                <a:srgbClr val="D9B247"/>
              </a:buClr>
            </a:pPr>
            <a:r>
              <a:rPr lang="en-US" sz="1500" dirty="0">
                <a:solidFill>
                  <a:prstClr val="black">
                    <a:lumMod val="85000"/>
                    <a:lumOff val="15000"/>
                  </a:prstClr>
                </a:solidFill>
              </a:rPr>
              <a:t>Closed-toe shoes are required in food service areas and some clinical areas; no flip-flops at any site.</a:t>
            </a:r>
          </a:p>
          <a:p>
            <a:pPr lvl="0">
              <a:buClr>
                <a:srgbClr val="D9B247"/>
              </a:buClr>
            </a:pPr>
            <a:r>
              <a:rPr lang="en-US" sz="1500" dirty="0">
                <a:solidFill>
                  <a:prstClr val="black">
                    <a:lumMod val="85000"/>
                    <a:lumOff val="15000"/>
                  </a:prstClr>
                </a:solidFill>
              </a:rPr>
              <a:t>Fingernails are to be neatly trimmed and maintained at a reasonable length.  Artificial nail enhancements are not to be worn .</a:t>
            </a:r>
          </a:p>
          <a:p>
            <a:pPr lvl="0">
              <a:buClr>
                <a:srgbClr val="D9B247"/>
              </a:buClr>
            </a:pPr>
            <a:r>
              <a:rPr lang="en-US" sz="1500" dirty="0">
                <a:solidFill>
                  <a:prstClr val="black">
                    <a:lumMod val="85000"/>
                    <a:lumOff val="15000"/>
                  </a:prstClr>
                </a:solidFill>
              </a:rPr>
              <a:t>No large earrings or nail polish in food service areas.</a:t>
            </a:r>
          </a:p>
          <a:p>
            <a:pPr lvl="0">
              <a:buClr>
                <a:srgbClr val="D9B247"/>
              </a:buClr>
            </a:pPr>
            <a:r>
              <a:rPr lang="en-US" sz="1500" dirty="0">
                <a:solidFill>
                  <a:prstClr val="black">
                    <a:lumMod val="85000"/>
                    <a:lumOff val="15000"/>
                  </a:prstClr>
                </a:solidFill>
              </a:rPr>
              <a:t>Facial jewelry may need to be removed at some sites. </a:t>
            </a:r>
          </a:p>
          <a:p>
            <a:pPr lvl="0">
              <a:buClr>
                <a:srgbClr val="D9B247"/>
              </a:buClr>
            </a:pPr>
            <a:r>
              <a:rPr lang="en-US" sz="1500" dirty="0">
                <a:solidFill>
                  <a:prstClr val="black">
                    <a:lumMod val="85000"/>
                    <a:lumOff val="15000"/>
                  </a:prstClr>
                </a:solidFill>
              </a:rPr>
              <a:t>Inappropriate body art may need to be covered.</a:t>
            </a:r>
          </a:p>
          <a:p>
            <a:pPr lvl="0">
              <a:buClr>
                <a:srgbClr val="D9B247"/>
              </a:buClr>
            </a:pPr>
            <a:r>
              <a:rPr lang="en-US" sz="1500" dirty="0">
                <a:solidFill>
                  <a:prstClr val="black">
                    <a:lumMod val="85000"/>
                    <a:lumOff val="15000"/>
                  </a:prstClr>
                </a:solidFill>
              </a:rPr>
              <a:t>Hair style or color cannot interfere with your duties and responsibilities.</a:t>
            </a:r>
          </a:p>
          <a:p>
            <a:pPr lvl="0">
              <a:buClr>
                <a:srgbClr val="D9B247"/>
              </a:buClr>
            </a:pPr>
            <a:r>
              <a:rPr lang="en-US" sz="1500" dirty="0">
                <a:solidFill>
                  <a:prstClr val="black">
                    <a:lumMod val="85000"/>
                    <a:lumOff val="15000"/>
                  </a:prstClr>
                </a:solidFill>
              </a:rPr>
              <a:t>Professional and neat attire at all times.</a:t>
            </a:r>
          </a:p>
          <a:p>
            <a:pPr lvl="0">
              <a:buClr>
                <a:srgbClr val="D9B247"/>
              </a:buClr>
            </a:pPr>
            <a:r>
              <a:rPr lang="en-US" sz="1500" dirty="0">
                <a:solidFill>
                  <a:prstClr val="black">
                    <a:lumMod val="85000"/>
                    <a:lumOff val="15000"/>
                  </a:prstClr>
                </a:solidFill>
              </a:rPr>
              <a:t>Blue jeans, leggings, sweats, or shorts are </a:t>
            </a:r>
            <a:r>
              <a:rPr lang="en-US" sz="1500" u="sng" dirty="0">
                <a:solidFill>
                  <a:prstClr val="black">
                    <a:lumMod val="85000"/>
                    <a:lumOff val="15000"/>
                  </a:prstClr>
                </a:solidFill>
              </a:rPr>
              <a:t>not</a:t>
            </a:r>
            <a:r>
              <a:rPr lang="en-US" sz="1500" dirty="0">
                <a:solidFill>
                  <a:prstClr val="black">
                    <a:lumMod val="85000"/>
                    <a:lumOff val="15000"/>
                  </a:prstClr>
                </a:solidFill>
              </a:rPr>
              <a:t> acceptable at any time.</a:t>
            </a:r>
          </a:p>
          <a:p>
            <a:pPr lvl="0">
              <a:buClr>
                <a:srgbClr val="D9B247"/>
              </a:buClr>
            </a:pPr>
            <a:r>
              <a:rPr lang="en-US" sz="1500" dirty="0">
                <a:solidFill>
                  <a:prstClr val="black">
                    <a:lumMod val="85000"/>
                    <a:lumOff val="15000"/>
                  </a:prstClr>
                </a:solidFill>
              </a:rPr>
              <a:t>ID badges are to be worn at all times.</a:t>
            </a:r>
          </a:p>
          <a:p>
            <a:pPr lvl="0">
              <a:buClr>
                <a:srgbClr val="D9B247"/>
              </a:buClr>
            </a:pPr>
            <a:r>
              <a:rPr lang="en-US" sz="1500" dirty="0">
                <a:solidFill>
                  <a:prstClr val="black">
                    <a:lumMod val="85000"/>
                    <a:lumOff val="15000"/>
                  </a:prstClr>
                </a:solidFill>
              </a:rPr>
              <a:t>Lab coats should be accessible.</a:t>
            </a:r>
          </a:p>
          <a:p>
            <a:pPr lvl="0">
              <a:buClr>
                <a:srgbClr val="D9B247"/>
              </a:buClr>
            </a:pPr>
            <a:r>
              <a:rPr lang="en-US" sz="1500" i="1" dirty="0">
                <a:solidFill>
                  <a:prstClr val="black">
                    <a:lumMod val="85000"/>
                    <a:lumOff val="15000"/>
                  </a:prstClr>
                </a:solidFill>
              </a:rPr>
              <a:t>If an intern is dismissed for the day due to inappropriate dress, the preceptor will determine how the time is made up or may request that make-up time be supervised by Stony Brook faculty. </a:t>
            </a:r>
          </a:p>
        </p:txBody>
      </p:sp>
      <p:cxnSp>
        <p:nvCxnSpPr>
          <p:cNvPr id="8" name="Straight Connector 7"/>
          <p:cNvCxnSpPr/>
          <p:nvPr/>
        </p:nvCxnSpPr>
        <p:spPr>
          <a:xfrm>
            <a:off x="1038788" y="1227743"/>
            <a:ext cx="10178941"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stretch>
            <a:fillRect/>
          </a:stretch>
        </p:blipFill>
        <p:spPr>
          <a:xfrm>
            <a:off x="10598737" y="5638801"/>
            <a:ext cx="618992" cy="493482"/>
          </a:xfrm>
          <a:prstGeom prst="rect">
            <a:avLst/>
          </a:prstGeom>
        </p:spPr>
      </p:pic>
    </p:spTree>
    <p:extLst>
      <p:ext uri="{BB962C8B-B14F-4D97-AF65-F5344CB8AC3E}">
        <p14:creationId xmlns:p14="http://schemas.microsoft.com/office/powerpoint/2010/main" val="2134543877"/>
      </p:ext>
    </p:extLst>
  </p:cSld>
  <p:clrMapOvr>
    <a:masterClrMapping/>
  </p:clrMapOvr>
  <mc:AlternateContent xmlns:mc="http://schemas.openxmlformats.org/markup-compatibility/2006" xmlns:p14="http://schemas.microsoft.com/office/powerpoint/2010/main">
    <mc:Choice Requires="p14">
      <p:transition spd="slow" p14:dur="2000" advTm="49349"/>
    </mc:Choice>
    <mc:Fallback xmlns="">
      <p:transition spd="slow" advTm="49349"/>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1038788" y="513368"/>
            <a:ext cx="10178941" cy="714375"/>
          </a:xfrm>
        </p:spPr>
        <p:txBody>
          <a:bodyPr>
            <a:noAutofit/>
          </a:bodyPr>
          <a:lstStyle/>
          <a:p>
            <a:r>
              <a:rPr lang="en-US" sz="4000" dirty="0">
                <a:solidFill>
                  <a:schemeClr val="accent3">
                    <a:lumMod val="75000"/>
                  </a:schemeClr>
                </a:solidFill>
              </a:rPr>
              <a:t>Selected Policies: Cellular Phones</a:t>
            </a:r>
            <a:endParaRPr lang="en-US" sz="3600" dirty="0">
              <a:solidFill>
                <a:schemeClr val="accent3">
                  <a:lumMod val="75000"/>
                </a:schemeClr>
              </a:solidFill>
            </a:endParaRPr>
          </a:p>
        </p:txBody>
      </p:sp>
      <p:sp>
        <p:nvSpPr>
          <p:cNvPr id="6" name="Content Placeholder 2"/>
          <p:cNvSpPr txBox="1">
            <a:spLocks/>
          </p:cNvSpPr>
          <p:nvPr/>
        </p:nvSpPr>
        <p:spPr>
          <a:xfrm>
            <a:off x="1038789" y="1355270"/>
            <a:ext cx="9476811" cy="5159830"/>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lvl="0" indent="0">
              <a:buClr>
                <a:srgbClr val="D9B247"/>
              </a:buClr>
              <a:buNone/>
            </a:pPr>
            <a:endParaRPr lang="en-US" sz="1500" i="1" dirty="0">
              <a:solidFill>
                <a:prstClr val="black">
                  <a:lumMod val="85000"/>
                  <a:lumOff val="15000"/>
                </a:prstClr>
              </a:solidFill>
            </a:endParaRPr>
          </a:p>
        </p:txBody>
      </p:sp>
      <p:cxnSp>
        <p:nvCxnSpPr>
          <p:cNvPr id="8" name="Straight Connector 7"/>
          <p:cNvCxnSpPr/>
          <p:nvPr/>
        </p:nvCxnSpPr>
        <p:spPr>
          <a:xfrm>
            <a:off x="1038788" y="1227743"/>
            <a:ext cx="10178941"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stretch>
            <a:fillRect/>
          </a:stretch>
        </p:blipFill>
        <p:spPr>
          <a:xfrm>
            <a:off x="10598737" y="5638801"/>
            <a:ext cx="618992" cy="493482"/>
          </a:xfrm>
          <a:prstGeom prst="rect">
            <a:avLst/>
          </a:prstGeom>
        </p:spPr>
      </p:pic>
      <p:sp>
        <p:nvSpPr>
          <p:cNvPr id="5" name="Rectangle 4"/>
          <p:cNvSpPr/>
          <p:nvPr/>
        </p:nvSpPr>
        <p:spPr>
          <a:xfrm>
            <a:off x="1038788" y="1620970"/>
            <a:ext cx="9866279" cy="2840778"/>
          </a:xfrm>
          <a:prstGeom prst="rect">
            <a:avLst/>
          </a:prstGeom>
        </p:spPr>
        <p:txBody>
          <a:bodyPr wrap="square">
            <a:spAutoFit/>
          </a:bodyPr>
          <a:lstStyle/>
          <a:p>
            <a:pPr marL="285750" lvl="0" indent="-285750">
              <a:spcBef>
                <a:spcPct val="20000"/>
              </a:spcBef>
              <a:spcAft>
                <a:spcPts val="600"/>
              </a:spcAft>
              <a:buClr>
                <a:srgbClr val="D9B247"/>
              </a:buClr>
              <a:buSzPct val="115000"/>
              <a:buFont typeface="Arial"/>
              <a:buChar char="•"/>
            </a:pPr>
            <a:r>
              <a:rPr lang="en-US" sz="2800" dirty="0">
                <a:solidFill>
                  <a:prstClr val="black">
                    <a:lumMod val="85000"/>
                    <a:lumOff val="15000"/>
                  </a:prstClr>
                </a:solidFill>
              </a:rPr>
              <a:t>Interns are required to inquire about the cellular phone policy at each rotation site.  Cellular phones may be carried to sites but the intern is to follow the policy of that specific site. </a:t>
            </a:r>
          </a:p>
          <a:p>
            <a:pPr marL="285750" lvl="0" indent="-285750">
              <a:spcBef>
                <a:spcPct val="20000"/>
              </a:spcBef>
              <a:spcAft>
                <a:spcPts val="600"/>
              </a:spcAft>
              <a:buClr>
                <a:srgbClr val="D9B247"/>
              </a:buClr>
              <a:buSzPct val="115000"/>
              <a:buFont typeface="Arial"/>
              <a:buChar char="•"/>
            </a:pPr>
            <a:r>
              <a:rPr lang="en-US" sz="2800" dirty="0">
                <a:solidFill>
                  <a:prstClr val="black">
                    <a:lumMod val="85000"/>
                    <a:lumOff val="15000"/>
                  </a:prstClr>
                </a:solidFill>
              </a:rPr>
              <a:t>If interns are able to keep their cellular phones with them, and permitted to use phones for work-related purposes, it is recommended that they inform preceptors when they are doing so</a:t>
            </a:r>
          </a:p>
        </p:txBody>
      </p:sp>
    </p:spTree>
    <p:extLst>
      <p:ext uri="{BB962C8B-B14F-4D97-AF65-F5344CB8AC3E}">
        <p14:creationId xmlns:p14="http://schemas.microsoft.com/office/powerpoint/2010/main" val="2697256697"/>
      </p:ext>
    </p:extLst>
  </p:cSld>
  <p:clrMapOvr>
    <a:masterClrMapping/>
  </p:clrMapOvr>
  <mc:AlternateContent xmlns:mc="http://schemas.openxmlformats.org/markup-compatibility/2006" xmlns:p14="http://schemas.microsoft.com/office/powerpoint/2010/main">
    <mc:Choice Requires="p14">
      <p:transition spd="slow" p14:dur="2000" advTm="56948"/>
    </mc:Choice>
    <mc:Fallback xmlns="">
      <p:transition spd="slow" advTm="56948"/>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1038788" y="513368"/>
            <a:ext cx="10178941" cy="714375"/>
          </a:xfrm>
        </p:spPr>
        <p:txBody>
          <a:bodyPr>
            <a:noAutofit/>
          </a:bodyPr>
          <a:lstStyle/>
          <a:p>
            <a:r>
              <a:rPr lang="en-US" sz="4000" dirty="0">
                <a:solidFill>
                  <a:schemeClr val="accent3">
                    <a:lumMod val="75000"/>
                  </a:schemeClr>
                </a:solidFill>
              </a:rPr>
              <a:t>Selected Policies: Academic Standing</a:t>
            </a:r>
            <a:endParaRPr lang="en-US" sz="3600" dirty="0">
              <a:solidFill>
                <a:schemeClr val="accent3">
                  <a:lumMod val="75000"/>
                </a:schemeClr>
              </a:solidFill>
            </a:endParaRPr>
          </a:p>
        </p:txBody>
      </p:sp>
      <p:sp>
        <p:nvSpPr>
          <p:cNvPr id="6" name="Content Placeholder 2"/>
          <p:cNvSpPr txBox="1">
            <a:spLocks/>
          </p:cNvSpPr>
          <p:nvPr/>
        </p:nvSpPr>
        <p:spPr>
          <a:xfrm>
            <a:off x="1038789" y="1355269"/>
            <a:ext cx="10178940" cy="4963888"/>
          </a:xfrm>
          <a:prstGeom prst="rect">
            <a:avLst/>
          </a:prstGeom>
        </p:spPr>
        <p:txBody>
          <a:bodyPr>
            <a:normAutofit lnSpcReduction="1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484505" lvl="0">
              <a:lnSpc>
                <a:spcPct val="115000"/>
              </a:lnSpc>
              <a:spcBef>
                <a:spcPts val="1000"/>
              </a:spcBef>
              <a:spcAft>
                <a:spcPts val="0"/>
              </a:spcAft>
              <a:buClr>
                <a:srgbClr val="D9B247"/>
              </a:buClr>
            </a:pPr>
            <a:r>
              <a:rPr lang="en-US" sz="1300" b="1" cap="small" dirty="0">
                <a:solidFill>
                  <a:prstClr val="black"/>
                </a:solidFill>
                <a:ea typeface="Times New Roman" panose="02020603050405020304" pitchFamily="18" charset="0"/>
                <a:cs typeface="Calibri" panose="020F0502020204030204" pitchFamily="34" charset="0"/>
              </a:rPr>
              <a:t>Academic Standing Panel</a:t>
            </a:r>
            <a:endParaRPr lang="en-US" sz="1300" b="1" dirty="0">
              <a:solidFill>
                <a:prstClr val="black"/>
              </a:solidFill>
              <a:ea typeface="Times New Roman" panose="02020603050405020304" pitchFamily="18" charset="0"/>
              <a:cs typeface="Times New Roman" panose="02020603050405020304" pitchFamily="18" charset="0"/>
            </a:endParaRPr>
          </a:p>
          <a:p>
            <a:pPr marL="800100" lvl="1" indent="-342900">
              <a:lnSpc>
                <a:spcPct val="115000"/>
              </a:lnSpc>
              <a:spcBef>
                <a:spcPts val="0"/>
              </a:spcBef>
              <a:spcAft>
                <a:spcPts val="0"/>
              </a:spcAft>
              <a:buClr>
                <a:srgbClr val="D9B247"/>
              </a:buClr>
              <a:buFont typeface="Wingdings" panose="05000000000000000000" pitchFamily="2" charset="2"/>
              <a:buChar char=""/>
            </a:pPr>
            <a:r>
              <a:rPr lang="en-US" sz="1100" dirty="0">
                <a:solidFill>
                  <a:prstClr val="black">
                    <a:lumMod val="85000"/>
                    <a:lumOff val="15000"/>
                  </a:prstClr>
                </a:solidFill>
                <a:ea typeface="Times New Roman" panose="02020603050405020304" pitchFamily="18" charset="0"/>
                <a:cs typeface="Times New Roman" panose="02020603050405020304" pitchFamily="18" charset="0"/>
              </a:rPr>
              <a:t>Chair – Dietetic Internship Judiciary Officer</a:t>
            </a:r>
          </a:p>
          <a:p>
            <a:pPr marL="800100" lvl="1" indent="-342900">
              <a:lnSpc>
                <a:spcPct val="115000"/>
              </a:lnSpc>
              <a:spcBef>
                <a:spcPts val="0"/>
              </a:spcBef>
              <a:spcAft>
                <a:spcPts val="0"/>
              </a:spcAft>
              <a:buClr>
                <a:srgbClr val="D9B247"/>
              </a:buClr>
              <a:buFont typeface="Wingdings" panose="05000000000000000000" pitchFamily="2" charset="2"/>
              <a:buChar char=""/>
            </a:pPr>
            <a:r>
              <a:rPr lang="en-US" sz="1100" dirty="0">
                <a:solidFill>
                  <a:prstClr val="black">
                    <a:lumMod val="85000"/>
                    <a:lumOff val="15000"/>
                  </a:prstClr>
                </a:solidFill>
                <a:ea typeface="Times New Roman" panose="02020603050405020304" pitchFamily="18" charset="0"/>
                <a:cs typeface="Times New Roman" panose="02020603050405020304" pitchFamily="18" charset="0"/>
              </a:rPr>
              <a:t>Director, Dietetic Internship</a:t>
            </a:r>
          </a:p>
          <a:p>
            <a:pPr marL="800100" lvl="1" indent="-342900">
              <a:lnSpc>
                <a:spcPct val="115000"/>
              </a:lnSpc>
              <a:spcBef>
                <a:spcPts val="0"/>
              </a:spcBef>
              <a:spcAft>
                <a:spcPts val="0"/>
              </a:spcAft>
              <a:buClr>
                <a:srgbClr val="D9B247"/>
              </a:buClr>
              <a:buFont typeface="Wingdings" panose="05000000000000000000" pitchFamily="2" charset="2"/>
              <a:buChar char=""/>
            </a:pPr>
            <a:r>
              <a:rPr lang="en-US" sz="1100" dirty="0">
                <a:solidFill>
                  <a:prstClr val="black">
                    <a:lumMod val="85000"/>
                    <a:lumOff val="15000"/>
                  </a:prstClr>
                </a:solidFill>
                <a:ea typeface="Times New Roman" panose="02020603050405020304" pitchFamily="18" charset="0"/>
                <a:cs typeface="Times New Roman" panose="02020603050405020304" pitchFamily="18" charset="0"/>
              </a:rPr>
              <a:t>Associate Director, Dietetic Internship</a:t>
            </a:r>
          </a:p>
          <a:p>
            <a:pPr marL="800100" lvl="1" indent="-342900">
              <a:lnSpc>
                <a:spcPct val="115000"/>
              </a:lnSpc>
              <a:spcBef>
                <a:spcPts val="0"/>
              </a:spcBef>
              <a:spcAft>
                <a:spcPts val="0"/>
              </a:spcAft>
              <a:buClr>
                <a:srgbClr val="D9B247"/>
              </a:buClr>
              <a:buFont typeface="Wingdings" panose="05000000000000000000" pitchFamily="2" charset="2"/>
              <a:buChar char=""/>
            </a:pPr>
            <a:r>
              <a:rPr lang="en-US" sz="1100" dirty="0">
                <a:solidFill>
                  <a:prstClr val="black">
                    <a:lumMod val="85000"/>
                    <a:lumOff val="15000"/>
                  </a:prstClr>
                </a:solidFill>
                <a:ea typeface="Times New Roman" panose="02020603050405020304" pitchFamily="18" charset="0"/>
                <a:cs typeface="Times New Roman" panose="02020603050405020304" pitchFamily="18" charset="0"/>
              </a:rPr>
              <a:t>Nutrition Division Faculty Member*</a:t>
            </a:r>
          </a:p>
          <a:p>
            <a:pPr marL="800100" lvl="1" indent="-342900">
              <a:lnSpc>
                <a:spcPct val="115000"/>
              </a:lnSpc>
              <a:spcBef>
                <a:spcPts val="0"/>
              </a:spcBef>
              <a:spcAft>
                <a:spcPts val="0"/>
              </a:spcAft>
              <a:buClr>
                <a:srgbClr val="D9B247"/>
              </a:buClr>
              <a:buFont typeface="Wingdings" panose="05000000000000000000" pitchFamily="2" charset="2"/>
              <a:buChar char=""/>
            </a:pPr>
            <a:r>
              <a:rPr lang="en-US" sz="1100" dirty="0">
                <a:solidFill>
                  <a:prstClr val="black">
                    <a:lumMod val="85000"/>
                    <a:lumOff val="15000"/>
                  </a:prstClr>
                </a:solidFill>
                <a:ea typeface="Times New Roman" panose="02020603050405020304" pitchFamily="18" charset="0"/>
                <a:cs typeface="Times New Roman" panose="02020603050405020304" pitchFamily="18" charset="0"/>
              </a:rPr>
              <a:t>Non-Stony Brook University Preceptor*</a:t>
            </a:r>
          </a:p>
          <a:p>
            <a:pPr marL="800100" lvl="1" indent="-342900">
              <a:lnSpc>
                <a:spcPct val="115000"/>
              </a:lnSpc>
              <a:spcBef>
                <a:spcPts val="0"/>
              </a:spcBef>
              <a:spcAft>
                <a:spcPts val="0"/>
              </a:spcAft>
              <a:buClr>
                <a:srgbClr val="D9B247"/>
              </a:buClr>
              <a:buFont typeface="Wingdings" panose="05000000000000000000" pitchFamily="2" charset="2"/>
              <a:buChar char=""/>
            </a:pPr>
            <a:r>
              <a:rPr lang="en-US" sz="1100" dirty="0">
                <a:solidFill>
                  <a:prstClr val="black">
                    <a:lumMod val="85000"/>
                    <a:lumOff val="15000"/>
                  </a:prstClr>
                </a:solidFill>
                <a:ea typeface="Times New Roman" panose="02020603050405020304" pitchFamily="18" charset="0"/>
                <a:cs typeface="Times New Roman" panose="02020603050405020304" pitchFamily="18" charset="0"/>
              </a:rPr>
              <a:t>Recent Dietetic Internship Alumnus</a:t>
            </a:r>
            <a:r>
              <a:rPr lang="en-US" sz="1100" b="1" dirty="0">
                <a:solidFill>
                  <a:srgbClr val="000000"/>
                </a:solidFill>
                <a:ea typeface="Times New Roman" panose="02020603050405020304" pitchFamily="18" charset="0"/>
                <a:cs typeface="Calibri" panose="020F0502020204030204" pitchFamily="34" charset="0"/>
              </a:rPr>
              <a:t> </a:t>
            </a:r>
            <a:endParaRPr lang="en-US" sz="1100" dirty="0">
              <a:solidFill>
                <a:srgbClr val="000000"/>
              </a:solidFill>
              <a:ea typeface="Times New Roman" panose="02020603050405020304" pitchFamily="18" charset="0"/>
            </a:endParaRPr>
          </a:p>
          <a:p>
            <a:pPr marL="484505" lvl="0" algn="just">
              <a:spcBef>
                <a:spcPts val="0"/>
              </a:spcBef>
              <a:spcAft>
                <a:spcPts val="0"/>
              </a:spcAft>
              <a:buClr>
                <a:srgbClr val="D9B247"/>
              </a:buClr>
            </a:pPr>
            <a:endParaRPr lang="en-US" sz="1200" dirty="0">
              <a:solidFill>
                <a:srgbClr val="000000"/>
              </a:solidFill>
              <a:ea typeface="Times New Roman" panose="02020603050405020304" pitchFamily="18" charset="0"/>
              <a:cs typeface="Calibri" panose="020F0502020204030204" pitchFamily="34" charset="0"/>
            </a:endParaRPr>
          </a:p>
          <a:p>
            <a:pPr marL="484505" lvl="0" algn="just">
              <a:spcBef>
                <a:spcPts val="0"/>
              </a:spcBef>
              <a:spcAft>
                <a:spcPts val="0"/>
              </a:spcAft>
              <a:buClr>
                <a:srgbClr val="D9B247"/>
              </a:buClr>
            </a:pPr>
            <a:r>
              <a:rPr lang="en-US" sz="1400" dirty="0">
                <a:solidFill>
                  <a:srgbClr val="000000"/>
                </a:solidFill>
                <a:ea typeface="Times New Roman" panose="02020603050405020304" pitchFamily="18" charset="0"/>
                <a:cs typeface="Calibri" panose="020F0502020204030204" pitchFamily="34" charset="0"/>
              </a:rPr>
              <a:t>An intern's academic standing is subject to university standards and to the policies of the Dietetic Internship Program. The Chair of Family, Population and Preventive Medicine, with recommendation from Dietetic Internship Director and the Dietetic Internship Judiciary Officer shall be responsible for final decisions concerning an intern's status. An intern needs to be in good standing to graduate. If an intern fails to maintain good academic standing, he/she may be subject to </a:t>
            </a:r>
            <a:r>
              <a:rPr lang="en-US" sz="1400" u="sng" dirty="0">
                <a:solidFill>
                  <a:srgbClr val="000000"/>
                </a:solidFill>
                <a:ea typeface="Times New Roman" panose="02020603050405020304" pitchFamily="18" charset="0"/>
                <a:cs typeface="Calibri" panose="020F0502020204030204" pitchFamily="34" charset="0"/>
              </a:rPr>
              <a:t>probation</a:t>
            </a:r>
            <a:r>
              <a:rPr lang="en-US" sz="1400" dirty="0">
                <a:solidFill>
                  <a:srgbClr val="000000"/>
                </a:solidFill>
                <a:ea typeface="Times New Roman" panose="02020603050405020304" pitchFamily="18" charset="0"/>
                <a:cs typeface="Calibri" panose="020F0502020204030204" pitchFamily="34" charset="0"/>
              </a:rPr>
              <a:t>, </a:t>
            </a:r>
            <a:r>
              <a:rPr lang="en-US" sz="1400" u="sng" dirty="0">
                <a:solidFill>
                  <a:srgbClr val="000000"/>
                </a:solidFill>
                <a:ea typeface="Times New Roman" panose="02020603050405020304" pitchFamily="18" charset="0"/>
                <a:cs typeface="Calibri" panose="020F0502020204030204" pitchFamily="34" charset="0"/>
              </a:rPr>
              <a:t>suspension</a:t>
            </a:r>
            <a:r>
              <a:rPr lang="en-US" sz="1400" dirty="0">
                <a:solidFill>
                  <a:srgbClr val="000000"/>
                </a:solidFill>
                <a:ea typeface="Times New Roman" panose="02020603050405020304" pitchFamily="18" charset="0"/>
                <a:cs typeface="Calibri" panose="020F0502020204030204" pitchFamily="34" charset="0"/>
              </a:rPr>
              <a:t> or </a:t>
            </a:r>
            <a:r>
              <a:rPr lang="en-US" sz="1400" u="sng" dirty="0">
                <a:solidFill>
                  <a:srgbClr val="000000"/>
                </a:solidFill>
                <a:ea typeface="Times New Roman" panose="02020603050405020304" pitchFamily="18" charset="0"/>
                <a:cs typeface="Calibri" panose="020F0502020204030204" pitchFamily="34" charset="0"/>
              </a:rPr>
              <a:t>termination</a:t>
            </a:r>
            <a:r>
              <a:rPr lang="en-US" sz="1400" dirty="0">
                <a:solidFill>
                  <a:srgbClr val="000000"/>
                </a:solidFill>
                <a:ea typeface="Times New Roman" panose="02020603050405020304" pitchFamily="18" charset="0"/>
                <a:cs typeface="Calibri" panose="020F0502020204030204" pitchFamily="34" charset="0"/>
              </a:rPr>
              <a:t>. Interns have a right of appeal to challenge any change in academic standing. Cases of academic dishonesty can also affect an intern’s academic standing and is addressed in the Academic Dishonesty Policy. </a:t>
            </a:r>
          </a:p>
          <a:p>
            <a:pPr marL="198755" lvl="0" indent="0" algn="just">
              <a:spcBef>
                <a:spcPts val="0"/>
              </a:spcBef>
              <a:spcAft>
                <a:spcPts val="0"/>
              </a:spcAft>
              <a:buClr>
                <a:srgbClr val="D9B247"/>
              </a:buClr>
              <a:buNone/>
            </a:pPr>
            <a:endParaRPr lang="en-US" sz="1200" dirty="0">
              <a:solidFill>
                <a:srgbClr val="000000"/>
              </a:solidFill>
              <a:ea typeface="Times New Roman" panose="02020603050405020304" pitchFamily="18" charset="0"/>
              <a:cs typeface="Calibri" panose="020F0502020204030204" pitchFamily="34" charset="0"/>
            </a:endParaRPr>
          </a:p>
          <a:p>
            <a:pPr marL="484505" lvl="0" algn="just">
              <a:spcBef>
                <a:spcPts val="0"/>
              </a:spcBef>
              <a:spcAft>
                <a:spcPts val="0"/>
              </a:spcAft>
              <a:buClr>
                <a:srgbClr val="D9B247"/>
              </a:buClr>
            </a:pPr>
            <a:r>
              <a:rPr lang="en-US" sz="1400" b="1" dirty="0">
                <a:solidFill>
                  <a:srgbClr val="000000"/>
                </a:solidFill>
                <a:ea typeface="Times New Roman" panose="02020603050405020304" pitchFamily="18" charset="0"/>
              </a:rPr>
              <a:t>Requirements to maintain good academic standing:</a:t>
            </a:r>
          </a:p>
          <a:p>
            <a:pPr marL="857250" lvl="1" indent="-400050" algn="just">
              <a:spcBef>
                <a:spcPts val="0"/>
              </a:spcBef>
              <a:spcAft>
                <a:spcPts val="0"/>
              </a:spcAft>
              <a:buClr>
                <a:srgbClr val="D9B247"/>
              </a:buClr>
              <a:buSzPct val="80000"/>
              <a:buFont typeface="+mj-lt"/>
              <a:buAutoNum type="romanLcPeriod"/>
            </a:pPr>
            <a:r>
              <a:rPr lang="en-US" sz="1300" dirty="0">
                <a:solidFill>
                  <a:srgbClr val="000000"/>
                </a:solidFill>
                <a:latin typeface="Calibri" panose="020F0502020204030204" pitchFamily="34" charset="0"/>
                <a:ea typeface="Times New Roman" panose="02020603050405020304" pitchFamily="18" charset="0"/>
                <a:cs typeface="Calibri" panose="020F0502020204030204" pitchFamily="34" charset="0"/>
              </a:rPr>
              <a:t>Meet or exceed greater than or equal to 80% of competencies for all rotations; ultimately meeting 100% of all competencies.</a:t>
            </a:r>
            <a:endParaRPr lang="en-US" sz="1300" dirty="0">
              <a:solidFill>
                <a:srgbClr val="000000"/>
              </a:solidFill>
              <a:latin typeface="Times New Roman" panose="02020603050405020304" pitchFamily="18" charset="0"/>
              <a:ea typeface="Times New Roman" panose="02020603050405020304" pitchFamily="18" charset="0"/>
            </a:endParaRPr>
          </a:p>
          <a:p>
            <a:pPr marL="857250" lvl="1" indent="-400050" algn="just">
              <a:spcBef>
                <a:spcPts val="0"/>
              </a:spcBef>
              <a:spcAft>
                <a:spcPts val="0"/>
              </a:spcAft>
              <a:buClr>
                <a:srgbClr val="D9B247"/>
              </a:buClr>
              <a:buSzPct val="80000"/>
              <a:buFont typeface="+mj-lt"/>
              <a:buAutoNum type="romanLcPeriod"/>
            </a:pPr>
            <a:r>
              <a:rPr lang="en-US" sz="1300" dirty="0">
                <a:solidFill>
                  <a:srgbClr val="000000"/>
                </a:solidFill>
                <a:latin typeface="Calibri" panose="020F0502020204030204" pitchFamily="34" charset="0"/>
                <a:ea typeface="Times New Roman" panose="02020603050405020304" pitchFamily="18" charset="0"/>
                <a:cs typeface="Calibri" panose="020F0502020204030204" pitchFamily="34" charset="0"/>
              </a:rPr>
              <a:t>Complete the Dietetic Internship in two years, independent of full or part time status.  Any time spent on an official leave of absence will not be counted toward the two-year time limit.</a:t>
            </a:r>
            <a:endParaRPr lang="en-US" sz="1300" dirty="0">
              <a:solidFill>
                <a:srgbClr val="000000"/>
              </a:solidFill>
              <a:latin typeface="Times New Roman" panose="02020603050405020304" pitchFamily="18" charset="0"/>
              <a:ea typeface="Times New Roman" panose="02020603050405020304" pitchFamily="18" charset="0"/>
            </a:endParaRPr>
          </a:p>
          <a:p>
            <a:pPr marL="857250" lvl="1" indent="-400050" algn="just">
              <a:spcBef>
                <a:spcPts val="0"/>
              </a:spcBef>
              <a:spcAft>
                <a:spcPts val="0"/>
              </a:spcAft>
              <a:buClr>
                <a:srgbClr val="D9B247"/>
              </a:buClr>
              <a:buSzPct val="80000"/>
              <a:buFont typeface="+mj-lt"/>
              <a:buAutoNum type="romanLcPeriod"/>
            </a:pPr>
            <a:r>
              <a:rPr lang="en-US" sz="1300" dirty="0">
                <a:solidFill>
                  <a:srgbClr val="000000"/>
                </a:solidFill>
                <a:latin typeface="Calibri" panose="020F0502020204030204" pitchFamily="34" charset="0"/>
                <a:ea typeface="Times New Roman" panose="02020603050405020304" pitchFamily="18" charset="0"/>
                <a:cs typeface="Calibri" panose="020F0502020204030204" pitchFamily="34" charset="0"/>
              </a:rPr>
              <a:t>Submit module assignments in a timely fashion and receive a passing grade on all modules assignments as set forth in the Dietetic Internship Manual.  </a:t>
            </a:r>
            <a:endParaRPr lang="en-US" sz="1300" dirty="0">
              <a:solidFill>
                <a:srgbClr val="000000"/>
              </a:solidFill>
              <a:latin typeface="Times New Roman" panose="02020603050405020304" pitchFamily="18" charset="0"/>
              <a:ea typeface="Times New Roman" panose="02020603050405020304" pitchFamily="18" charset="0"/>
            </a:endParaRPr>
          </a:p>
          <a:p>
            <a:pPr marL="857250" lvl="1" indent="-400050" algn="just">
              <a:spcBef>
                <a:spcPts val="0"/>
              </a:spcBef>
              <a:spcAft>
                <a:spcPts val="0"/>
              </a:spcAft>
              <a:buClr>
                <a:srgbClr val="D9B247"/>
              </a:buClr>
              <a:buSzPct val="80000"/>
              <a:buFont typeface="+mj-lt"/>
              <a:buAutoNum type="romanLcPeriod"/>
            </a:pPr>
            <a:r>
              <a:rPr lang="en-US" sz="13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Adhere to professional codes of ethics, exhibit sensitivity to patient and community needs, and demonstrate appropriate professional behavior and demeanor.* This includes appropriate attitude, attendance, appearance and punctuality, as well as ability to work with and relate to peers and other members of the health care team.</a:t>
            </a:r>
            <a:endParaRPr lang="en-US" sz="1300" dirty="0">
              <a:solidFill>
                <a:srgbClr val="000000"/>
              </a:solidFill>
              <a:latin typeface="Times New Roman" panose="02020603050405020304" pitchFamily="18" charset="0"/>
              <a:ea typeface="Times New Roman" panose="02020603050405020304" pitchFamily="18" charset="0"/>
            </a:endParaRPr>
          </a:p>
          <a:p>
            <a:pPr marL="858838" lvl="1" indent="0" algn="just">
              <a:spcBef>
                <a:spcPts val="0"/>
              </a:spcBef>
              <a:spcAft>
                <a:spcPts val="0"/>
              </a:spcAft>
              <a:buClr>
                <a:srgbClr val="D9B247"/>
              </a:buClr>
              <a:buNone/>
            </a:pPr>
            <a:r>
              <a:rPr lang="en-US" sz="11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*Examples of inappropriate behavior may include the inability to respond to constructive criticism, failure to recognize the impact of verbal/non-verbal communication without appropriate modification, inaccuracy of self-assessment, and inability to adapt to change. </a:t>
            </a:r>
            <a:endParaRPr lang="en-US" sz="1100" i="1" dirty="0">
              <a:solidFill>
                <a:srgbClr val="000000"/>
              </a:solidFill>
              <a:latin typeface="Times New Roman" panose="02020603050405020304" pitchFamily="18" charset="0"/>
              <a:ea typeface="Times New Roman" panose="02020603050405020304" pitchFamily="18" charset="0"/>
            </a:endParaRPr>
          </a:p>
        </p:txBody>
      </p:sp>
      <p:cxnSp>
        <p:nvCxnSpPr>
          <p:cNvPr id="8" name="Straight Connector 7"/>
          <p:cNvCxnSpPr/>
          <p:nvPr/>
        </p:nvCxnSpPr>
        <p:spPr>
          <a:xfrm>
            <a:off x="1038788" y="1227743"/>
            <a:ext cx="10178941"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stretch>
            <a:fillRect/>
          </a:stretch>
        </p:blipFill>
        <p:spPr>
          <a:xfrm>
            <a:off x="10844727" y="5943600"/>
            <a:ext cx="471075" cy="375557"/>
          </a:xfrm>
          <a:prstGeom prst="rect">
            <a:avLst/>
          </a:prstGeom>
        </p:spPr>
      </p:pic>
    </p:spTree>
    <p:extLst>
      <p:ext uri="{BB962C8B-B14F-4D97-AF65-F5344CB8AC3E}">
        <p14:creationId xmlns:p14="http://schemas.microsoft.com/office/powerpoint/2010/main" val="2320190478"/>
      </p:ext>
    </p:extLst>
  </p:cSld>
  <p:clrMapOvr>
    <a:masterClrMapping/>
  </p:clrMapOvr>
  <mc:AlternateContent xmlns:mc="http://schemas.openxmlformats.org/markup-compatibility/2006" xmlns:p14="http://schemas.microsoft.com/office/powerpoint/2010/main">
    <mc:Choice Requires="p14">
      <p:transition spd="slow" p14:dur="2000" advTm="157585"/>
    </mc:Choice>
    <mc:Fallback xmlns="">
      <p:transition spd="slow" advTm="157585"/>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1038788" y="513368"/>
            <a:ext cx="10178941" cy="714375"/>
          </a:xfrm>
        </p:spPr>
        <p:txBody>
          <a:bodyPr>
            <a:noAutofit/>
          </a:bodyPr>
          <a:lstStyle/>
          <a:p>
            <a:r>
              <a:rPr lang="en-US" sz="4000" dirty="0">
                <a:solidFill>
                  <a:schemeClr val="accent3">
                    <a:lumMod val="75000"/>
                  </a:schemeClr>
                </a:solidFill>
              </a:rPr>
              <a:t>Selected Policies: Academic Standing, </a:t>
            </a:r>
            <a:r>
              <a:rPr lang="en-US" sz="1600" i="1" dirty="0">
                <a:solidFill>
                  <a:schemeClr val="accent3">
                    <a:lumMod val="75000"/>
                  </a:schemeClr>
                </a:solidFill>
              </a:rPr>
              <a:t>continued</a:t>
            </a:r>
            <a:endParaRPr lang="en-US" sz="3600" dirty="0">
              <a:solidFill>
                <a:schemeClr val="accent3">
                  <a:lumMod val="75000"/>
                </a:schemeClr>
              </a:solidFill>
            </a:endParaRPr>
          </a:p>
        </p:txBody>
      </p:sp>
      <p:sp>
        <p:nvSpPr>
          <p:cNvPr id="6" name="Content Placeholder 2"/>
          <p:cNvSpPr txBox="1">
            <a:spLocks/>
          </p:cNvSpPr>
          <p:nvPr/>
        </p:nvSpPr>
        <p:spPr>
          <a:xfrm>
            <a:off x="1038789" y="1355269"/>
            <a:ext cx="10178940" cy="4963888"/>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lvl="0">
              <a:buClr>
                <a:srgbClr val="D9B247"/>
              </a:buClr>
            </a:pPr>
            <a:r>
              <a:rPr lang="en-US" sz="2000" dirty="0">
                <a:solidFill>
                  <a:prstClr val="black">
                    <a:lumMod val="85000"/>
                    <a:lumOff val="15000"/>
                  </a:prstClr>
                </a:solidFill>
              </a:rPr>
              <a:t>An intern not in good academic standing, will be place on probation:</a:t>
            </a:r>
          </a:p>
          <a:p>
            <a:pPr lvl="1">
              <a:buClr>
                <a:srgbClr val="D9B247"/>
              </a:buClr>
            </a:pPr>
            <a:r>
              <a:rPr lang="en-US" sz="1700" dirty="0">
                <a:solidFill>
                  <a:prstClr val="black">
                    <a:lumMod val="85000"/>
                    <a:lumOff val="15000"/>
                  </a:prstClr>
                </a:solidFill>
              </a:rPr>
              <a:t>The intern will meet with the Program Director and Associate Director to</a:t>
            </a:r>
          </a:p>
          <a:p>
            <a:pPr lvl="2">
              <a:buClr>
                <a:srgbClr val="D9B247"/>
              </a:buClr>
            </a:pPr>
            <a:r>
              <a:rPr lang="en-US" sz="1500" dirty="0">
                <a:solidFill>
                  <a:prstClr val="black">
                    <a:lumMod val="85000"/>
                    <a:lumOff val="15000"/>
                  </a:prstClr>
                </a:solidFill>
              </a:rPr>
              <a:t>Discuss documentation of performance or behavior not consistent with criteria for meeting good academic standing </a:t>
            </a:r>
          </a:p>
          <a:p>
            <a:pPr lvl="2">
              <a:buClr>
                <a:srgbClr val="D9B247"/>
              </a:buClr>
            </a:pPr>
            <a:r>
              <a:rPr lang="en-US" sz="1500" dirty="0">
                <a:solidFill>
                  <a:prstClr val="black">
                    <a:lumMod val="85000"/>
                    <a:lumOff val="15000"/>
                  </a:prstClr>
                </a:solidFill>
              </a:rPr>
              <a:t>Determine the course of action required for remediation, which may include</a:t>
            </a:r>
          </a:p>
          <a:p>
            <a:pPr lvl="3">
              <a:buClr>
                <a:srgbClr val="D9B247"/>
              </a:buClr>
            </a:pPr>
            <a:r>
              <a:rPr lang="en-US" sz="1400" dirty="0">
                <a:solidFill>
                  <a:prstClr val="black">
                    <a:lumMod val="85000"/>
                    <a:lumOff val="15000"/>
                  </a:prstClr>
                </a:solidFill>
              </a:rPr>
              <a:t>redesign of the intern’s schedule (including the rescheduling of a failed rotation) based on his/her needs and abilities (dependent upon identifying available preceptors)</a:t>
            </a:r>
          </a:p>
          <a:p>
            <a:pPr lvl="3">
              <a:buClr>
                <a:srgbClr val="D9B247"/>
              </a:buClr>
            </a:pPr>
            <a:r>
              <a:rPr lang="en-US" sz="1400" dirty="0">
                <a:solidFill>
                  <a:prstClr val="black">
                    <a:lumMod val="85000"/>
                    <a:lumOff val="15000"/>
                  </a:prstClr>
                </a:solidFill>
              </a:rPr>
              <a:t>activities to assist the intern in achieving the necessary competencies and performance level, i.e. through reading and writing assignments, as well as additional hours and activities in a rotation. </a:t>
            </a:r>
          </a:p>
          <a:p>
            <a:pPr lvl="3">
              <a:buClr>
                <a:srgbClr val="D9B247"/>
              </a:buClr>
            </a:pPr>
            <a:r>
              <a:rPr lang="en-US" sz="1400" dirty="0">
                <a:solidFill>
                  <a:prstClr val="black">
                    <a:lumMod val="85000"/>
                    <a:lumOff val="15000"/>
                  </a:prstClr>
                </a:solidFill>
              </a:rPr>
              <a:t>Activities/readings/narrated PowerPoints to assist intern to re-write a module for a passing grade. </a:t>
            </a:r>
          </a:p>
          <a:p>
            <a:pPr lvl="2">
              <a:buClr>
                <a:srgbClr val="D9B247"/>
              </a:buClr>
            </a:pPr>
            <a:r>
              <a:rPr lang="en-US" sz="1500" dirty="0">
                <a:solidFill>
                  <a:prstClr val="black">
                    <a:lumMod val="85000"/>
                    <a:lumOff val="15000"/>
                  </a:prstClr>
                </a:solidFill>
              </a:rPr>
              <a:t>The meeting will conclude with agreement on a remediation plan, inclusive of a timeline, that will be signed by intern, Program Associate Director, and the Program Director.</a:t>
            </a:r>
          </a:p>
          <a:p>
            <a:pPr lvl="2">
              <a:buClr>
                <a:srgbClr val="D9B247"/>
              </a:buClr>
            </a:pPr>
            <a:r>
              <a:rPr lang="en-US" sz="1500" dirty="0">
                <a:solidFill>
                  <a:prstClr val="black">
                    <a:lumMod val="85000"/>
                    <a:lumOff val="15000"/>
                  </a:prstClr>
                </a:solidFill>
              </a:rPr>
              <a:t>This plan will be forwarded to the Dietetic Internship Judiciary Officer and the Chair of the Department of Family, Population and Preventive Medicine.</a:t>
            </a:r>
          </a:p>
          <a:p>
            <a:pPr lvl="0">
              <a:buClr>
                <a:srgbClr val="D9B247"/>
              </a:buClr>
            </a:pPr>
            <a:r>
              <a:rPr lang="en-US" sz="2000" dirty="0">
                <a:solidFill>
                  <a:prstClr val="black">
                    <a:lumMod val="85000"/>
                    <a:lumOff val="15000"/>
                  </a:prstClr>
                </a:solidFill>
              </a:rPr>
              <a:t>If an intern is not able to advance their academic standing, subsequent action may include suspension or termination</a:t>
            </a:r>
          </a:p>
        </p:txBody>
      </p:sp>
      <p:cxnSp>
        <p:nvCxnSpPr>
          <p:cNvPr id="8" name="Straight Connector 7"/>
          <p:cNvCxnSpPr/>
          <p:nvPr/>
        </p:nvCxnSpPr>
        <p:spPr>
          <a:xfrm>
            <a:off x="1038788" y="1227743"/>
            <a:ext cx="10178941"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stretch>
            <a:fillRect/>
          </a:stretch>
        </p:blipFill>
        <p:spPr>
          <a:xfrm>
            <a:off x="10630597" y="5748867"/>
            <a:ext cx="587132" cy="468082"/>
          </a:xfrm>
          <a:prstGeom prst="rect">
            <a:avLst/>
          </a:prstGeom>
        </p:spPr>
      </p:pic>
    </p:spTree>
    <p:extLst>
      <p:ext uri="{BB962C8B-B14F-4D97-AF65-F5344CB8AC3E}">
        <p14:creationId xmlns:p14="http://schemas.microsoft.com/office/powerpoint/2010/main" val="841720568"/>
      </p:ext>
    </p:extLst>
  </p:cSld>
  <p:clrMapOvr>
    <a:masterClrMapping/>
  </p:clrMapOvr>
  <mc:AlternateContent xmlns:mc="http://schemas.openxmlformats.org/markup-compatibility/2006" xmlns:p14="http://schemas.microsoft.com/office/powerpoint/2010/main">
    <mc:Choice Requires="p14">
      <p:transition spd="slow" p14:dur="2000" advTm="33959"/>
    </mc:Choice>
    <mc:Fallback xmlns="">
      <p:transition spd="slow" advTm="33959"/>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1038788" y="513368"/>
            <a:ext cx="10178941" cy="714375"/>
          </a:xfrm>
        </p:spPr>
        <p:txBody>
          <a:bodyPr>
            <a:noAutofit/>
          </a:bodyPr>
          <a:lstStyle/>
          <a:p>
            <a:r>
              <a:rPr lang="en-US" sz="4000" dirty="0">
                <a:solidFill>
                  <a:schemeClr val="accent3">
                    <a:lumMod val="75000"/>
                  </a:schemeClr>
                </a:solidFill>
              </a:rPr>
              <a:t>Requirements to Earn a Verification Statement</a:t>
            </a:r>
            <a:endParaRPr lang="en-US" sz="3600" dirty="0">
              <a:solidFill>
                <a:schemeClr val="accent3">
                  <a:lumMod val="75000"/>
                </a:schemeClr>
              </a:solidFill>
            </a:endParaRPr>
          </a:p>
        </p:txBody>
      </p:sp>
      <p:sp>
        <p:nvSpPr>
          <p:cNvPr id="6" name="Content Placeholder 2"/>
          <p:cNvSpPr txBox="1">
            <a:spLocks/>
          </p:cNvSpPr>
          <p:nvPr/>
        </p:nvSpPr>
        <p:spPr>
          <a:xfrm>
            <a:off x="1038789" y="1293056"/>
            <a:ext cx="10178940" cy="5140402"/>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lvl="0">
              <a:spcBef>
                <a:spcPts val="0"/>
              </a:spcBef>
              <a:spcAft>
                <a:spcPts val="200"/>
              </a:spcAft>
              <a:buClr>
                <a:srgbClr val="D9B247"/>
              </a:buClr>
            </a:pPr>
            <a:r>
              <a:rPr lang="en-US" sz="1400" dirty="0">
                <a:solidFill>
                  <a:prstClr val="black">
                    <a:lumMod val="85000"/>
                    <a:lumOff val="15000"/>
                  </a:prstClr>
                </a:solidFill>
              </a:rPr>
              <a:t>Complete all rotations by practicing at the facility for the prescribed amount of time, completing all assignments as noted on the assignment check lists and as assigned by preceptors in a timely manner, and obtaining a minimum of 80% “meets or exceeds competency” ratings on all rotation evaluation forms.  </a:t>
            </a:r>
          </a:p>
          <a:p>
            <a:pPr lvl="0">
              <a:spcBef>
                <a:spcPts val="0"/>
              </a:spcBef>
              <a:spcAft>
                <a:spcPts val="200"/>
              </a:spcAft>
              <a:buClr>
                <a:srgbClr val="D9B247"/>
              </a:buClr>
            </a:pPr>
            <a:r>
              <a:rPr lang="en-US" sz="1400" dirty="0">
                <a:solidFill>
                  <a:prstClr val="black">
                    <a:lumMod val="85000"/>
                    <a:lumOff val="15000"/>
                  </a:prstClr>
                </a:solidFill>
              </a:rPr>
              <a:t>Documenting, via time sheets, completion of 1200 supervised hours.  </a:t>
            </a:r>
          </a:p>
          <a:p>
            <a:pPr lvl="0">
              <a:spcBef>
                <a:spcPts val="0"/>
              </a:spcBef>
              <a:spcAft>
                <a:spcPts val="200"/>
              </a:spcAft>
              <a:buClr>
                <a:srgbClr val="D9B247"/>
              </a:buClr>
            </a:pPr>
            <a:r>
              <a:rPr lang="en-US" sz="1400" dirty="0">
                <a:solidFill>
                  <a:prstClr val="black">
                    <a:lumMod val="85000"/>
                    <a:lumOff val="15000"/>
                  </a:prstClr>
                </a:solidFill>
              </a:rPr>
              <a:t>Submit modules to Dietetic Internship Administrator on the Monday of the last week of the rotation </a:t>
            </a:r>
          </a:p>
          <a:p>
            <a:pPr lvl="0">
              <a:spcBef>
                <a:spcPts val="0"/>
              </a:spcBef>
              <a:spcAft>
                <a:spcPts val="200"/>
              </a:spcAft>
              <a:buClr>
                <a:srgbClr val="D9B247"/>
              </a:buClr>
            </a:pPr>
            <a:r>
              <a:rPr lang="en-US" sz="1400" dirty="0">
                <a:solidFill>
                  <a:prstClr val="black">
                    <a:lumMod val="85000"/>
                    <a:lumOff val="15000"/>
                  </a:prstClr>
                </a:solidFill>
              </a:rPr>
              <a:t>Receive a pass grade on all rotation modules as graded by the program faculty. (Modules can be resubmitted a maximum of two times.)</a:t>
            </a:r>
          </a:p>
          <a:p>
            <a:pPr lvl="0">
              <a:spcBef>
                <a:spcPts val="0"/>
              </a:spcBef>
              <a:spcAft>
                <a:spcPts val="200"/>
              </a:spcAft>
              <a:buClr>
                <a:srgbClr val="D9B247"/>
              </a:buClr>
            </a:pPr>
            <a:r>
              <a:rPr lang="en-US" sz="1400" dirty="0">
                <a:solidFill>
                  <a:prstClr val="black">
                    <a:lumMod val="85000"/>
                    <a:lumOff val="15000"/>
                  </a:prstClr>
                </a:solidFill>
              </a:rPr>
              <a:t>Attend Dietetic Registration Examination review week.</a:t>
            </a:r>
          </a:p>
          <a:p>
            <a:pPr lvl="0">
              <a:spcBef>
                <a:spcPts val="0"/>
              </a:spcBef>
              <a:spcAft>
                <a:spcPts val="200"/>
              </a:spcAft>
              <a:buClr>
                <a:srgbClr val="D9B247"/>
              </a:buClr>
            </a:pPr>
            <a:r>
              <a:rPr lang="en-US" sz="1400" dirty="0">
                <a:solidFill>
                  <a:prstClr val="black">
                    <a:lumMod val="85000"/>
                    <a:lumOff val="15000"/>
                  </a:prstClr>
                </a:solidFill>
              </a:rPr>
              <a:t>Complete anonymous evaluations of preceptors and rotation sites on www.SurveyMonkey.com within one week of the end of rotation.</a:t>
            </a:r>
          </a:p>
          <a:p>
            <a:pPr lvl="0">
              <a:spcBef>
                <a:spcPts val="0"/>
              </a:spcBef>
              <a:spcAft>
                <a:spcPts val="200"/>
              </a:spcAft>
              <a:buClr>
                <a:srgbClr val="D9B247"/>
              </a:buClr>
            </a:pPr>
            <a:r>
              <a:rPr lang="en-US" sz="1400" dirty="0">
                <a:solidFill>
                  <a:prstClr val="black">
                    <a:lumMod val="85000"/>
                    <a:lumOff val="15000"/>
                  </a:prstClr>
                </a:solidFill>
              </a:rPr>
              <a:t>Complete and submit all attendance and time sheets with the rotation modules to the Program Administrator.  Failure to accurately report time and attendance will result in disciplinary action, which may include dismissal from the Dietetic Internship. A maximum of two seminar or rotation days may be missed without penalty.</a:t>
            </a:r>
          </a:p>
          <a:p>
            <a:pPr lvl="0">
              <a:spcBef>
                <a:spcPts val="0"/>
              </a:spcBef>
              <a:spcAft>
                <a:spcPts val="200"/>
              </a:spcAft>
              <a:buClr>
                <a:srgbClr val="D9B247"/>
              </a:buClr>
            </a:pPr>
            <a:r>
              <a:rPr lang="en-US" sz="1400" dirty="0">
                <a:solidFill>
                  <a:prstClr val="black">
                    <a:lumMod val="85000"/>
                    <a:lumOff val="15000"/>
                  </a:prstClr>
                </a:solidFill>
              </a:rPr>
              <a:t>Attend all seminar meetings, complete all seminar assignments in a timely fashion and receive a pass grade.  </a:t>
            </a:r>
          </a:p>
          <a:p>
            <a:pPr lvl="0">
              <a:spcBef>
                <a:spcPts val="0"/>
              </a:spcBef>
              <a:spcAft>
                <a:spcPts val="200"/>
              </a:spcAft>
              <a:buClr>
                <a:srgbClr val="D9B247"/>
              </a:buClr>
            </a:pPr>
            <a:r>
              <a:rPr lang="en-US" sz="1400" dirty="0">
                <a:solidFill>
                  <a:prstClr val="black">
                    <a:lumMod val="85000"/>
                    <a:lumOff val="15000"/>
                  </a:prstClr>
                </a:solidFill>
              </a:rPr>
              <a:t>Demonstrate mature and professional behavior at all times. Adhere to professional codes of ethics, exhibit sensitivity to patient and community needs, and demonstrate appropriate professional behavior and demeanor.* This includes appropriate attitude, attendance, appearance and punctuality, as well as ability to work with and relate to peers and other members of the health care team.</a:t>
            </a:r>
          </a:p>
          <a:p>
            <a:pPr lvl="1">
              <a:buClr>
                <a:srgbClr val="D9B247"/>
              </a:buClr>
            </a:pPr>
            <a:r>
              <a:rPr lang="en-US" sz="1050" b="1" i="1" dirty="0">
                <a:solidFill>
                  <a:prstClr val="black">
                    <a:lumMod val="85000"/>
                    <a:lumOff val="15000"/>
                  </a:prstClr>
                </a:solidFill>
              </a:rPr>
              <a:t>*Examples of inappropriate behavior may include the inability to respond to constructive criticism, failure to recognize the impact of verbal/non-verbal communication without appropriate modification, inaccuracy of self-assessment, and inability to adapt to change. </a:t>
            </a:r>
            <a:endParaRPr lang="en-US" sz="1050" dirty="0">
              <a:solidFill>
                <a:prstClr val="black">
                  <a:lumMod val="85000"/>
                  <a:lumOff val="15000"/>
                </a:prstClr>
              </a:solidFill>
            </a:endParaRPr>
          </a:p>
          <a:p>
            <a:pPr lvl="0">
              <a:spcBef>
                <a:spcPts val="0"/>
              </a:spcBef>
              <a:spcAft>
                <a:spcPts val="200"/>
              </a:spcAft>
              <a:buClr>
                <a:srgbClr val="D9B247"/>
              </a:buClr>
            </a:pPr>
            <a:r>
              <a:rPr lang="en-US" sz="1400" dirty="0">
                <a:solidFill>
                  <a:prstClr val="black">
                    <a:lumMod val="85000"/>
                    <a:lumOff val="15000"/>
                  </a:prstClr>
                </a:solidFill>
              </a:rPr>
              <a:t>Complete all additional assignments and activities as assigned by preceptors, Program Director or Program Associate Director to improve upon areas for which intern initially received an evaluation of “needs improvement”.</a:t>
            </a:r>
          </a:p>
          <a:p>
            <a:pPr lvl="0">
              <a:spcBef>
                <a:spcPts val="0"/>
              </a:spcBef>
              <a:spcAft>
                <a:spcPts val="200"/>
              </a:spcAft>
              <a:buClr>
                <a:srgbClr val="D9B247"/>
              </a:buClr>
            </a:pPr>
            <a:r>
              <a:rPr lang="en-US" sz="1400" dirty="0">
                <a:solidFill>
                  <a:prstClr val="black">
                    <a:lumMod val="85000"/>
                    <a:lumOff val="15000"/>
                  </a:prstClr>
                </a:solidFill>
              </a:rPr>
              <a:t>Maintain Clinical Portfolio and Professional Portfolio.</a:t>
            </a:r>
          </a:p>
        </p:txBody>
      </p:sp>
      <p:cxnSp>
        <p:nvCxnSpPr>
          <p:cNvPr id="8" name="Straight Connector 7"/>
          <p:cNvCxnSpPr/>
          <p:nvPr/>
        </p:nvCxnSpPr>
        <p:spPr>
          <a:xfrm>
            <a:off x="1038788" y="1227743"/>
            <a:ext cx="10178941"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stretch>
            <a:fillRect/>
          </a:stretch>
        </p:blipFill>
        <p:spPr>
          <a:xfrm>
            <a:off x="10623988" y="5628134"/>
            <a:ext cx="653611" cy="521081"/>
          </a:xfrm>
          <a:prstGeom prst="rect">
            <a:avLst/>
          </a:prstGeom>
        </p:spPr>
      </p:pic>
    </p:spTree>
    <p:extLst>
      <p:ext uri="{BB962C8B-B14F-4D97-AF65-F5344CB8AC3E}">
        <p14:creationId xmlns:p14="http://schemas.microsoft.com/office/powerpoint/2010/main" val="711527097"/>
      </p:ext>
    </p:extLst>
  </p:cSld>
  <p:clrMapOvr>
    <a:masterClrMapping/>
  </p:clrMapOvr>
  <mc:AlternateContent xmlns:mc="http://schemas.openxmlformats.org/markup-compatibility/2006" xmlns:p14="http://schemas.microsoft.com/office/powerpoint/2010/main">
    <mc:Choice Requires="p14">
      <p:transition spd="slow" p14:dur="2000" advTm="138573"/>
    </mc:Choice>
    <mc:Fallback xmlns="">
      <p:transition spd="slow" advTm="138573"/>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1038788" y="513368"/>
            <a:ext cx="10178941" cy="714375"/>
          </a:xfrm>
        </p:spPr>
        <p:txBody>
          <a:bodyPr>
            <a:noAutofit/>
          </a:bodyPr>
          <a:lstStyle/>
          <a:p>
            <a:r>
              <a:rPr lang="en-US" sz="4000" dirty="0">
                <a:solidFill>
                  <a:schemeClr val="accent3">
                    <a:lumMod val="75000"/>
                  </a:schemeClr>
                </a:solidFill>
              </a:rPr>
              <a:t>Intern and SBU Faculty Responsibilities</a:t>
            </a:r>
            <a:endParaRPr lang="en-US" sz="3600" dirty="0">
              <a:solidFill>
                <a:schemeClr val="accent3">
                  <a:lumMod val="75000"/>
                </a:schemeClr>
              </a:solidFill>
            </a:endParaRPr>
          </a:p>
        </p:txBody>
      </p:sp>
      <p:sp>
        <p:nvSpPr>
          <p:cNvPr id="6" name="Content Placeholder 2"/>
          <p:cNvSpPr txBox="1">
            <a:spLocks/>
          </p:cNvSpPr>
          <p:nvPr/>
        </p:nvSpPr>
        <p:spPr>
          <a:xfrm>
            <a:off x="1038789" y="1293056"/>
            <a:ext cx="10178940" cy="5140402"/>
          </a:xfrm>
          <a:prstGeom prst="rect">
            <a:avLst/>
          </a:prstGeom>
        </p:spPr>
        <p:txBody>
          <a:bodyPr>
            <a:normAutofit fontScale="77500" lnSpcReduction="2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lvl="0">
              <a:spcBef>
                <a:spcPts val="0"/>
              </a:spcBef>
              <a:spcAft>
                <a:spcPts val="200"/>
              </a:spcAft>
              <a:buClr>
                <a:srgbClr val="D9B247"/>
              </a:buClr>
            </a:pPr>
            <a:r>
              <a:rPr lang="en-US" sz="3500" dirty="0">
                <a:solidFill>
                  <a:prstClr val="black">
                    <a:lumMod val="85000"/>
                    <a:lumOff val="15000"/>
                  </a:prstClr>
                </a:solidFill>
              </a:rPr>
              <a:t>Interns</a:t>
            </a:r>
          </a:p>
          <a:p>
            <a:pPr lvl="1">
              <a:spcBef>
                <a:spcPts val="0"/>
              </a:spcBef>
              <a:spcAft>
                <a:spcPts val="200"/>
              </a:spcAft>
              <a:buClr>
                <a:srgbClr val="D9B247"/>
              </a:buClr>
            </a:pPr>
            <a:r>
              <a:rPr lang="en-US" dirty="0">
                <a:solidFill>
                  <a:prstClr val="black">
                    <a:lumMod val="85000"/>
                    <a:lumOff val="15000"/>
                  </a:prstClr>
                </a:solidFill>
              </a:rPr>
              <a:t>Be prepared for rotation; review appropriate material from orientation; review module (including associated competencies)</a:t>
            </a:r>
          </a:p>
          <a:p>
            <a:pPr lvl="1">
              <a:spcBef>
                <a:spcPts val="0"/>
              </a:spcBef>
              <a:spcAft>
                <a:spcPts val="200"/>
              </a:spcAft>
              <a:buClr>
                <a:srgbClr val="D9B247"/>
              </a:buClr>
            </a:pPr>
            <a:r>
              <a:rPr lang="en-US" dirty="0">
                <a:solidFill>
                  <a:prstClr val="black">
                    <a:lumMod val="85000"/>
                    <a:lumOff val="15000"/>
                  </a:prstClr>
                </a:solidFill>
              </a:rPr>
              <a:t>Assume responsibility for own learning and be self-directed; review competencies to be achieved during the rotation</a:t>
            </a:r>
          </a:p>
          <a:p>
            <a:pPr lvl="1">
              <a:spcBef>
                <a:spcPts val="0"/>
              </a:spcBef>
              <a:spcAft>
                <a:spcPts val="200"/>
              </a:spcAft>
              <a:buClr>
                <a:srgbClr val="D9B247"/>
              </a:buClr>
            </a:pPr>
            <a:r>
              <a:rPr lang="en-US" dirty="0">
                <a:solidFill>
                  <a:prstClr val="black">
                    <a:lumMod val="85000"/>
                    <a:lumOff val="15000"/>
                  </a:prstClr>
                </a:solidFill>
              </a:rPr>
              <a:t>Demonstrate professionalism – timeliness, appropriate dress, organization, respect for co-workers, teamwork, flexibility, calmness, patience</a:t>
            </a:r>
          </a:p>
          <a:p>
            <a:pPr lvl="1">
              <a:spcBef>
                <a:spcPts val="0"/>
              </a:spcBef>
              <a:spcAft>
                <a:spcPts val="200"/>
              </a:spcAft>
              <a:buClr>
                <a:srgbClr val="D9B247"/>
              </a:buClr>
            </a:pPr>
            <a:r>
              <a:rPr lang="en-US" dirty="0">
                <a:solidFill>
                  <a:prstClr val="black">
                    <a:lumMod val="85000"/>
                    <a:lumOff val="15000"/>
                  </a:prstClr>
                </a:solidFill>
              </a:rPr>
              <a:t>Be respectful of preceptors’ time and willingness to volunteer as a preceptor; recognize their need to prioritize patient-care and/or other responsibilities</a:t>
            </a:r>
          </a:p>
          <a:p>
            <a:pPr lvl="1">
              <a:spcBef>
                <a:spcPts val="0"/>
              </a:spcBef>
              <a:spcAft>
                <a:spcPts val="200"/>
              </a:spcAft>
              <a:buClr>
                <a:srgbClr val="D9B247"/>
              </a:buClr>
            </a:pPr>
            <a:r>
              <a:rPr lang="en-US" dirty="0">
                <a:solidFill>
                  <a:prstClr val="black">
                    <a:lumMod val="85000"/>
                    <a:lumOff val="15000"/>
                  </a:prstClr>
                </a:solidFill>
              </a:rPr>
              <a:t>Have realistic expectations and recognize that there may be some down-time, bring reading material; recognize that some skills will take additional experience to master</a:t>
            </a:r>
          </a:p>
          <a:p>
            <a:pPr lvl="1">
              <a:spcBef>
                <a:spcPts val="0"/>
              </a:spcBef>
              <a:spcAft>
                <a:spcPts val="200"/>
              </a:spcAft>
              <a:buClr>
                <a:srgbClr val="D9B247"/>
              </a:buClr>
            </a:pPr>
            <a:r>
              <a:rPr lang="en-US" dirty="0">
                <a:solidFill>
                  <a:prstClr val="black">
                    <a:lumMod val="85000"/>
                    <a:lumOff val="15000"/>
                  </a:prstClr>
                </a:solidFill>
              </a:rPr>
              <a:t>Be willing to stay late on occasion, as most professional do so</a:t>
            </a:r>
          </a:p>
          <a:p>
            <a:pPr lvl="1">
              <a:spcBef>
                <a:spcPts val="0"/>
              </a:spcBef>
              <a:spcAft>
                <a:spcPts val="200"/>
              </a:spcAft>
              <a:buClr>
                <a:srgbClr val="D9B247"/>
              </a:buClr>
            </a:pPr>
            <a:r>
              <a:rPr lang="en-US" dirty="0">
                <a:solidFill>
                  <a:prstClr val="black">
                    <a:lumMod val="85000"/>
                    <a:lumOff val="15000"/>
                  </a:prstClr>
                </a:solidFill>
              </a:rPr>
              <a:t>Be ready to focus and prioritize your rotation experience; get adequate sleep and practice lifestyle behaviors that optimize their health</a:t>
            </a:r>
          </a:p>
          <a:p>
            <a:pPr>
              <a:spcBef>
                <a:spcPts val="0"/>
              </a:spcBef>
              <a:spcAft>
                <a:spcPts val="200"/>
              </a:spcAft>
              <a:buClr>
                <a:srgbClr val="D9B247"/>
              </a:buClr>
            </a:pPr>
            <a:r>
              <a:rPr lang="en-US" sz="3500" dirty="0">
                <a:solidFill>
                  <a:prstClr val="black">
                    <a:lumMod val="85000"/>
                    <a:lumOff val="15000"/>
                  </a:prstClr>
                </a:solidFill>
              </a:rPr>
              <a:t>SBU Dietetic Internship Faculty</a:t>
            </a:r>
          </a:p>
          <a:p>
            <a:pPr lvl="1">
              <a:spcBef>
                <a:spcPts val="0"/>
              </a:spcBef>
              <a:spcAft>
                <a:spcPts val="200"/>
              </a:spcAft>
              <a:buClr>
                <a:srgbClr val="D9B247"/>
              </a:buClr>
            </a:pPr>
            <a:r>
              <a:rPr lang="en-US" sz="2200" dirty="0">
                <a:solidFill>
                  <a:prstClr val="black">
                    <a:lumMod val="85000"/>
                    <a:lumOff val="15000"/>
                  </a:prstClr>
                </a:solidFill>
              </a:rPr>
              <a:t>Send revised modules at the end of each summer</a:t>
            </a:r>
          </a:p>
          <a:p>
            <a:pPr lvl="1">
              <a:spcBef>
                <a:spcPts val="0"/>
              </a:spcBef>
              <a:spcAft>
                <a:spcPts val="200"/>
              </a:spcAft>
              <a:buClr>
                <a:srgbClr val="D9B247"/>
              </a:buClr>
            </a:pPr>
            <a:r>
              <a:rPr lang="en-US" sz="2200" dirty="0">
                <a:solidFill>
                  <a:prstClr val="black">
                    <a:lumMod val="85000"/>
                    <a:lumOff val="15000"/>
                  </a:prstClr>
                </a:solidFill>
              </a:rPr>
              <a:t>Provide summarized feedback from interns</a:t>
            </a:r>
          </a:p>
          <a:p>
            <a:pPr lvl="1">
              <a:spcBef>
                <a:spcPts val="0"/>
              </a:spcBef>
              <a:spcAft>
                <a:spcPts val="200"/>
              </a:spcAft>
              <a:buClr>
                <a:srgbClr val="D9B247"/>
              </a:buClr>
            </a:pPr>
            <a:r>
              <a:rPr lang="en-US" sz="2200" dirty="0">
                <a:solidFill>
                  <a:prstClr val="black">
                    <a:lumMod val="85000"/>
                    <a:lumOff val="15000"/>
                  </a:prstClr>
                </a:solidFill>
              </a:rPr>
              <a:t>Notify preceptors of changes in policy or curriculum</a:t>
            </a:r>
          </a:p>
          <a:p>
            <a:pPr lvl="1">
              <a:spcBef>
                <a:spcPts val="0"/>
              </a:spcBef>
              <a:spcAft>
                <a:spcPts val="200"/>
              </a:spcAft>
              <a:buClr>
                <a:srgbClr val="D9B247"/>
              </a:buClr>
            </a:pPr>
            <a:r>
              <a:rPr lang="en-US" sz="2200" dirty="0">
                <a:solidFill>
                  <a:prstClr val="black">
                    <a:lumMod val="85000"/>
                    <a:lumOff val="15000"/>
                  </a:prstClr>
                </a:solidFill>
              </a:rPr>
              <a:t>Be available to preceptors when questions/concerns arise; address concerns in a timely fashion</a:t>
            </a:r>
          </a:p>
          <a:p>
            <a:pPr lvl="1">
              <a:spcBef>
                <a:spcPts val="0"/>
              </a:spcBef>
              <a:spcAft>
                <a:spcPts val="200"/>
              </a:spcAft>
              <a:buClr>
                <a:srgbClr val="D9B247"/>
              </a:buClr>
            </a:pPr>
            <a:r>
              <a:rPr lang="en-US" sz="2200" dirty="0">
                <a:solidFill>
                  <a:prstClr val="black">
                    <a:lumMod val="85000"/>
                    <a:lumOff val="15000"/>
                  </a:prstClr>
                </a:solidFill>
              </a:rPr>
              <a:t>Conduct periodic site visits (one per 3 year cycle)</a:t>
            </a:r>
          </a:p>
          <a:p>
            <a:pPr lvl="1">
              <a:spcBef>
                <a:spcPts val="0"/>
              </a:spcBef>
              <a:spcAft>
                <a:spcPts val="200"/>
              </a:spcAft>
              <a:buClr>
                <a:srgbClr val="D9B247"/>
              </a:buClr>
            </a:pPr>
            <a:r>
              <a:rPr lang="en-US" sz="2200" dirty="0">
                <a:solidFill>
                  <a:prstClr val="black">
                    <a:lumMod val="85000"/>
                    <a:lumOff val="15000"/>
                  </a:prstClr>
                </a:solidFill>
              </a:rPr>
              <a:t>Providing continuing professional education opportunities annually</a:t>
            </a:r>
          </a:p>
          <a:p>
            <a:pPr lvl="1">
              <a:spcBef>
                <a:spcPts val="0"/>
              </a:spcBef>
              <a:spcAft>
                <a:spcPts val="200"/>
              </a:spcAft>
              <a:buClr>
                <a:srgbClr val="D9B247"/>
              </a:buClr>
            </a:pPr>
            <a:r>
              <a:rPr lang="en-US" sz="2200" dirty="0">
                <a:solidFill>
                  <a:prstClr val="black">
                    <a:lumMod val="85000"/>
                    <a:lumOff val="15000"/>
                  </a:prstClr>
                </a:solidFill>
              </a:rPr>
              <a:t>Handle situation regarding warnings/probation and if necessary retract intern not in good standing</a:t>
            </a:r>
          </a:p>
          <a:p>
            <a:pPr lvl="1">
              <a:spcBef>
                <a:spcPts val="0"/>
              </a:spcBef>
              <a:spcAft>
                <a:spcPts val="200"/>
              </a:spcAft>
              <a:buClr>
                <a:srgbClr val="D9B247"/>
              </a:buClr>
            </a:pPr>
            <a:endParaRPr lang="en-US" sz="1000" dirty="0">
              <a:solidFill>
                <a:prstClr val="black">
                  <a:lumMod val="85000"/>
                  <a:lumOff val="15000"/>
                </a:prstClr>
              </a:solidFill>
            </a:endParaRPr>
          </a:p>
        </p:txBody>
      </p:sp>
      <p:cxnSp>
        <p:nvCxnSpPr>
          <p:cNvPr id="8" name="Straight Connector 7"/>
          <p:cNvCxnSpPr/>
          <p:nvPr/>
        </p:nvCxnSpPr>
        <p:spPr>
          <a:xfrm>
            <a:off x="1038788" y="1227743"/>
            <a:ext cx="10178941"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stretch>
            <a:fillRect/>
          </a:stretch>
        </p:blipFill>
        <p:spPr>
          <a:xfrm>
            <a:off x="10623988" y="5628134"/>
            <a:ext cx="653611" cy="521081"/>
          </a:xfrm>
          <a:prstGeom prst="rect">
            <a:avLst/>
          </a:prstGeom>
        </p:spPr>
      </p:pic>
    </p:spTree>
    <p:extLst>
      <p:ext uri="{BB962C8B-B14F-4D97-AF65-F5344CB8AC3E}">
        <p14:creationId xmlns:p14="http://schemas.microsoft.com/office/powerpoint/2010/main" val="660233636"/>
      </p:ext>
    </p:extLst>
  </p:cSld>
  <p:clrMapOvr>
    <a:masterClrMapping/>
  </p:clrMapOvr>
  <mc:AlternateContent xmlns:mc="http://schemas.openxmlformats.org/markup-compatibility/2006" xmlns:p14="http://schemas.microsoft.com/office/powerpoint/2010/main">
    <mc:Choice Requires="p14">
      <p:transition spd="slow" p14:dur="2000" advTm="153792"/>
    </mc:Choice>
    <mc:Fallback xmlns="">
      <p:transition spd="slow" advTm="153792"/>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1038788" y="513368"/>
            <a:ext cx="10178941" cy="714375"/>
          </a:xfrm>
        </p:spPr>
        <p:txBody>
          <a:bodyPr>
            <a:noAutofit/>
          </a:bodyPr>
          <a:lstStyle/>
          <a:p>
            <a:r>
              <a:rPr lang="en-US" sz="4000" dirty="0">
                <a:solidFill>
                  <a:schemeClr val="accent3">
                    <a:lumMod val="75000"/>
                  </a:schemeClr>
                </a:solidFill>
              </a:rPr>
              <a:t>Tips to Being an Effective Preceptor</a:t>
            </a:r>
            <a:endParaRPr lang="en-US" sz="3600" dirty="0">
              <a:solidFill>
                <a:schemeClr val="accent3">
                  <a:lumMod val="75000"/>
                </a:schemeClr>
              </a:solidFill>
            </a:endParaRPr>
          </a:p>
        </p:txBody>
      </p:sp>
      <p:cxnSp>
        <p:nvCxnSpPr>
          <p:cNvPr id="8" name="Straight Connector 7"/>
          <p:cNvCxnSpPr/>
          <p:nvPr/>
        </p:nvCxnSpPr>
        <p:spPr>
          <a:xfrm>
            <a:off x="1038788" y="1227743"/>
            <a:ext cx="10178941"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stretch>
            <a:fillRect/>
          </a:stretch>
        </p:blipFill>
        <p:spPr>
          <a:xfrm>
            <a:off x="10530855" y="5576215"/>
            <a:ext cx="686874" cy="547600"/>
          </a:xfrm>
          <a:prstGeom prst="rect">
            <a:avLst/>
          </a:prstGeom>
        </p:spPr>
      </p:pic>
      <p:sp>
        <p:nvSpPr>
          <p:cNvPr id="3" name="Rectangle 2"/>
          <p:cNvSpPr/>
          <p:nvPr/>
        </p:nvSpPr>
        <p:spPr>
          <a:xfrm>
            <a:off x="835589" y="1374944"/>
            <a:ext cx="10178940" cy="4755148"/>
          </a:xfrm>
          <a:prstGeom prst="rect">
            <a:avLst/>
          </a:prstGeom>
        </p:spPr>
        <p:txBody>
          <a:bodyPr wrap="square">
            <a:spAutoFit/>
          </a:bodyPr>
          <a:lstStyle/>
          <a:p>
            <a:pPr marL="285750" lvl="0" indent="-285750">
              <a:spcAft>
                <a:spcPts val="200"/>
              </a:spcAft>
              <a:buClr>
                <a:srgbClr val="D9B247"/>
              </a:buClr>
              <a:buSzPct val="115000"/>
              <a:buFont typeface="Arial"/>
              <a:buChar char="•"/>
            </a:pPr>
            <a:r>
              <a:rPr lang="en-US" dirty="0">
                <a:solidFill>
                  <a:prstClr val="black">
                    <a:lumMod val="85000"/>
                    <a:lumOff val="15000"/>
                  </a:prstClr>
                </a:solidFill>
              </a:rPr>
              <a:t>Provide an orientation to your site and clear directions for assignments</a:t>
            </a:r>
          </a:p>
          <a:p>
            <a:pPr marL="285750" lvl="0" indent="-285750">
              <a:spcAft>
                <a:spcPts val="200"/>
              </a:spcAft>
              <a:buClr>
                <a:srgbClr val="D9B247"/>
              </a:buClr>
              <a:buSzPct val="115000"/>
              <a:buFont typeface="Arial"/>
              <a:buChar char="•"/>
            </a:pPr>
            <a:r>
              <a:rPr lang="en-US" dirty="0">
                <a:solidFill>
                  <a:prstClr val="black">
                    <a:lumMod val="85000"/>
                    <a:lumOff val="15000"/>
                  </a:prstClr>
                </a:solidFill>
              </a:rPr>
              <a:t>Give students specific feedback using the “feedback sandwich”, i.e. provide a positive evaluative comment, followed by constructive criticism, following by a second positive evaluative comment.</a:t>
            </a:r>
          </a:p>
          <a:p>
            <a:pPr marL="285750" lvl="0" indent="-285750">
              <a:spcAft>
                <a:spcPts val="200"/>
              </a:spcAft>
              <a:buClr>
                <a:srgbClr val="D9B247"/>
              </a:buClr>
              <a:buSzPct val="115000"/>
              <a:buFont typeface="Arial"/>
              <a:buChar char="•"/>
            </a:pPr>
            <a:r>
              <a:rPr lang="en-US" dirty="0">
                <a:solidFill>
                  <a:prstClr val="black">
                    <a:lumMod val="85000"/>
                    <a:lumOff val="15000"/>
                  </a:prstClr>
                </a:solidFill>
              </a:rPr>
              <a:t>Plan for progression of learning, starting with more basic cases with heavy supervision to more complex cases with minimal supervision</a:t>
            </a:r>
          </a:p>
          <a:p>
            <a:pPr marL="285750" lvl="0" indent="-285750">
              <a:spcAft>
                <a:spcPts val="200"/>
              </a:spcAft>
              <a:buClr>
                <a:srgbClr val="D9B247"/>
              </a:buClr>
              <a:buSzPct val="115000"/>
              <a:buFont typeface="Arial"/>
              <a:buChar char="•"/>
            </a:pPr>
            <a:r>
              <a:rPr lang="en-US" dirty="0">
                <a:solidFill>
                  <a:prstClr val="black">
                    <a:lumMod val="85000"/>
                    <a:lumOff val="15000"/>
                  </a:prstClr>
                </a:solidFill>
              </a:rPr>
              <a:t>Provide amble opportunities for students to practice skills and demonstrate knowledge</a:t>
            </a:r>
          </a:p>
          <a:p>
            <a:pPr marL="285750" lvl="0" indent="-285750">
              <a:spcAft>
                <a:spcPts val="200"/>
              </a:spcAft>
              <a:buClr>
                <a:srgbClr val="D9B247"/>
              </a:buClr>
              <a:buSzPct val="115000"/>
              <a:buFont typeface="Arial"/>
              <a:buChar char="•"/>
            </a:pPr>
            <a:r>
              <a:rPr lang="en-US" dirty="0">
                <a:solidFill>
                  <a:prstClr val="black">
                    <a:lumMod val="85000"/>
                    <a:lumOff val="15000"/>
                  </a:prstClr>
                </a:solidFill>
              </a:rPr>
              <a:t>Aim for a teachable moment most days, in which you relate theory/concepts to cases; assign intern to look up such concepts and report back to you at a given time</a:t>
            </a:r>
          </a:p>
          <a:p>
            <a:pPr marL="285750" lvl="0" indent="-285750">
              <a:spcAft>
                <a:spcPts val="200"/>
              </a:spcAft>
              <a:buClr>
                <a:srgbClr val="D9B247"/>
              </a:buClr>
              <a:buSzPct val="115000"/>
              <a:buFont typeface="Arial"/>
              <a:buChar char="•"/>
            </a:pPr>
            <a:r>
              <a:rPr lang="en-US" dirty="0">
                <a:solidFill>
                  <a:prstClr val="black">
                    <a:lumMod val="85000"/>
                    <a:lumOff val="15000"/>
                  </a:prstClr>
                </a:solidFill>
              </a:rPr>
              <a:t>Assign projects that benefit both the student and the department/facility </a:t>
            </a:r>
          </a:p>
          <a:p>
            <a:pPr marL="285750" lvl="0" indent="-285750">
              <a:spcAft>
                <a:spcPts val="200"/>
              </a:spcAft>
              <a:buClr>
                <a:srgbClr val="D9B247"/>
              </a:buClr>
              <a:buSzPct val="115000"/>
              <a:buFont typeface="Arial"/>
              <a:buChar char="•"/>
            </a:pPr>
            <a:r>
              <a:rPr lang="en-US" dirty="0">
                <a:solidFill>
                  <a:prstClr val="black">
                    <a:lumMod val="85000"/>
                    <a:lumOff val="15000"/>
                  </a:prstClr>
                </a:solidFill>
              </a:rPr>
              <a:t>Pacing students, providing practice opportunities, and promoting problem solving skill development</a:t>
            </a:r>
          </a:p>
          <a:p>
            <a:pPr marL="285750" lvl="0" indent="-285750">
              <a:spcAft>
                <a:spcPts val="200"/>
              </a:spcAft>
              <a:buClr>
                <a:srgbClr val="D9B247"/>
              </a:buClr>
              <a:buSzPct val="115000"/>
              <a:buFont typeface="Arial"/>
              <a:buChar char="•"/>
            </a:pPr>
            <a:r>
              <a:rPr lang="en-US" dirty="0">
                <a:solidFill>
                  <a:prstClr val="black">
                    <a:lumMod val="85000"/>
                    <a:lumOff val="15000"/>
                  </a:prstClr>
                </a:solidFill>
              </a:rPr>
              <a:t>Giving case specific comments—relating theory and basic science to the case</a:t>
            </a:r>
          </a:p>
          <a:p>
            <a:pPr marL="285750" lvl="0" indent="-285750">
              <a:spcAft>
                <a:spcPts val="200"/>
              </a:spcAft>
              <a:buClr>
                <a:srgbClr val="D9B247"/>
              </a:buClr>
              <a:buSzPct val="115000"/>
              <a:buFont typeface="Arial"/>
              <a:buChar char="•"/>
            </a:pPr>
            <a:r>
              <a:rPr lang="en-US" dirty="0">
                <a:solidFill>
                  <a:prstClr val="black">
                    <a:lumMod val="85000"/>
                    <a:lumOff val="15000"/>
                  </a:prstClr>
                </a:solidFill>
              </a:rPr>
              <a:t>Offering professional support and encouragement—students need encouragement and support.  Professional support helps provide conditions for students to learn and develop professionally.  The focus is kept on client-centered care rather than on students’ inexperience.</a:t>
            </a:r>
          </a:p>
          <a:p>
            <a:pPr marL="285750" lvl="0" indent="-285750">
              <a:spcAft>
                <a:spcPts val="200"/>
              </a:spcAft>
              <a:buClr>
                <a:srgbClr val="D9B247"/>
              </a:buClr>
              <a:buSzPct val="115000"/>
              <a:buFont typeface="Arial"/>
              <a:buChar char="•"/>
            </a:pPr>
            <a:r>
              <a:rPr lang="en-US" dirty="0">
                <a:solidFill>
                  <a:prstClr val="black">
                    <a:lumMod val="85000"/>
                    <a:lumOff val="15000"/>
                  </a:prstClr>
                </a:solidFill>
              </a:rPr>
              <a:t>For more tips take the </a:t>
            </a:r>
            <a:r>
              <a:rPr lang="en-US" u="sng" dirty="0">
                <a:solidFill>
                  <a:schemeClr val="accent2">
                    <a:lumMod val="75000"/>
                  </a:schemeClr>
                </a:solidFill>
              </a:rPr>
              <a:t>FREE CDR Preceptor Training Course; 8 CPEUs </a:t>
            </a:r>
            <a:r>
              <a:rPr lang="en-US" dirty="0">
                <a:solidFill>
                  <a:prstClr val="black">
                    <a:lumMod val="85000"/>
                    <a:lumOff val="15000"/>
                  </a:prstClr>
                </a:solidFill>
              </a:rPr>
              <a:t>(will take a few  hours; you can complete one module at a time)</a:t>
            </a:r>
          </a:p>
        </p:txBody>
      </p:sp>
    </p:spTree>
    <p:extLst>
      <p:ext uri="{BB962C8B-B14F-4D97-AF65-F5344CB8AC3E}">
        <p14:creationId xmlns:p14="http://schemas.microsoft.com/office/powerpoint/2010/main" val="3211494223"/>
      </p:ext>
    </p:extLst>
  </p:cSld>
  <p:clrMapOvr>
    <a:masterClrMapping/>
  </p:clrMapOvr>
  <mc:AlternateContent xmlns:mc="http://schemas.openxmlformats.org/markup-compatibility/2006" xmlns:p14="http://schemas.microsoft.com/office/powerpoint/2010/main">
    <mc:Choice Requires="p14">
      <p:transition spd="slow" p14:dur="2000" advTm="107998"/>
    </mc:Choice>
    <mc:Fallback xmlns="">
      <p:transition spd="slow" advTm="107998"/>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1038788" y="513368"/>
            <a:ext cx="10178941" cy="714375"/>
          </a:xfrm>
        </p:spPr>
        <p:txBody>
          <a:bodyPr>
            <a:noAutofit/>
          </a:bodyPr>
          <a:lstStyle/>
          <a:p>
            <a:r>
              <a:rPr lang="en-US" sz="3600" dirty="0">
                <a:solidFill>
                  <a:schemeClr val="accent3">
                    <a:lumMod val="75000"/>
                  </a:schemeClr>
                </a:solidFill>
              </a:rPr>
              <a:t>Challenging Situation or Intern</a:t>
            </a:r>
          </a:p>
        </p:txBody>
      </p:sp>
      <p:sp>
        <p:nvSpPr>
          <p:cNvPr id="6" name="Content Placeholder 2"/>
          <p:cNvSpPr txBox="1">
            <a:spLocks/>
          </p:cNvSpPr>
          <p:nvPr/>
        </p:nvSpPr>
        <p:spPr>
          <a:xfrm>
            <a:off x="1038789" y="1668613"/>
            <a:ext cx="10178940" cy="4046387"/>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lvl="0">
              <a:buClr>
                <a:srgbClr val="D9B247"/>
              </a:buClr>
            </a:pPr>
            <a:r>
              <a:rPr lang="en-US" sz="2800" dirty="0">
                <a:solidFill>
                  <a:prstClr val="black">
                    <a:lumMod val="85000"/>
                    <a:lumOff val="15000"/>
                  </a:prstClr>
                </a:solidFill>
              </a:rPr>
              <a:t>In the event you have a challenging situation or intern (rare but possible)</a:t>
            </a:r>
          </a:p>
          <a:p>
            <a:pPr lvl="1">
              <a:buClr>
                <a:srgbClr val="D9B247"/>
              </a:buClr>
            </a:pPr>
            <a:r>
              <a:rPr lang="en-US" sz="2400" dirty="0">
                <a:solidFill>
                  <a:prstClr val="black">
                    <a:lumMod val="85000"/>
                    <a:lumOff val="15000"/>
                  </a:prstClr>
                </a:solidFill>
              </a:rPr>
              <a:t>Call Program Associate Director (Lorraine) as soon as you have any concerns with an intern, including knowledge base, professionalism, attitude, etc.</a:t>
            </a:r>
          </a:p>
          <a:p>
            <a:pPr lvl="1">
              <a:buClr>
                <a:srgbClr val="D9B247"/>
              </a:buClr>
            </a:pPr>
            <a:r>
              <a:rPr lang="en-US" sz="2400" dirty="0">
                <a:solidFill>
                  <a:prstClr val="black">
                    <a:lumMod val="85000"/>
                    <a:lumOff val="15000"/>
                  </a:prstClr>
                </a:solidFill>
              </a:rPr>
              <a:t>We will develop an individual plan with you which may include</a:t>
            </a:r>
          </a:p>
          <a:p>
            <a:pPr lvl="2">
              <a:buClr>
                <a:srgbClr val="D9B247"/>
              </a:buClr>
            </a:pPr>
            <a:r>
              <a:rPr lang="en-US" sz="2000" dirty="0">
                <a:solidFill>
                  <a:prstClr val="black">
                    <a:lumMod val="85000"/>
                    <a:lumOff val="15000"/>
                  </a:prstClr>
                </a:solidFill>
              </a:rPr>
              <a:t>Meeting with intern</a:t>
            </a:r>
          </a:p>
          <a:p>
            <a:pPr lvl="2">
              <a:buClr>
                <a:srgbClr val="D9B247"/>
              </a:buClr>
            </a:pPr>
            <a:r>
              <a:rPr lang="en-US" sz="2000" dirty="0">
                <a:solidFill>
                  <a:prstClr val="black">
                    <a:lumMod val="85000"/>
                    <a:lumOff val="15000"/>
                  </a:prstClr>
                </a:solidFill>
              </a:rPr>
              <a:t>Academic remediation plan at rotation site or Stony Brook</a:t>
            </a:r>
          </a:p>
        </p:txBody>
      </p:sp>
      <p:cxnSp>
        <p:nvCxnSpPr>
          <p:cNvPr id="8" name="Straight Connector 7"/>
          <p:cNvCxnSpPr/>
          <p:nvPr/>
        </p:nvCxnSpPr>
        <p:spPr>
          <a:xfrm>
            <a:off x="1038788" y="1227743"/>
            <a:ext cx="10178941"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stretch>
            <a:fillRect/>
          </a:stretch>
        </p:blipFill>
        <p:spPr>
          <a:xfrm>
            <a:off x="9894782" y="5101170"/>
            <a:ext cx="1322947" cy="1054699"/>
          </a:xfrm>
          <a:prstGeom prst="rect">
            <a:avLst/>
          </a:prstGeom>
        </p:spPr>
      </p:pic>
    </p:spTree>
    <p:extLst>
      <p:ext uri="{BB962C8B-B14F-4D97-AF65-F5344CB8AC3E}">
        <p14:creationId xmlns:p14="http://schemas.microsoft.com/office/powerpoint/2010/main" val="1525559093"/>
      </p:ext>
    </p:extLst>
  </p:cSld>
  <p:clrMapOvr>
    <a:masterClrMapping/>
  </p:clrMapOvr>
  <mc:AlternateContent xmlns:mc="http://schemas.openxmlformats.org/markup-compatibility/2006" xmlns:p14="http://schemas.microsoft.com/office/powerpoint/2010/main">
    <mc:Choice Requires="p14">
      <p:transition spd="slow" p14:dur="2000" advTm="11820"/>
    </mc:Choice>
    <mc:Fallback xmlns="">
      <p:transition spd="slow" advTm="1182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1038788" y="513368"/>
            <a:ext cx="10178941" cy="714375"/>
          </a:xfrm>
        </p:spPr>
        <p:txBody>
          <a:bodyPr>
            <a:noAutofit/>
          </a:bodyPr>
          <a:lstStyle/>
          <a:p>
            <a:r>
              <a:rPr lang="en-US" sz="4000" dirty="0">
                <a:solidFill>
                  <a:schemeClr val="accent3">
                    <a:lumMod val="75000"/>
                  </a:schemeClr>
                </a:solidFill>
              </a:rPr>
              <a:t>Valuable Partners</a:t>
            </a:r>
            <a:endParaRPr lang="en-US" sz="3600" dirty="0">
              <a:solidFill>
                <a:schemeClr val="accent3">
                  <a:lumMod val="75000"/>
                </a:schemeClr>
              </a:solidFill>
            </a:endParaRPr>
          </a:p>
        </p:txBody>
      </p:sp>
      <p:sp>
        <p:nvSpPr>
          <p:cNvPr id="6" name="Content Placeholder 2"/>
          <p:cNvSpPr txBox="1">
            <a:spLocks/>
          </p:cNvSpPr>
          <p:nvPr/>
        </p:nvSpPr>
        <p:spPr>
          <a:xfrm>
            <a:off x="1038789" y="1668613"/>
            <a:ext cx="9967878" cy="4046387"/>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lvl="0">
              <a:buClr>
                <a:srgbClr val="D9B247"/>
              </a:buClr>
            </a:pPr>
            <a:r>
              <a:rPr lang="en-US" dirty="0">
                <a:solidFill>
                  <a:prstClr val="black">
                    <a:lumMod val="85000"/>
                    <a:lumOff val="15000"/>
                  </a:prstClr>
                </a:solidFill>
              </a:rPr>
              <a:t>We know precepting is a choice and we value your time </a:t>
            </a:r>
          </a:p>
          <a:p>
            <a:pPr lvl="0">
              <a:buClr>
                <a:srgbClr val="D9B247"/>
              </a:buClr>
            </a:pPr>
            <a:r>
              <a:rPr lang="en-US" dirty="0">
                <a:solidFill>
                  <a:prstClr val="black">
                    <a:lumMod val="85000"/>
                    <a:lumOff val="15000"/>
                  </a:prstClr>
                </a:solidFill>
              </a:rPr>
              <a:t>We strive to be an effective partner and support/facilitate your precepting efforts</a:t>
            </a:r>
          </a:p>
          <a:p>
            <a:pPr lvl="0">
              <a:buClr>
                <a:srgbClr val="D9B247"/>
              </a:buClr>
            </a:pPr>
            <a:r>
              <a:rPr lang="en-US" dirty="0">
                <a:solidFill>
                  <a:prstClr val="black">
                    <a:lumMod val="85000"/>
                    <a:lumOff val="15000"/>
                  </a:prstClr>
                </a:solidFill>
              </a:rPr>
              <a:t>We also strive to give back – providing you with resources and training to facilitate the work you do and your mission!  </a:t>
            </a:r>
          </a:p>
          <a:p>
            <a:pPr>
              <a:buClr>
                <a:srgbClr val="D9B247"/>
              </a:buClr>
            </a:pPr>
            <a:r>
              <a:rPr lang="en-US" i="1" dirty="0">
                <a:solidFill>
                  <a:schemeClr val="accent3">
                    <a:lumMod val="75000"/>
                  </a:schemeClr>
                </a:solidFill>
              </a:rPr>
              <a:t>Please let us know if we can assist you!</a:t>
            </a:r>
          </a:p>
        </p:txBody>
      </p:sp>
      <p:cxnSp>
        <p:nvCxnSpPr>
          <p:cNvPr id="8" name="Straight Connector 7"/>
          <p:cNvCxnSpPr/>
          <p:nvPr/>
        </p:nvCxnSpPr>
        <p:spPr>
          <a:xfrm>
            <a:off x="1038788" y="1227743"/>
            <a:ext cx="10178941"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stretch>
            <a:fillRect/>
          </a:stretch>
        </p:blipFill>
        <p:spPr>
          <a:xfrm>
            <a:off x="9955726" y="5101170"/>
            <a:ext cx="1322947" cy="1054699"/>
          </a:xfrm>
          <a:prstGeom prst="rect">
            <a:avLst/>
          </a:prstGeom>
        </p:spPr>
      </p:pic>
    </p:spTree>
    <p:extLst>
      <p:ext uri="{BB962C8B-B14F-4D97-AF65-F5344CB8AC3E}">
        <p14:creationId xmlns:p14="http://schemas.microsoft.com/office/powerpoint/2010/main" val="3758173527"/>
      </p:ext>
    </p:extLst>
  </p:cSld>
  <p:clrMapOvr>
    <a:masterClrMapping/>
  </p:clrMapOvr>
  <mc:AlternateContent xmlns:mc="http://schemas.openxmlformats.org/markup-compatibility/2006" xmlns:p14="http://schemas.microsoft.com/office/powerpoint/2010/main">
    <mc:Choice Requires="p14">
      <p:transition spd="slow" p14:dur="2000" advTm="32669"/>
    </mc:Choice>
    <mc:Fallback xmlns="">
      <p:transition spd="slow" advTm="32669"/>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3"/>
          </p:nvPr>
        </p:nvSpPr>
        <p:spPr/>
        <p:txBody>
          <a:bodyPr/>
          <a:lstStyle/>
          <a:p>
            <a:r>
              <a:rPr lang="en-US" dirty="0"/>
              <a:t>Thank you for partnering with us on the essential task of training  the next generation of registered dietitians/nutritionists!</a:t>
            </a:r>
          </a:p>
        </p:txBody>
      </p:sp>
      <p:pic>
        <p:nvPicPr>
          <p:cNvPr id="2" name="Picture 1"/>
          <p:cNvPicPr>
            <a:picLocks noChangeAspect="1"/>
          </p:cNvPicPr>
          <p:nvPr/>
        </p:nvPicPr>
        <p:blipFill>
          <a:blip r:embed="rId2"/>
          <a:stretch>
            <a:fillRect/>
          </a:stretch>
        </p:blipFill>
        <p:spPr>
          <a:xfrm>
            <a:off x="9803326" y="5094517"/>
            <a:ext cx="1322947" cy="1054699"/>
          </a:xfrm>
          <a:prstGeom prst="rect">
            <a:avLst/>
          </a:prstGeom>
        </p:spPr>
      </p:pic>
    </p:spTree>
    <p:extLst>
      <p:ext uri="{BB962C8B-B14F-4D97-AF65-F5344CB8AC3E}">
        <p14:creationId xmlns:p14="http://schemas.microsoft.com/office/powerpoint/2010/main" val="4134503759"/>
      </p:ext>
    </p:extLst>
  </p:cSld>
  <p:clrMapOvr>
    <a:masterClrMapping/>
  </p:clrMapOvr>
  <mc:AlternateContent xmlns:mc="http://schemas.openxmlformats.org/markup-compatibility/2006" xmlns:p14="http://schemas.microsoft.com/office/powerpoint/2010/main">
    <mc:Choice Requires="p14">
      <p:transition spd="slow" p14:dur="2000" advTm="16715"/>
    </mc:Choice>
    <mc:Fallback xmlns="">
      <p:transition spd="slow" advTm="1671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295402" y="982133"/>
            <a:ext cx="9601196" cy="808568"/>
          </a:xfrm>
        </p:spPr>
        <p:txBody>
          <a:bodyPr/>
          <a:lstStyle/>
          <a:p>
            <a:r>
              <a:rPr lang="en-US" dirty="0">
                <a:solidFill>
                  <a:schemeClr val="accent3">
                    <a:lumMod val="75000"/>
                  </a:schemeClr>
                </a:solidFill>
              </a:rPr>
              <a:t>Table of Contents</a:t>
            </a:r>
          </a:p>
        </p:txBody>
      </p:sp>
      <p:sp>
        <p:nvSpPr>
          <p:cNvPr id="4" name="TextBox 3"/>
          <p:cNvSpPr txBox="1"/>
          <p:nvPr/>
        </p:nvSpPr>
        <p:spPr>
          <a:xfrm>
            <a:off x="1371602" y="2046553"/>
            <a:ext cx="9601195" cy="4102662"/>
          </a:xfrm>
          <a:prstGeom prst="rect">
            <a:avLst/>
          </a:prstGeom>
          <a:noFill/>
        </p:spPr>
        <p:txBody>
          <a:bodyPr wrap="square" rtlCol="0">
            <a:spAutoFit/>
          </a:bodyPr>
          <a:lstStyle/>
          <a:p>
            <a:pPr marL="285750" lvl="0" indent="-285750">
              <a:spcBef>
                <a:spcPct val="20000"/>
              </a:spcBef>
              <a:spcAft>
                <a:spcPts val="600"/>
              </a:spcAft>
              <a:buClr>
                <a:srgbClr val="D9B247"/>
              </a:buClr>
              <a:buSzPct val="115000"/>
              <a:buFont typeface="Arial"/>
              <a:buChar char="•"/>
            </a:pPr>
            <a:r>
              <a:rPr lang="en-US" sz="2400" dirty="0">
                <a:solidFill>
                  <a:prstClr val="black">
                    <a:lumMod val="85000"/>
                    <a:lumOff val="15000"/>
                  </a:prstClr>
                </a:solidFill>
              </a:rPr>
              <a:t>Perks to precepting for Stony Brook University Dietetic Internship Program</a:t>
            </a:r>
          </a:p>
          <a:p>
            <a:pPr marL="285750" lvl="0" indent="-285750">
              <a:spcBef>
                <a:spcPct val="20000"/>
              </a:spcBef>
              <a:spcAft>
                <a:spcPts val="600"/>
              </a:spcAft>
              <a:buClr>
                <a:srgbClr val="D9B247"/>
              </a:buClr>
              <a:buSzPct val="115000"/>
              <a:buFont typeface="Arial"/>
              <a:buChar char="•"/>
            </a:pPr>
            <a:r>
              <a:rPr lang="en-US" sz="2400" dirty="0">
                <a:solidFill>
                  <a:prstClr val="black">
                    <a:lumMod val="85000"/>
                    <a:lumOff val="15000"/>
                  </a:prstClr>
                </a:solidFill>
              </a:rPr>
              <a:t>Program Description</a:t>
            </a:r>
          </a:p>
          <a:p>
            <a:pPr marL="285750" lvl="0" indent="-285750">
              <a:spcBef>
                <a:spcPct val="20000"/>
              </a:spcBef>
              <a:spcAft>
                <a:spcPts val="600"/>
              </a:spcAft>
              <a:buClr>
                <a:srgbClr val="D9B247"/>
              </a:buClr>
              <a:buSzPct val="115000"/>
              <a:buFont typeface="Arial"/>
              <a:buChar char="•"/>
            </a:pPr>
            <a:r>
              <a:rPr lang="en-US" sz="2400" dirty="0">
                <a:solidFill>
                  <a:prstClr val="black">
                    <a:lumMod val="85000"/>
                    <a:lumOff val="15000"/>
                  </a:prstClr>
                </a:solidFill>
              </a:rPr>
              <a:t>Program Vitals</a:t>
            </a:r>
          </a:p>
          <a:p>
            <a:pPr marL="285750" lvl="0" indent="-285750">
              <a:spcBef>
                <a:spcPct val="20000"/>
              </a:spcBef>
              <a:spcAft>
                <a:spcPts val="600"/>
              </a:spcAft>
              <a:buClr>
                <a:srgbClr val="D9B247"/>
              </a:buClr>
              <a:buSzPct val="115000"/>
              <a:buFont typeface="Arial"/>
              <a:buChar char="•"/>
            </a:pPr>
            <a:r>
              <a:rPr lang="en-US" sz="2400" dirty="0">
                <a:solidFill>
                  <a:prstClr val="black">
                    <a:lumMod val="85000"/>
                    <a:lumOff val="15000"/>
                  </a:prstClr>
                </a:solidFill>
              </a:rPr>
              <a:t>Some brief reminders</a:t>
            </a:r>
          </a:p>
          <a:p>
            <a:pPr marL="285750" lvl="0" indent="-285750">
              <a:spcBef>
                <a:spcPct val="20000"/>
              </a:spcBef>
              <a:spcAft>
                <a:spcPts val="600"/>
              </a:spcAft>
              <a:buClr>
                <a:srgbClr val="D9B247"/>
              </a:buClr>
              <a:buSzPct val="115000"/>
              <a:buFont typeface="Arial"/>
              <a:buChar char="•"/>
            </a:pPr>
            <a:r>
              <a:rPr lang="en-US" sz="2400" dirty="0">
                <a:solidFill>
                  <a:prstClr val="black">
                    <a:lumMod val="85000"/>
                    <a:lumOff val="15000"/>
                  </a:prstClr>
                </a:solidFill>
              </a:rPr>
              <a:t>Pertinent policies and procedures</a:t>
            </a:r>
          </a:p>
          <a:p>
            <a:pPr marL="285750" lvl="0" indent="-285750">
              <a:spcBef>
                <a:spcPct val="20000"/>
              </a:spcBef>
              <a:spcAft>
                <a:spcPts val="600"/>
              </a:spcAft>
              <a:buClr>
                <a:srgbClr val="D9B247"/>
              </a:buClr>
              <a:buSzPct val="115000"/>
              <a:buFont typeface="Arial"/>
              <a:buChar char="•"/>
            </a:pPr>
            <a:r>
              <a:rPr lang="en-US" sz="2400" dirty="0">
                <a:solidFill>
                  <a:prstClr val="black">
                    <a:lumMod val="85000"/>
                    <a:lumOff val="15000"/>
                  </a:prstClr>
                </a:solidFill>
              </a:rPr>
              <a:t>Intern requirements to earn a DI Verification Statement</a:t>
            </a:r>
          </a:p>
          <a:p>
            <a:pPr marL="285750" lvl="0" indent="-285750">
              <a:spcBef>
                <a:spcPct val="20000"/>
              </a:spcBef>
              <a:spcAft>
                <a:spcPts val="600"/>
              </a:spcAft>
              <a:buClr>
                <a:srgbClr val="D9B247"/>
              </a:buClr>
              <a:buSzPct val="115000"/>
              <a:buFont typeface="Arial"/>
              <a:buChar char="•"/>
            </a:pPr>
            <a:r>
              <a:rPr lang="en-US" sz="2400" dirty="0">
                <a:solidFill>
                  <a:prstClr val="black">
                    <a:lumMod val="85000"/>
                    <a:lumOff val="15000"/>
                  </a:prstClr>
                </a:solidFill>
              </a:rPr>
              <a:t>Intern and SBU Faculty Responsibilities</a:t>
            </a:r>
          </a:p>
          <a:p>
            <a:pPr marL="285750" lvl="0" indent="-285750">
              <a:spcBef>
                <a:spcPct val="20000"/>
              </a:spcBef>
              <a:spcAft>
                <a:spcPts val="600"/>
              </a:spcAft>
              <a:buClr>
                <a:srgbClr val="D9B247"/>
              </a:buClr>
              <a:buSzPct val="115000"/>
              <a:buFont typeface="Arial"/>
              <a:buChar char="•"/>
            </a:pPr>
            <a:r>
              <a:rPr lang="en-US" sz="2400" dirty="0">
                <a:solidFill>
                  <a:prstClr val="black">
                    <a:lumMod val="85000"/>
                    <a:lumOff val="15000"/>
                  </a:prstClr>
                </a:solidFill>
              </a:rPr>
              <a:t>Precepting tips</a:t>
            </a:r>
          </a:p>
        </p:txBody>
      </p:sp>
      <p:pic>
        <p:nvPicPr>
          <p:cNvPr id="2" name="Picture 1"/>
          <p:cNvPicPr>
            <a:picLocks noChangeAspect="1"/>
          </p:cNvPicPr>
          <p:nvPr/>
        </p:nvPicPr>
        <p:blipFill>
          <a:blip r:embed="rId2"/>
          <a:stretch>
            <a:fillRect/>
          </a:stretch>
        </p:blipFill>
        <p:spPr>
          <a:xfrm>
            <a:off x="9938793" y="5094516"/>
            <a:ext cx="1322947" cy="1054699"/>
          </a:xfrm>
          <a:prstGeom prst="rect">
            <a:avLst/>
          </a:prstGeom>
        </p:spPr>
      </p:pic>
    </p:spTree>
    <p:extLst>
      <p:ext uri="{BB962C8B-B14F-4D97-AF65-F5344CB8AC3E}">
        <p14:creationId xmlns:p14="http://schemas.microsoft.com/office/powerpoint/2010/main" val="1260164736"/>
      </p:ext>
    </p:extLst>
  </p:cSld>
  <p:clrMapOvr>
    <a:masterClrMapping/>
  </p:clrMapOvr>
  <mc:AlternateContent xmlns:mc="http://schemas.openxmlformats.org/markup-compatibility/2006" xmlns:p14="http://schemas.microsoft.com/office/powerpoint/2010/main">
    <mc:Choice Requires="p14">
      <p:transition spd="slow" p14:dur="2000" advTm="30611"/>
    </mc:Choice>
    <mc:Fallback xmlns="">
      <p:transition spd="slow" advTm="30611"/>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1502229" y="513368"/>
            <a:ext cx="9715500" cy="714375"/>
          </a:xfrm>
        </p:spPr>
        <p:txBody>
          <a:bodyPr>
            <a:noAutofit/>
          </a:bodyPr>
          <a:lstStyle/>
          <a:p>
            <a:r>
              <a:rPr lang="en-US" sz="3600" dirty="0">
                <a:solidFill>
                  <a:schemeClr val="accent3">
                    <a:lumMod val="75000"/>
                  </a:schemeClr>
                </a:solidFill>
              </a:rPr>
              <a:t>Benefits of Precepting</a:t>
            </a:r>
          </a:p>
        </p:txBody>
      </p:sp>
      <p:sp>
        <p:nvSpPr>
          <p:cNvPr id="6" name="Content Placeholder 2"/>
          <p:cNvSpPr txBox="1">
            <a:spLocks/>
          </p:cNvSpPr>
          <p:nvPr/>
        </p:nvSpPr>
        <p:spPr>
          <a:xfrm>
            <a:off x="1038788" y="1355270"/>
            <a:ext cx="10554497" cy="5159829"/>
          </a:xfrm>
          <a:prstGeom prst="rect">
            <a:avLst/>
          </a:prstGeom>
        </p:spPr>
        <p:txBody>
          <a:bodyPr>
            <a:normAutofit fontScale="70000" lnSpcReduction="2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US" sz="2800" dirty="0"/>
              <a:t>Volunteer faculty appointment in the Department of Family, Population and Preventive Medicine</a:t>
            </a:r>
            <a:endParaRPr lang="en-US" sz="2800" i="1" dirty="0"/>
          </a:p>
          <a:p>
            <a:pPr lvl="1">
              <a:lnSpc>
                <a:spcPct val="110000"/>
              </a:lnSpc>
              <a:spcBef>
                <a:spcPts val="0"/>
              </a:spcBef>
            </a:pPr>
            <a:r>
              <a:rPr lang="en-US" dirty="0"/>
              <a:t>Access to Stony Brook Medicine library</a:t>
            </a:r>
          </a:p>
          <a:p>
            <a:pPr lvl="2">
              <a:lnSpc>
                <a:spcPct val="110000"/>
              </a:lnSpc>
              <a:spcBef>
                <a:spcPts val="0"/>
              </a:spcBef>
              <a:spcAft>
                <a:spcPts val="200"/>
              </a:spcAft>
            </a:pPr>
            <a:r>
              <a:rPr lang="en-US" dirty="0"/>
              <a:t>Access to electronic data bases, search engines and e-journals</a:t>
            </a:r>
          </a:p>
          <a:p>
            <a:pPr lvl="2">
              <a:lnSpc>
                <a:spcPct val="110000"/>
              </a:lnSpc>
              <a:spcBef>
                <a:spcPts val="0"/>
              </a:spcBef>
              <a:spcAft>
                <a:spcPts val="200"/>
              </a:spcAft>
            </a:pPr>
            <a:r>
              <a:rPr lang="en-US" dirty="0"/>
              <a:t>Access to virtual SINC Site which provides a way to access site-licensed, academic software titles directly from your personal computers; programs include (among others): Microsoft Office Suite 2016, SPSS Statistics, SAS, ArcGIS, EndNote; use the link below with your Net ID</a:t>
            </a:r>
          </a:p>
          <a:p>
            <a:pPr lvl="3">
              <a:lnSpc>
                <a:spcPct val="110000"/>
              </a:lnSpc>
              <a:spcBef>
                <a:spcPts val="0"/>
              </a:spcBef>
              <a:spcAft>
                <a:spcPts val="200"/>
              </a:spcAft>
            </a:pPr>
            <a:r>
              <a:rPr lang="en-US" u="sng" dirty="0">
                <a:hlinkClick r:id="rId2"/>
              </a:rPr>
              <a:t>https://it.stonybrook.edu/services/virtual-sinc-site</a:t>
            </a:r>
            <a:endParaRPr lang="en-US" dirty="0"/>
          </a:p>
          <a:p>
            <a:pPr lvl="1">
              <a:lnSpc>
                <a:spcPct val="110000"/>
              </a:lnSpc>
              <a:spcBef>
                <a:spcPts val="0"/>
              </a:spcBef>
              <a:spcAft>
                <a:spcPts val="200"/>
              </a:spcAft>
            </a:pPr>
            <a:r>
              <a:rPr lang="en-US" dirty="0"/>
              <a:t>Associated academic status and teaching credentials</a:t>
            </a:r>
          </a:p>
          <a:p>
            <a:r>
              <a:rPr lang="en-US" sz="2800" dirty="0"/>
              <a:t>Invitation to Nutrition Division Journal Clubs (continuing education credits) – in person or virtually</a:t>
            </a:r>
          </a:p>
          <a:p>
            <a:pPr lvl="1">
              <a:spcBef>
                <a:spcPts val="0"/>
              </a:spcBef>
              <a:spcAft>
                <a:spcPts val="200"/>
              </a:spcAft>
            </a:pPr>
            <a:r>
              <a:rPr lang="en-US" dirty="0"/>
              <a:t>Second Tuesday of month from noon to 1:00</a:t>
            </a:r>
          </a:p>
          <a:p>
            <a:r>
              <a:rPr lang="en-US" sz="2800" dirty="0"/>
              <a:t>Annual Preceptor Appreciation Continuing Education Event</a:t>
            </a:r>
          </a:p>
          <a:p>
            <a:r>
              <a:rPr lang="en-US" sz="2800" dirty="0"/>
              <a:t>Services dietetic interns can give back</a:t>
            </a:r>
          </a:p>
          <a:p>
            <a:pPr lvl="1">
              <a:lnSpc>
                <a:spcPct val="110000"/>
              </a:lnSpc>
              <a:spcBef>
                <a:spcPts val="0"/>
              </a:spcBef>
              <a:spcAft>
                <a:spcPts val="200"/>
              </a:spcAft>
            </a:pPr>
            <a:r>
              <a:rPr lang="en-US" dirty="0"/>
              <a:t>Quality assurance or performance improvement projects</a:t>
            </a:r>
          </a:p>
          <a:p>
            <a:pPr lvl="1">
              <a:lnSpc>
                <a:spcPct val="110000"/>
              </a:lnSpc>
              <a:spcBef>
                <a:spcPts val="0"/>
              </a:spcBef>
              <a:spcAft>
                <a:spcPts val="200"/>
              </a:spcAft>
            </a:pPr>
            <a:r>
              <a:rPr lang="en-US" dirty="0"/>
              <a:t>In-services, in-depth literature reviews</a:t>
            </a:r>
          </a:p>
          <a:p>
            <a:pPr lvl="1">
              <a:lnSpc>
                <a:spcPct val="110000"/>
              </a:lnSpc>
              <a:spcBef>
                <a:spcPts val="0"/>
              </a:spcBef>
              <a:spcAft>
                <a:spcPts val="200"/>
              </a:spcAft>
            </a:pPr>
            <a:r>
              <a:rPr lang="en-US" dirty="0"/>
              <a:t>Case studies (preceptors can earn CPE credits for attending such presentations) </a:t>
            </a:r>
          </a:p>
          <a:p>
            <a:pPr lvl="1">
              <a:lnSpc>
                <a:spcPct val="110000"/>
              </a:lnSpc>
              <a:spcBef>
                <a:spcPts val="0"/>
              </a:spcBef>
              <a:spcAft>
                <a:spcPts val="200"/>
              </a:spcAft>
            </a:pPr>
            <a:r>
              <a:rPr lang="en-US" dirty="0"/>
              <a:t>Development of patient education materials and/or marketing materials</a:t>
            </a:r>
          </a:p>
          <a:p>
            <a:pPr>
              <a:lnSpc>
                <a:spcPct val="110000"/>
              </a:lnSpc>
              <a:spcBef>
                <a:spcPts val="0"/>
              </a:spcBef>
            </a:pPr>
            <a:r>
              <a:rPr lang="en-US" sz="2900" dirty="0"/>
              <a:t>Continuing professional education credits (“leadership activity”) for serving as a preceptor</a:t>
            </a:r>
          </a:p>
          <a:p>
            <a:pPr lvl="1">
              <a:lnSpc>
                <a:spcPct val="110000"/>
              </a:lnSpc>
              <a:spcBef>
                <a:spcPts val="0"/>
              </a:spcBef>
            </a:pPr>
            <a:r>
              <a:rPr lang="en-US" dirty="0"/>
              <a:t>3 CPEUs/year and maximum 15 CPEUs/5 year recertification cycle</a:t>
            </a:r>
          </a:p>
          <a:p>
            <a:pPr lvl="1">
              <a:lnSpc>
                <a:spcPct val="110000"/>
              </a:lnSpc>
              <a:spcBef>
                <a:spcPts val="0"/>
              </a:spcBef>
            </a:pPr>
            <a:r>
              <a:rPr lang="en-US" dirty="0"/>
              <a:t>For detailed information and required form for your records to: https://www.cdrnet.org/cpeu-credit-for-preceptors</a:t>
            </a:r>
          </a:p>
        </p:txBody>
      </p:sp>
      <p:cxnSp>
        <p:nvCxnSpPr>
          <p:cNvPr id="8" name="Straight Connector 7"/>
          <p:cNvCxnSpPr/>
          <p:nvPr/>
        </p:nvCxnSpPr>
        <p:spPr>
          <a:xfrm>
            <a:off x="1038788" y="1227743"/>
            <a:ext cx="10178941"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stretch>
            <a:fillRect/>
          </a:stretch>
        </p:blipFill>
        <p:spPr>
          <a:xfrm>
            <a:off x="10716653" y="5650901"/>
            <a:ext cx="1322947" cy="1054699"/>
          </a:xfrm>
          <a:prstGeom prst="rect">
            <a:avLst/>
          </a:prstGeom>
        </p:spPr>
      </p:pic>
    </p:spTree>
    <p:extLst>
      <p:ext uri="{BB962C8B-B14F-4D97-AF65-F5344CB8AC3E}">
        <p14:creationId xmlns:p14="http://schemas.microsoft.com/office/powerpoint/2010/main" val="1622607836"/>
      </p:ext>
    </p:extLst>
  </p:cSld>
  <p:clrMapOvr>
    <a:masterClrMapping/>
  </p:clrMapOvr>
  <mc:AlternateContent xmlns:mc="http://schemas.openxmlformats.org/markup-compatibility/2006" xmlns:p14="http://schemas.microsoft.com/office/powerpoint/2010/main">
    <mc:Choice Requires="p14">
      <p:transition spd="slow" p14:dur="2000" advTm="188367"/>
    </mc:Choice>
    <mc:Fallback xmlns="">
      <p:transition spd="slow" advTm="188367"/>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1038788" y="716436"/>
            <a:ext cx="10178941" cy="714375"/>
          </a:xfrm>
        </p:spPr>
        <p:txBody>
          <a:bodyPr>
            <a:noAutofit/>
          </a:bodyPr>
          <a:lstStyle/>
          <a:p>
            <a:r>
              <a:rPr lang="en-US" sz="2800" dirty="0">
                <a:solidFill>
                  <a:schemeClr val="accent3">
                    <a:lumMod val="75000"/>
                  </a:schemeClr>
                </a:solidFill>
              </a:rPr>
              <a:t>Stony Brook Dietetic Internship: </a:t>
            </a:r>
            <a:r>
              <a:rPr lang="en-US" sz="2800" b="1" dirty="0">
                <a:solidFill>
                  <a:schemeClr val="accent3">
                    <a:lumMod val="75000"/>
                  </a:schemeClr>
                </a:solidFill>
              </a:rPr>
              <a:t>Onsite</a:t>
            </a:r>
            <a:r>
              <a:rPr lang="en-US" sz="2800" dirty="0">
                <a:solidFill>
                  <a:schemeClr val="accent3">
                    <a:lumMod val="75000"/>
                  </a:schemeClr>
                </a:solidFill>
              </a:rPr>
              <a:t> Program Description</a:t>
            </a:r>
          </a:p>
        </p:txBody>
      </p:sp>
      <p:sp>
        <p:nvSpPr>
          <p:cNvPr id="6" name="Content Placeholder 2"/>
          <p:cNvSpPr txBox="1">
            <a:spLocks/>
          </p:cNvSpPr>
          <p:nvPr/>
        </p:nvSpPr>
        <p:spPr>
          <a:xfrm>
            <a:off x="1038788" y="1526840"/>
            <a:ext cx="10554497" cy="5037590"/>
          </a:xfrm>
          <a:prstGeom prst="rect">
            <a:avLst/>
          </a:prstGeom>
        </p:spPr>
        <p:txBody>
          <a:bodyPr>
            <a:normAutofit fontScale="92500" lnSpcReduction="2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lvl="0">
              <a:spcBef>
                <a:spcPts val="0"/>
              </a:spcBef>
              <a:spcAft>
                <a:spcPts val="200"/>
              </a:spcAft>
              <a:buClr>
                <a:srgbClr val="D9B247"/>
              </a:buClr>
              <a:buSzPct val="130000"/>
            </a:pPr>
            <a:r>
              <a:rPr lang="en-US" b="1" dirty="0">
                <a:solidFill>
                  <a:schemeClr val="accent3">
                    <a:lumMod val="75000"/>
                  </a:schemeClr>
                </a:solidFill>
              </a:rPr>
              <a:t>See how you fit! </a:t>
            </a:r>
          </a:p>
          <a:p>
            <a:pPr lvl="0">
              <a:spcBef>
                <a:spcPts val="0"/>
              </a:spcBef>
              <a:spcAft>
                <a:spcPts val="200"/>
              </a:spcAft>
              <a:buClr>
                <a:srgbClr val="D9B247"/>
              </a:buClr>
              <a:buSzPct val="130000"/>
            </a:pPr>
            <a:r>
              <a:rPr lang="en-US" dirty="0">
                <a:solidFill>
                  <a:prstClr val="black">
                    <a:lumMod val="85000"/>
                    <a:lumOff val="15000"/>
                  </a:prstClr>
                </a:solidFill>
              </a:rPr>
              <a:t>38-week program (starting end of August/early September to early June with winter holiday break) including:</a:t>
            </a:r>
          </a:p>
          <a:p>
            <a:pPr lvl="1">
              <a:spcBef>
                <a:spcPts val="0"/>
              </a:spcBef>
              <a:spcAft>
                <a:spcPts val="200"/>
              </a:spcAft>
              <a:buClr>
                <a:srgbClr val="D9B247"/>
              </a:buClr>
              <a:buFont typeface="Courier New" panose="02070309020205020404" pitchFamily="49" charset="0"/>
              <a:buChar char="o"/>
            </a:pPr>
            <a:r>
              <a:rPr lang="en-US" sz="2100" dirty="0">
                <a:solidFill>
                  <a:prstClr val="black">
                    <a:lumMod val="85000"/>
                    <a:lumOff val="15000"/>
                  </a:prstClr>
                </a:solidFill>
              </a:rPr>
              <a:t>2 week orientation</a:t>
            </a:r>
          </a:p>
          <a:p>
            <a:pPr lvl="1">
              <a:spcBef>
                <a:spcPts val="0"/>
              </a:spcBef>
              <a:spcAft>
                <a:spcPts val="200"/>
              </a:spcAft>
              <a:buClr>
                <a:srgbClr val="D9B247"/>
              </a:buClr>
              <a:buFont typeface="Courier New" panose="02070309020205020404" pitchFamily="49" charset="0"/>
              <a:buChar char="o"/>
            </a:pPr>
            <a:r>
              <a:rPr lang="en-US" sz="2100" dirty="0">
                <a:solidFill>
                  <a:prstClr val="black">
                    <a:lumMod val="85000"/>
                    <a:lumOff val="15000"/>
                  </a:prstClr>
                </a:solidFill>
              </a:rPr>
              <a:t>Seminar - 10 Mondays throughout the academic year</a:t>
            </a:r>
          </a:p>
          <a:p>
            <a:pPr lvl="1">
              <a:spcBef>
                <a:spcPts val="0"/>
              </a:spcBef>
              <a:spcAft>
                <a:spcPts val="200"/>
              </a:spcAft>
              <a:buClr>
                <a:srgbClr val="D9B247"/>
              </a:buClr>
              <a:buFont typeface="Courier New" panose="02070309020205020404" pitchFamily="49" charset="0"/>
              <a:buChar char="o"/>
            </a:pPr>
            <a:r>
              <a:rPr lang="en-US" sz="2100" dirty="0">
                <a:solidFill>
                  <a:prstClr val="black">
                    <a:lumMod val="85000"/>
                    <a:lumOff val="15000"/>
                  </a:prstClr>
                </a:solidFill>
              </a:rPr>
              <a:t>Rotations (Tuesdays-Fridays, 7.5 supervised hours per day)</a:t>
            </a:r>
          </a:p>
          <a:p>
            <a:pPr lvl="2">
              <a:spcBef>
                <a:spcPts val="0"/>
              </a:spcBef>
              <a:spcAft>
                <a:spcPts val="200"/>
              </a:spcAft>
              <a:buClr>
                <a:srgbClr val="D9B247"/>
              </a:buClr>
              <a:buFont typeface="Courier New" panose="02070309020205020404" pitchFamily="49" charset="0"/>
              <a:buChar char="o"/>
            </a:pPr>
            <a:r>
              <a:rPr lang="en-US" sz="2000" dirty="0">
                <a:solidFill>
                  <a:prstClr val="black">
                    <a:lumMod val="85000"/>
                    <a:lumOff val="15000"/>
                  </a:prstClr>
                </a:solidFill>
              </a:rPr>
              <a:t>11-week clinical nutrition therapy rotation, </a:t>
            </a:r>
          </a:p>
          <a:p>
            <a:pPr lvl="2">
              <a:spcBef>
                <a:spcPts val="0"/>
              </a:spcBef>
              <a:spcAft>
                <a:spcPts val="200"/>
              </a:spcAft>
              <a:buClr>
                <a:srgbClr val="D9B247"/>
              </a:buClr>
              <a:buFont typeface="Courier New" panose="02070309020205020404" pitchFamily="49" charset="0"/>
              <a:buChar char="o"/>
            </a:pPr>
            <a:r>
              <a:rPr lang="en-US" sz="2000" dirty="0">
                <a:solidFill>
                  <a:prstClr val="black">
                    <a:lumMod val="85000"/>
                    <a:lumOff val="15000"/>
                  </a:prstClr>
                </a:solidFill>
              </a:rPr>
              <a:t>5‑week clinical outpatient rotation, </a:t>
            </a:r>
          </a:p>
          <a:p>
            <a:pPr lvl="2">
              <a:spcBef>
                <a:spcPts val="0"/>
              </a:spcBef>
              <a:spcAft>
                <a:spcPts val="200"/>
              </a:spcAft>
              <a:buClr>
                <a:srgbClr val="D9B247"/>
              </a:buClr>
              <a:buFont typeface="Courier New" panose="02070309020205020404" pitchFamily="49" charset="0"/>
              <a:buChar char="o"/>
            </a:pPr>
            <a:r>
              <a:rPr lang="en-US" sz="2000" dirty="0">
                <a:solidFill>
                  <a:prstClr val="black">
                    <a:lumMod val="85000"/>
                    <a:lumOff val="15000"/>
                  </a:prstClr>
                </a:solidFill>
              </a:rPr>
              <a:t>4-week long-term care rotation, </a:t>
            </a:r>
          </a:p>
          <a:p>
            <a:pPr lvl="2">
              <a:spcBef>
                <a:spcPts val="0"/>
              </a:spcBef>
              <a:spcAft>
                <a:spcPts val="200"/>
              </a:spcAft>
              <a:buClr>
                <a:srgbClr val="D9B247"/>
              </a:buClr>
              <a:buFont typeface="Courier New" panose="02070309020205020404" pitchFamily="49" charset="0"/>
              <a:buChar char="o"/>
            </a:pPr>
            <a:r>
              <a:rPr lang="en-US" sz="2000" dirty="0">
                <a:solidFill>
                  <a:prstClr val="black">
                    <a:lumMod val="85000"/>
                    <a:lumOff val="15000"/>
                  </a:prstClr>
                </a:solidFill>
              </a:rPr>
              <a:t>7-week food service management rotation, </a:t>
            </a:r>
          </a:p>
          <a:p>
            <a:pPr lvl="2">
              <a:spcBef>
                <a:spcPts val="0"/>
              </a:spcBef>
              <a:spcAft>
                <a:spcPts val="200"/>
              </a:spcAft>
              <a:buClr>
                <a:srgbClr val="D9B247"/>
              </a:buClr>
              <a:buFont typeface="Courier New" panose="02070309020205020404" pitchFamily="49" charset="0"/>
              <a:buChar char="o"/>
            </a:pPr>
            <a:r>
              <a:rPr lang="en-US" sz="2000" dirty="0">
                <a:solidFill>
                  <a:prstClr val="black">
                    <a:lumMod val="85000"/>
                    <a:lumOff val="15000"/>
                  </a:prstClr>
                </a:solidFill>
              </a:rPr>
              <a:t>1-week virtual renal rotation, </a:t>
            </a:r>
          </a:p>
          <a:p>
            <a:pPr lvl="2">
              <a:spcBef>
                <a:spcPts val="0"/>
              </a:spcBef>
              <a:spcAft>
                <a:spcPts val="200"/>
              </a:spcAft>
              <a:buClr>
                <a:srgbClr val="D9B247"/>
              </a:buClr>
              <a:buFont typeface="Courier New" panose="02070309020205020404" pitchFamily="49" charset="0"/>
              <a:buChar char="o"/>
            </a:pPr>
            <a:r>
              <a:rPr lang="en-US" sz="2000" dirty="0">
                <a:solidFill>
                  <a:prstClr val="black">
                    <a:lumMod val="85000"/>
                    <a:lumOff val="15000"/>
                  </a:prstClr>
                </a:solidFill>
              </a:rPr>
              <a:t>5-week public health nutrition rotation (including 5 days of WIC rotation)</a:t>
            </a:r>
          </a:p>
          <a:p>
            <a:pPr lvl="2">
              <a:spcBef>
                <a:spcPts val="0"/>
              </a:spcBef>
              <a:spcAft>
                <a:spcPts val="200"/>
              </a:spcAft>
              <a:buClr>
                <a:srgbClr val="D9B247"/>
              </a:buClr>
              <a:buFont typeface="Courier New" panose="02070309020205020404" pitchFamily="49" charset="0"/>
              <a:buChar char="o"/>
            </a:pPr>
            <a:r>
              <a:rPr lang="en-US" sz="2000" dirty="0">
                <a:solidFill>
                  <a:prstClr val="black">
                    <a:lumMod val="85000"/>
                    <a:lumOff val="15000"/>
                  </a:prstClr>
                </a:solidFill>
              </a:rPr>
              <a:t>3-week elective rotation</a:t>
            </a:r>
          </a:p>
          <a:p>
            <a:pPr lvl="2">
              <a:spcBef>
                <a:spcPts val="0"/>
              </a:spcBef>
              <a:spcAft>
                <a:spcPts val="200"/>
              </a:spcAft>
              <a:buClr>
                <a:srgbClr val="D9B247"/>
              </a:buClr>
              <a:buFont typeface="Courier New" panose="02070309020205020404" pitchFamily="49" charset="0"/>
              <a:buChar char="o"/>
            </a:pPr>
            <a:r>
              <a:rPr lang="en-US" sz="2000" dirty="0">
                <a:solidFill>
                  <a:prstClr val="black">
                    <a:lumMod val="85000"/>
                    <a:lumOff val="15000"/>
                  </a:prstClr>
                </a:solidFill>
              </a:rPr>
              <a:t>Longitudinal research rotation (16 Mondays throughout the academic year) </a:t>
            </a:r>
          </a:p>
          <a:p>
            <a:pPr lvl="1">
              <a:spcBef>
                <a:spcPts val="0"/>
              </a:spcBef>
              <a:buClr>
                <a:srgbClr val="D9B247"/>
              </a:buClr>
              <a:buFont typeface="Courier New" panose="02070309020205020404" pitchFamily="49" charset="0"/>
              <a:buChar char="o"/>
            </a:pPr>
            <a:r>
              <a:rPr lang="en-US" sz="2300" dirty="0">
                <a:solidFill>
                  <a:prstClr val="black">
                    <a:lumMod val="85000"/>
                    <a:lumOff val="15000"/>
                  </a:prstClr>
                </a:solidFill>
              </a:rPr>
              <a:t>Review week </a:t>
            </a:r>
          </a:p>
          <a:p>
            <a:pPr>
              <a:spcBef>
                <a:spcPts val="0"/>
              </a:spcBef>
              <a:buClr>
                <a:srgbClr val="D9B247"/>
              </a:buClr>
              <a:buFont typeface="Courier New" panose="02070309020205020404" pitchFamily="49" charset="0"/>
              <a:buChar char="o"/>
            </a:pPr>
            <a:r>
              <a:rPr lang="en-US" sz="2700" dirty="0">
                <a:solidFill>
                  <a:prstClr val="black">
                    <a:lumMod val="85000"/>
                    <a:lumOff val="15000"/>
                  </a:prstClr>
                </a:solidFill>
              </a:rPr>
              <a:t>For more information and program goals &amp; outcome measures, visit us at: </a:t>
            </a:r>
            <a:r>
              <a:rPr lang="en-US" sz="1700" dirty="0">
                <a:solidFill>
                  <a:prstClr val="black">
                    <a:lumMod val="85000"/>
                    <a:lumOff val="15000"/>
                  </a:prstClr>
                </a:solidFill>
                <a:hlinkClick r:id="rId2"/>
              </a:rPr>
              <a:t>https://renaissance.stonybrookmedicine.edu/dietetic_intern/onsite</a:t>
            </a:r>
            <a:r>
              <a:rPr lang="en-US" sz="1700" dirty="0">
                <a:solidFill>
                  <a:prstClr val="black">
                    <a:lumMod val="85000"/>
                    <a:lumOff val="15000"/>
                  </a:prstClr>
                </a:solidFill>
              </a:rPr>
              <a:t> </a:t>
            </a:r>
          </a:p>
        </p:txBody>
      </p:sp>
      <p:cxnSp>
        <p:nvCxnSpPr>
          <p:cNvPr id="8" name="Straight Connector 7"/>
          <p:cNvCxnSpPr/>
          <p:nvPr/>
        </p:nvCxnSpPr>
        <p:spPr>
          <a:xfrm>
            <a:off x="1038788" y="1227743"/>
            <a:ext cx="10178941"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stretch>
            <a:fillRect/>
          </a:stretch>
        </p:blipFill>
        <p:spPr>
          <a:xfrm>
            <a:off x="10568539" y="5423243"/>
            <a:ext cx="1101748" cy="878352"/>
          </a:xfrm>
          <a:prstGeom prst="rect">
            <a:avLst/>
          </a:prstGeom>
        </p:spPr>
      </p:pic>
    </p:spTree>
    <p:extLst>
      <p:ext uri="{BB962C8B-B14F-4D97-AF65-F5344CB8AC3E}">
        <p14:creationId xmlns:p14="http://schemas.microsoft.com/office/powerpoint/2010/main" val="2294635031"/>
      </p:ext>
    </p:extLst>
  </p:cSld>
  <p:clrMapOvr>
    <a:masterClrMapping/>
  </p:clrMapOvr>
  <mc:AlternateContent xmlns:mc="http://schemas.openxmlformats.org/markup-compatibility/2006" xmlns:p14="http://schemas.microsoft.com/office/powerpoint/2010/main">
    <mc:Choice Requires="p14">
      <p:transition spd="slow" p14:dur="2000" advTm="111359"/>
    </mc:Choice>
    <mc:Fallback xmlns="">
      <p:transition spd="slow" advTm="111359"/>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1038788" y="716436"/>
            <a:ext cx="10178941" cy="714375"/>
          </a:xfrm>
        </p:spPr>
        <p:txBody>
          <a:bodyPr>
            <a:noAutofit/>
          </a:bodyPr>
          <a:lstStyle/>
          <a:p>
            <a:r>
              <a:rPr lang="en-US" sz="2800" dirty="0">
                <a:solidFill>
                  <a:schemeClr val="accent3">
                    <a:lumMod val="75000"/>
                  </a:schemeClr>
                </a:solidFill>
              </a:rPr>
              <a:t>Stony Brook Dietetic Internship: </a:t>
            </a:r>
            <a:r>
              <a:rPr lang="en-US" sz="2800" b="1" dirty="0">
                <a:solidFill>
                  <a:schemeClr val="accent3">
                    <a:lumMod val="75000"/>
                  </a:schemeClr>
                </a:solidFill>
              </a:rPr>
              <a:t>Distance</a:t>
            </a:r>
            <a:r>
              <a:rPr lang="en-US" sz="2800" dirty="0">
                <a:solidFill>
                  <a:schemeClr val="accent3">
                    <a:lumMod val="75000"/>
                  </a:schemeClr>
                </a:solidFill>
              </a:rPr>
              <a:t> Program Description</a:t>
            </a:r>
          </a:p>
        </p:txBody>
      </p:sp>
      <p:sp>
        <p:nvSpPr>
          <p:cNvPr id="6" name="Content Placeholder 2"/>
          <p:cNvSpPr txBox="1">
            <a:spLocks/>
          </p:cNvSpPr>
          <p:nvPr/>
        </p:nvSpPr>
        <p:spPr>
          <a:xfrm>
            <a:off x="1038788" y="1526840"/>
            <a:ext cx="10554497" cy="5037590"/>
          </a:xfrm>
          <a:prstGeom prst="rect">
            <a:avLst/>
          </a:prstGeom>
        </p:spPr>
        <p:txBody>
          <a:bodyPr>
            <a:normAutofit fontScale="85000" lnSpcReduction="2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lvl="0">
              <a:spcBef>
                <a:spcPts val="0"/>
              </a:spcBef>
              <a:spcAft>
                <a:spcPts val="200"/>
              </a:spcAft>
              <a:buClr>
                <a:srgbClr val="D9B247"/>
              </a:buClr>
              <a:buSzPct val="130000"/>
            </a:pPr>
            <a:r>
              <a:rPr lang="en-US" b="1" dirty="0">
                <a:solidFill>
                  <a:schemeClr val="accent3">
                    <a:lumMod val="75000"/>
                  </a:schemeClr>
                </a:solidFill>
              </a:rPr>
              <a:t>See how you fit! </a:t>
            </a:r>
          </a:p>
          <a:p>
            <a:pPr>
              <a:spcBef>
                <a:spcPts val="0"/>
              </a:spcBef>
              <a:buClr>
                <a:srgbClr val="D9B247"/>
              </a:buClr>
              <a:buFont typeface="Courier New" panose="02070309020205020404" pitchFamily="49" charset="0"/>
              <a:buChar char="o"/>
            </a:pPr>
            <a:r>
              <a:rPr lang="en-US" sz="2700" dirty="0">
                <a:solidFill>
                  <a:prstClr val="black">
                    <a:lumMod val="85000"/>
                    <a:lumOff val="15000"/>
                  </a:prstClr>
                </a:solidFill>
              </a:rPr>
              <a:t>2 week orientation (1 week onsite week; 1 week virtual) </a:t>
            </a:r>
          </a:p>
          <a:p>
            <a:pPr>
              <a:spcBef>
                <a:spcPts val="0"/>
              </a:spcBef>
              <a:buClr>
                <a:srgbClr val="D9B247"/>
              </a:buClr>
              <a:buFont typeface="Courier New" panose="02070309020205020404" pitchFamily="49" charset="0"/>
              <a:buChar char="o"/>
            </a:pPr>
            <a:r>
              <a:rPr lang="en-US" sz="2700" dirty="0">
                <a:solidFill>
                  <a:prstClr val="black">
                    <a:lumMod val="85000"/>
                    <a:lumOff val="15000"/>
                  </a:prstClr>
                </a:solidFill>
              </a:rPr>
              <a:t>Nutrition Therapy – 600 hours – 2 sites required</a:t>
            </a:r>
          </a:p>
          <a:p>
            <a:pPr lvl="1">
              <a:spcBef>
                <a:spcPts val="0"/>
              </a:spcBef>
              <a:buClr>
                <a:srgbClr val="D9B247"/>
              </a:buClr>
              <a:buFont typeface="Courier New" panose="02070309020205020404" pitchFamily="49" charset="0"/>
              <a:buChar char="o"/>
            </a:pPr>
            <a:r>
              <a:rPr lang="en-US" sz="2300" dirty="0">
                <a:solidFill>
                  <a:prstClr val="black">
                    <a:lumMod val="85000"/>
                    <a:lumOff val="15000"/>
                  </a:prstClr>
                </a:solidFill>
              </a:rPr>
              <a:t> Site 1: Interns must rotate at least 262.5 hours at a Joint Commission or other nationally accredited acute care facility. Large or small community hospitals are examples of sites for Site 1.</a:t>
            </a:r>
          </a:p>
          <a:p>
            <a:pPr lvl="1">
              <a:spcBef>
                <a:spcPts val="0"/>
              </a:spcBef>
              <a:buClr>
                <a:srgbClr val="D9B247"/>
              </a:buClr>
              <a:buFont typeface="Courier New" panose="02070309020205020404" pitchFamily="49" charset="0"/>
              <a:buChar char="o"/>
            </a:pPr>
            <a:r>
              <a:rPr lang="en-US" sz="2300" dirty="0">
                <a:solidFill>
                  <a:prstClr val="black">
                    <a:lumMod val="85000"/>
                    <a:lumOff val="15000"/>
                  </a:prstClr>
                </a:solidFill>
              </a:rPr>
              <a:t>Site 2: Examples include long term care facility, outpatient health care center, bariatric center, diabetes center, dialysis center and/or an eating disorder center. </a:t>
            </a:r>
          </a:p>
          <a:p>
            <a:pPr>
              <a:spcBef>
                <a:spcPts val="0"/>
              </a:spcBef>
              <a:buClr>
                <a:srgbClr val="D9B247"/>
              </a:buClr>
              <a:buFont typeface="Courier New" panose="02070309020205020404" pitchFamily="49" charset="0"/>
              <a:buChar char="o"/>
            </a:pPr>
            <a:r>
              <a:rPr lang="en-US" sz="2700" dirty="0">
                <a:solidFill>
                  <a:prstClr val="black">
                    <a:lumMod val="85000"/>
                    <a:lumOff val="15000"/>
                  </a:prstClr>
                </a:solidFill>
              </a:rPr>
              <a:t>Food Service Management – 150 hours</a:t>
            </a:r>
          </a:p>
          <a:p>
            <a:pPr>
              <a:spcBef>
                <a:spcPts val="0"/>
              </a:spcBef>
              <a:buClr>
                <a:srgbClr val="D9B247"/>
              </a:buClr>
              <a:buFont typeface="Courier New" panose="02070309020205020404" pitchFamily="49" charset="0"/>
              <a:buChar char="o"/>
            </a:pPr>
            <a:r>
              <a:rPr lang="en-US" sz="2700" dirty="0">
                <a:solidFill>
                  <a:prstClr val="black">
                    <a:lumMod val="85000"/>
                    <a:lumOff val="15000"/>
                  </a:prstClr>
                </a:solidFill>
              </a:rPr>
              <a:t>Community Nutrition – 262.5 hours</a:t>
            </a:r>
          </a:p>
          <a:p>
            <a:pPr>
              <a:spcBef>
                <a:spcPts val="0"/>
              </a:spcBef>
              <a:buClr>
                <a:srgbClr val="D9B247"/>
              </a:buClr>
              <a:buFont typeface="Courier New" panose="02070309020205020404" pitchFamily="49" charset="0"/>
              <a:buChar char="o"/>
            </a:pPr>
            <a:r>
              <a:rPr lang="en-US" sz="2700" dirty="0">
                <a:solidFill>
                  <a:prstClr val="black">
                    <a:lumMod val="85000"/>
                    <a:lumOff val="15000"/>
                  </a:prstClr>
                </a:solidFill>
              </a:rPr>
              <a:t>Elective – 75 hours</a:t>
            </a:r>
          </a:p>
          <a:p>
            <a:pPr>
              <a:spcBef>
                <a:spcPts val="0"/>
              </a:spcBef>
              <a:buClr>
                <a:srgbClr val="D9B247"/>
              </a:buClr>
              <a:buFont typeface="Courier New" panose="02070309020205020404" pitchFamily="49" charset="0"/>
              <a:buChar char="o"/>
            </a:pPr>
            <a:r>
              <a:rPr lang="en-US" sz="2700" dirty="0">
                <a:solidFill>
                  <a:prstClr val="black">
                    <a:lumMod val="85000"/>
                    <a:lumOff val="15000"/>
                  </a:prstClr>
                </a:solidFill>
              </a:rPr>
              <a:t>Renal – 30 hours (virtual)</a:t>
            </a:r>
          </a:p>
          <a:p>
            <a:pPr>
              <a:spcBef>
                <a:spcPts val="0"/>
              </a:spcBef>
              <a:buClr>
                <a:srgbClr val="D9B247"/>
              </a:buClr>
              <a:buFont typeface="Courier New" panose="02070309020205020404" pitchFamily="49" charset="0"/>
              <a:buChar char="o"/>
            </a:pPr>
            <a:r>
              <a:rPr lang="en-US" sz="2700" dirty="0">
                <a:solidFill>
                  <a:prstClr val="black">
                    <a:lumMod val="85000"/>
                    <a:lumOff val="15000"/>
                  </a:prstClr>
                </a:solidFill>
              </a:rPr>
              <a:t>Research – 28 hours longitudinal with SB faculty (virtual)</a:t>
            </a:r>
          </a:p>
          <a:p>
            <a:pPr>
              <a:spcBef>
                <a:spcPts val="0"/>
              </a:spcBef>
              <a:buClr>
                <a:srgbClr val="D9B247"/>
              </a:buClr>
              <a:buFont typeface="Courier New" panose="02070309020205020404" pitchFamily="49" charset="0"/>
              <a:buChar char="o"/>
            </a:pPr>
            <a:r>
              <a:rPr lang="en-US" sz="2700" dirty="0">
                <a:solidFill>
                  <a:prstClr val="black">
                    <a:lumMod val="85000"/>
                    <a:lumOff val="15000"/>
                  </a:prstClr>
                </a:solidFill>
              </a:rPr>
              <a:t>1 onsite week – Evaluation &amp; Review week</a:t>
            </a:r>
          </a:p>
          <a:p>
            <a:pPr>
              <a:spcBef>
                <a:spcPts val="0"/>
              </a:spcBef>
              <a:buClr>
                <a:srgbClr val="D9B247"/>
              </a:buClr>
              <a:buFont typeface="Courier New" panose="02070309020205020404" pitchFamily="49" charset="0"/>
              <a:buChar char="o"/>
            </a:pPr>
            <a:r>
              <a:rPr lang="en-US" sz="2700" dirty="0">
                <a:solidFill>
                  <a:prstClr val="black">
                    <a:lumMod val="85000"/>
                    <a:lumOff val="15000"/>
                  </a:prstClr>
                </a:solidFill>
              </a:rPr>
              <a:t>For more information and program goals &amp; outcome measures, visit us at: </a:t>
            </a:r>
            <a:r>
              <a:rPr lang="en-US" sz="1700" dirty="0">
                <a:solidFill>
                  <a:prstClr val="black">
                    <a:lumMod val="85000"/>
                    <a:lumOff val="15000"/>
                  </a:prstClr>
                </a:solidFill>
                <a:hlinkClick r:id="rId2"/>
              </a:rPr>
              <a:t>https://renaissance.stonybrookmedicine.edu/dietetic_intern/distance_track</a:t>
            </a:r>
            <a:r>
              <a:rPr lang="en-US" sz="1700" dirty="0">
                <a:solidFill>
                  <a:prstClr val="black">
                    <a:lumMod val="85000"/>
                    <a:lumOff val="15000"/>
                  </a:prstClr>
                </a:solidFill>
              </a:rPr>
              <a:t> </a:t>
            </a:r>
          </a:p>
        </p:txBody>
      </p:sp>
      <p:cxnSp>
        <p:nvCxnSpPr>
          <p:cNvPr id="8" name="Straight Connector 7"/>
          <p:cNvCxnSpPr/>
          <p:nvPr/>
        </p:nvCxnSpPr>
        <p:spPr>
          <a:xfrm>
            <a:off x="1038788" y="1227743"/>
            <a:ext cx="10178941"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stretch>
            <a:fillRect/>
          </a:stretch>
        </p:blipFill>
        <p:spPr>
          <a:xfrm>
            <a:off x="10568539" y="5423243"/>
            <a:ext cx="1101748" cy="878352"/>
          </a:xfrm>
          <a:prstGeom prst="rect">
            <a:avLst/>
          </a:prstGeom>
        </p:spPr>
      </p:pic>
    </p:spTree>
    <p:extLst>
      <p:ext uri="{BB962C8B-B14F-4D97-AF65-F5344CB8AC3E}">
        <p14:creationId xmlns:p14="http://schemas.microsoft.com/office/powerpoint/2010/main" val="3502306028"/>
      </p:ext>
    </p:extLst>
  </p:cSld>
  <p:clrMapOvr>
    <a:masterClrMapping/>
  </p:clrMapOvr>
  <mc:AlternateContent xmlns:mc="http://schemas.openxmlformats.org/markup-compatibility/2006" xmlns:p14="http://schemas.microsoft.com/office/powerpoint/2010/main">
    <mc:Choice Requires="p14">
      <p:transition spd="slow" p14:dur="2000" advTm="111359"/>
    </mc:Choice>
    <mc:Fallback xmlns="">
      <p:transition spd="slow" advTm="111359"/>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1038788" y="513368"/>
            <a:ext cx="10178941" cy="714375"/>
          </a:xfrm>
        </p:spPr>
        <p:txBody>
          <a:bodyPr>
            <a:noAutofit/>
          </a:bodyPr>
          <a:lstStyle/>
          <a:p>
            <a:r>
              <a:rPr lang="en-US" sz="3600" dirty="0">
                <a:solidFill>
                  <a:schemeClr val="accent3">
                    <a:lumMod val="75000"/>
                  </a:schemeClr>
                </a:solidFill>
              </a:rPr>
              <a:t>Stony Brook Dietetic Internship Program Vitals</a:t>
            </a:r>
          </a:p>
        </p:txBody>
      </p:sp>
      <p:sp>
        <p:nvSpPr>
          <p:cNvPr id="6" name="Content Placeholder 2"/>
          <p:cNvSpPr txBox="1">
            <a:spLocks/>
          </p:cNvSpPr>
          <p:nvPr/>
        </p:nvSpPr>
        <p:spPr>
          <a:xfrm>
            <a:off x="1038788" y="1355270"/>
            <a:ext cx="10554497" cy="4604659"/>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lvl="0">
              <a:buClr>
                <a:srgbClr val="D9B247"/>
              </a:buClr>
            </a:pPr>
            <a:r>
              <a:rPr lang="en-US" dirty="0">
                <a:solidFill>
                  <a:prstClr val="black">
                    <a:lumMod val="85000"/>
                    <a:lumOff val="15000"/>
                  </a:prstClr>
                </a:solidFill>
              </a:rPr>
              <a:t>Admission</a:t>
            </a:r>
          </a:p>
          <a:p>
            <a:pPr lvl="1">
              <a:buClr>
                <a:srgbClr val="D9B247"/>
              </a:buClr>
            </a:pPr>
            <a:r>
              <a:rPr lang="en-US" dirty="0">
                <a:solidFill>
                  <a:prstClr val="black">
                    <a:lumMod val="85000"/>
                    <a:lumOff val="15000"/>
                  </a:prstClr>
                </a:solidFill>
              </a:rPr>
              <a:t>16 on-site interns</a:t>
            </a:r>
          </a:p>
          <a:p>
            <a:pPr lvl="1">
              <a:buClr>
                <a:srgbClr val="D9B247"/>
              </a:buClr>
            </a:pPr>
            <a:r>
              <a:rPr lang="en-US" dirty="0">
                <a:solidFill>
                  <a:prstClr val="black">
                    <a:lumMod val="85000"/>
                    <a:lumOff val="15000"/>
                  </a:prstClr>
                </a:solidFill>
              </a:rPr>
              <a:t>Up to 30 remote-track interns</a:t>
            </a:r>
          </a:p>
          <a:p>
            <a:pPr lvl="1">
              <a:buClr>
                <a:srgbClr val="D9B247"/>
              </a:buClr>
            </a:pPr>
            <a:r>
              <a:rPr lang="en-US" dirty="0">
                <a:solidFill>
                  <a:prstClr val="black">
                    <a:lumMod val="85000"/>
                    <a:lumOff val="15000"/>
                  </a:prstClr>
                </a:solidFill>
              </a:rPr>
              <a:t>Must have an earned Master’s degree to be eligible to sit for the </a:t>
            </a:r>
            <a:r>
              <a:rPr lang="en-US">
                <a:solidFill>
                  <a:prstClr val="black">
                    <a:lumMod val="85000"/>
                    <a:lumOff val="15000"/>
                  </a:prstClr>
                </a:solidFill>
              </a:rPr>
              <a:t>RD exam</a:t>
            </a:r>
            <a:endParaRPr lang="en-US" dirty="0">
              <a:solidFill>
                <a:prstClr val="black">
                  <a:lumMod val="85000"/>
                  <a:lumOff val="15000"/>
                </a:prstClr>
              </a:solidFill>
            </a:endParaRPr>
          </a:p>
        </p:txBody>
      </p:sp>
      <p:cxnSp>
        <p:nvCxnSpPr>
          <p:cNvPr id="8" name="Straight Connector 7"/>
          <p:cNvCxnSpPr/>
          <p:nvPr/>
        </p:nvCxnSpPr>
        <p:spPr>
          <a:xfrm>
            <a:off x="1038788" y="1227743"/>
            <a:ext cx="10178941"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stretch>
            <a:fillRect/>
          </a:stretch>
        </p:blipFill>
        <p:spPr>
          <a:xfrm>
            <a:off x="9894782" y="5102984"/>
            <a:ext cx="1322947" cy="1054699"/>
          </a:xfrm>
          <a:prstGeom prst="rect">
            <a:avLst/>
          </a:prstGeom>
        </p:spPr>
      </p:pic>
    </p:spTree>
    <p:extLst>
      <p:ext uri="{BB962C8B-B14F-4D97-AF65-F5344CB8AC3E}">
        <p14:creationId xmlns:p14="http://schemas.microsoft.com/office/powerpoint/2010/main" val="1150152305"/>
      </p:ext>
    </p:extLst>
  </p:cSld>
  <p:clrMapOvr>
    <a:masterClrMapping/>
  </p:clrMapOvr>
  <mc:AlternateContent xmlns:mc="http://schemas.openxmlformats.org/markup-compatibility/2006" xmlns:p14="http://schemas.microsoft.com/office/powerpoint/2010/main">
    <mc:Choice Requires="p14">
      <p:transition spd="slow" p14:dur="2000" advTm="63658"/>
    </mc:Choice>
    <mc:Fallback xmlns="">
      <p:transition spd="slow" advTm="63658"/>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1038788" y="513368"/>
            <a:ext cx="10178941" cy="714375"/>
          </a:xfrm>
        </p:spPr>
        <p:txBody>
          <a:bodyPr>
            <a:noAutofit/>
          </a:bodyPr>
          <a:lstStyle/>
          <a:p>
            <a:r>
              <a:rPr lang="en-US" sz="4000" dirty="0">
                <a:solidFill>
                  <a:schemeClr val="accent3">
                    <a:lumMod val="75000"/>
                  </a:schemeClr>
                </a:solidFill>
              </a:rPr>
              <a:t>Some Brief Reminders</a:t>
            </a:r>
            <a:endParaRPr lang="en-US" sz="3600" dirty="0">
              <a:solidFill>
                <a:schemeClr val="accent3">
                  <a:lumMod val="75000"/>
                </a:schemeClr>
              </a:solidFill>
            </a:endParaRPr>
          </a:p>
        </p:txBody>
      </p:sp>
      <p:sp>
        <p:nvSpPr>
          <p:cNvPr id="6" name="Content Placeholder 2"/>
          <p:cNvSpPr txBox="1">
            <a:spLocks/>
          </p:cNvSpPr>
          <p:nvPr/>
        </p:nvSpPr>
        <p:spPr>
          <a:xfrm>
            <a:off x="1038788" y="1355270"/>
            <a:ext cx="10554497" cy="4800601"/>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lvl="0">
              <a:buClr>
                <a:srgbClr val="D9B247"/>
              </a:buClr>
            </a:pPr>
            <a:r>
              <a:rPr lang="en-US" sz="2200" dirty="0">
                <a:solidFill>
                  <a:prstClr val="black">
                    <a:lumMod val="85000"/>
                    <a:lumOff val="15000"/>
                  </a:prstClr>
                </a:solidFill>
              </a:rPr>
              <a:t>Each intern is required to have personal health insurance and professional liability insurance</a:t>
            </a:r>
          </a:p>
          <a:p>
            <a:pPr lvl="0">
              <a:buClr>
                <a:srgbClr val="D9B247"/>
              </a:buClr>
            </a:pPr>
            <a:r>
              <a:rPr lang="en-US" sz="2200" dirty="0">
                <a:solidFill>
                  <a:prstClr val="black">
                    <a:lumMod val="85000"/>
                    <a:lumOff val="15000"/>
                  </a:prstClr>
                </a:solidFill>
              </a:rPr>
              <a:t>For each rotation type there is a program module with the following:</a:t>
            </a:r>
          </a:p>
          <a:p>
            <a:pPr lvl="1">
              <a:buClr>
                <a:srgbClr val="D9B247"/>
              </a:buClr>
            </a:pPr>
            <a:r>
              <a:rPr lang="en-US" sz="1900" dirty="0">
                <a:solidFill>
                  <a:prstClr val="black">
                    <a:lumMod val="85000"/>
                    <a:lumOff val="15000"/>
                  </a:prstClr>
                </a:solidFill>
              </a:rPr>
              <a:t>List of competencies interns should acquire while completing the rotation; many can also be met in other rotations</a:t>
            </a:r>
          </a:p>
          <a:p>
            <a:pPr lvl="1">
              <a:buClr>
                <a:srgbClr val="D9B247"/>
              </a:buClr>
            </a:pPr>
            <a:r>
              <a:rPr lang="en-US" sz="1900" dirty="0">
                <a:solidFill>
                  <a:prstClr val="black">
                    <a:lumMod val="85000"/>
                    <a:lumOff val="15000"/>
                  </a:prstClr>
                </a:solidFill>
              </a:rPr>
              <a:t>Planned learning activities designed to assist interns in obtaining competencies (substitutions can be discussed with Lorraine); each matched to specific competencies</a:t>
            </a:r>
          </a:p>
          <a:p>
            <a:pPr lvl="1">
              <a:buClr>
                <a:srgbClr val="D9B247"/>
              </a:buClr>
            </a:pPr>
            <a:r>
              <a:rPr lang="en-US" sz="1900" dirty="0">
                <a:solidFill>
                  <a:prstClr val="black">
                    <a:lumMod val="85000"/>
                    <a:lumOff val="15000"/>
                  </a:prstClr>
                </a:solidFill>
              </a:rPr>
              <a:t>Checklist to facilitate initial meeting with intern to plan specific learning activities and consider dates/timeline</a:t>
            </a:r>
          </a:p>
          <a:p>
            <a:pPr lvl="1">
              <a:buClr>
                <a:srgbClr val="D9B247"/>
              </a:buClr>
            </a:pPr>
            <a:r>
              <a:rPr lang="en-US" sz="1900" dirty="0">
                <a:solidFill>
                  <a:prstClr val="black">
                    <a:lumMod val="85000"/>
                    <a:lumOff val="15000"/>
                  </a:prstClr>
                </a:solidFill>
              </a:rPr>
              <a:t>Evaluation preceptor(s) completes of intern; this is competency based and asks preceptor(s) to determine if intern met rotation-associated competencies; in most cases interns have additional opportunities to meet competencies. </a:t>
            </a:r>
          </a:p>
          <a:p>
            <a:pPr lvl="1">
              <a:buClr>
                <a:srgbClr val="D9B247"/>
              </a:buClr>
            </a:pPr>
            <a:r>
              <a:rPr lang="en-US" sz="1900" dirty="0">
                <a:solidFill>
                  <a:prstClr val="black">
                    <a:lumMod val="85000"/>
                    <a:lumOff val="15000"/>
                  </a:prstClr>
                </a:solidFill>
              </a:rPr>
              <a:t>Time sheet intern completes and requests your review and approval</a:t>
            </a:r>
          </a:p>
        </p:txBody>
      </p:sp>
      <p:cxnSp>
        <p:nvCxnSpPr>
          <p:cNvPr id="8" name="Straight Connector 7"/>
          <p:cNvCxnSpPr/>
          <p:nvPr/>
        </p:nvCxnSpPr>
        <p:spPr>
          <a:xfrm>
            <a:off x="1038788" y="1227743"/>
            <a:ext cx="10178941"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stretch>
            <a:fillRect/>
          </a:stretch>
        </p:blipFill>
        <p:spPr>
          <a:xfrm>
            <a:off x="10537644" y="5559202"/>
            <a:ext cx="748423" cy="596669"/>
          </a:xfrm>
          <a:prstGeom prst="rect">
            <a:avLst/>
          </a:prstGeom>
        </p:spPr>
      </p:pic>
    </p:spTree>
    <p:extLst>
      <p:ext uri="{BB962C8B-B14F-4D97-AF65-F5344CB8AC3E}">
        <p14:creationId xmlns:p14="http://schemas.microsoft.com/office/powerpoint/2010/main" val="3125354883"/>
      </p:ext>
    </p:extLst>
  </p:cSld>
  <p:clrMapOvr>
    <a:masterClrMapping/>
  </p:clrMapOvr>
  <mc:AlternateContent xmlns:mc="http://schemas.openxmlformats.org/markup-compatibility/2006" xmlns:p14="http://schemas.microsoft.com/office/powerpoint/2010/main">
    <mc:Choice Requires="p14">
      <p:transition spd="slow" p14:dur="2000" advTm="138437"/>
    </mc:Choice>
    <mc:Fallback xmlns="">
      <p:transition spd="slow" advTm="138437"/>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1038788" y="513368"/>
            <a:ext cx="10178941" cy="714375"/>
          </a:xfrm>
        </p:spPr>
        <p:txBody>
          <a:bodyPr>
            <a:noAutofit/>
          </a:bodyPr>
          <a:lstStyle/>
          <a:p>
            <a:r>
              <a:rPr lang="en-US" sz="3600" dirty="0">
                <a:solidFill>
                  <a:schemeClr val="accent3">
                    <a:lumMod val="75000"/>
                  </a:schemeClr>
                </a:solidFill>
              </a:rPr>
              <a:t>Selected Policies: Time and Attendance</a:t>
            </a:r>
            <a:endParaRPr lang="en-US" sz="3600" dirty="0">
              <a:solidFill>
                <a:schemeClr val="accent3">
                  <a:lumMod val="75000"/>
                </a:schemeClr>
              </a:solidFill>
              <a:highlight>
                <a:srgbClr val="FFFF00"/>
              </a:highlight>
            </a:endParaRPr>
          </a:p>
        </p:txBody>
      </p:sp>
      <p:cxnSp>
        <p:nvCxnSpPr>
          <p:cNvPr id="8" name="Straight Connector 7"/>
          <p:cNvCxnSpPr/>
          <p:nvPr/>
        </p:nvCxnSpPr>
        <p:spPr>
          <a:xfrm>
            <a:off x="1038788" y="1227743"/>
            <a:ext cx="10178941"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stretch>
            <a:fillRect/>
          </a:stretch>
        </p:blipFill>
        <p:spPr>
          <a:xfrm>
            <a:off x="10539926" y="5552649"/>
            <a:ext cx="737674" cy="588099"/>
          </a:xfrm>
          <a:prstGeom prst="rect">
            <a:avLst/>
          </a:prstGeom>
        </p:spPr>
      </p:pic>
      <p:sp>
        <p:nvSpPr>
          <p:cNvPr id="7" name="Content Placeholder 2">
            <a:extLst>
              <a:ext uri="{FF2B5EF4-FFF2-40B4-BE49-F238E27FC236}">
                <a16:creationId xmlns:a16="http://schemas.microsoft.com/office/drawing/2014/main" id="{5677CD8F-E776-48EB-804C-8FB477E10B0E}"/>
              </a:ext>
            </a:extLst>
          </p:cNvPr>
          <p:cNvSpPr txBox="1">
            <a:spLocks/>
          </p:cNvSpPr>
          <p:nvPr/>
        </p:nvSpPr>
        <p:spPr>
          <a:xfrm>
            <a:off x="849086" y="1355270"/>
            <a:ext cx="10744199" cy="5045530"/>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lvl="0">
              <a:buClr>
                <a:srgbClr val="D9B247"/>
              </a:buClr>
            </a:pPr>
            <a:r>
              <a:rPr lang="en-US" sz="1600" dirty="0">
                <a:solidFill>
                  <a:prstClr val="black">
                    <a:lumMod val="85000"/>
                    <a:lumOff val="15000"/>
                  </a:prstClr>
                </a:solidFill>
              </a:rPr>
              <a:t>Please discuss with interns how you would like them to report sick days or request a day off (i.e. for family obligation) during the first day or so of the rotation. </a:t>
            </a:r>
            <a:endParaRPr lang="en-US" sz="1500" dirty="0">
              <a:solidFill>
                <a:prstClr val="black">
                  <a:lumMod val="85000"/>
                  <a:lumOff val="15000"/>
                </a:prstClr>
              </a:solidFill>
            </a:endParaRPr>
          </a:p>
          <a:p>
            <a:pPr lvl="0">
              <a:buClr>
                <a:srgbClr val="D9B247"/>
              </a:buClr>
            </a:pPr>
            <a:r>
              <a:rPr lang="en-US" sz="1500" dirty="0">
                <a:solidFill>
                  <a:prstClr val="black">
                    <a:lumMod val="85000"/>
                    <a:lumOff val="15000"/>
                  </a:prstClr>
                </a:solidFill>
              </a:rPr>
              <a:t>Interns in the onsite program must notify their preceptor, L are able to miss 2 rotation/seminar days for the </a:t>
            </a:r>
            <a:r>
              <a:rPr lang="en-US" sz="1500" u="sng" dirty="0">
                <a:solidFill>
                  <a:prstClr val="black">
                    <a:lumMod val="85000"/>
                    <a:lumOff val="15000"/>
                  </a:prstClr>
                </a:solidFill>
              </a:rPr>
              <a:t>entire</a:t>
            </a:r>
            <a:r>
              <a:rPr lang="en-US" sz="1500" dirty="0">
                <a:solidFill>
                  <a:prstClr val="black">
                    <a:lumMod val="85000"/>
                    <a:lumOff val="15000"/>
                  </a:prstClr>
                </a:solidFill>
              </a:rPr>
              <a:t> academic year, including sick days; if additional days are missed the intern must make arrangements with their preceptors or Lorraine to make up the days (this may be with the preceptor or at Stony Brook).  </a:t>
            </a:r>
          </a:p>
          <a:p>
            <a:pPr lvl="1">
              <a:buClr>
                <a:srgbClr val="D9B247"/>
              </a:buClr>
            </a:pPr>
            <a:r>
              <a:rPr lang="en-US" sz="1400" b="1" i="1" dirty="0">
                <a:solidFill>
                  <a:prstClr val="black">
                    <a:lumMod val="85000"/>
                    <a:lumOff val="15000"/>
                  </a:prstClr>
                </a:solidFill>
              </a:rPr>
              <a:t>For interns in the onsite program: </a:t>
            </a:r>
            <a:r>
              <a:rPr lang="en-US" sz="1400" dirty="0">
                <a:solidFill>
                  <a:prstClr val="black">
                    <a:lumMod val="85000"/>
                    <a:lumOff val="15000"/>
                  </a:prstClr>
                </a:solidFill>
              </a:rPr>
              <a:t>Interns must email the Dietetic Internship Director, Associate Director and the Administrator within 24 hours of the missed occurrence.  </a:t>
            </a:r>
            <a:r>
              <a:rPr lang="en-US" sz="1400" dirty="0">
                <a:solidFill>
                  <a:srgbClr val="C00000"/>
                </a:solidFill>
              </a:rPr>
              <a:t>The Dietetic Intern is responsible for contacting his/her preceptor on the missed day. </a:t>
            </a:r>
            <a:r>
              <a:rPr lang="en-US" sz="1400" dirty="0">
                <a:solidFill>
                  <a:prstClr val="black">
                    <a:lumMod val="85000"/>
                    <a:lumOff val="15000"/>
                  </a:prstClr>
                </a:solidFill>
              </a:rPr>
              <a:t>Dietetic Intern must submit an Absence Request form, in advance when possible. If you need to arrange a day off in advance, submit the Absence Request form and get approval from the DI Director prior to discussing it with site preceptor and obtaining their approval.  Please copy the DI Associate Director and DI Administrator on all correspondence. How the intern makes-up a day is determined by the preceptor. </a:t>
            </a:r>
            <a:r>
              <a:rPr lang="en-US" sz="1300" dirty="0">
                <a:solidFill>
                  <a:prstClr val="black">
                    <a:lumMod val="85000"/>
                    <a:lumOff val="15000"/>
                  </a:prstClr>
                </a:solidFill>
              </a:rPr>
              <a:t>If making up a day is not possible at your site, interns should indicate this on time sheet and SB faculty will supervise a make-up day outside of the interns’ schedule time at your site</a:t>
            </a:r>
          </a:p>
          <a:p>
            <a:pPr lvl="1">
              <a:spcBef>
                <a:spcPts val="0"/>
              </a:spcBef>
              <a:spcAft>
                <a:spcPts val="0"/>
              </a:spcAft>
              <a:buClr>
                <a:srgbClr val="D9B247"/>
              </a:buClr>
              <a:buSzTx/>
            </a:pPr>
            <a:r>
              <a:rPr lang="en-US" sz="1400" b="1" i="1" dirty="0">
                <a:solidFill>
                  <a:prstClr val="black">
                    <a:lumMod val="85000"/>
                    <a:lumOff val="15000"/>
                  </a:prstClr>
                </a:solidFill>
              </a:rPr>
              <a:t>For interns in the distance program: </a:t>
            </a:r>
            <a:r>
              <a:rPr lang="en-US" sz="1400" dirty="0">
                <a:solidFill>
                  <a:prstClr val="black">
                    <a:lumMod val="85000"/>
                    <a:lumOff val="15000"/>
                  </a:prstClr>
                </a:solidFill>
              </a:rPr>
              <a:t>Intern is responsible to contact the preceptor on the day of absence.  The intern creates his/her own schedule and can do so around any planned absences. If an intern is out unexpectantly, he/she can work with the preceptor to make up the missed time.</a:t>
            </a:r>
            <a:endParaRPr lang="en-US" sz="1300" dirty="0">
              <a:solidFill>
                <a:prstClr val="black">
                  <a:lumMod val="85000"/>
                  <a:lumOff val="15000"/>
                </a:prstClr>
              </a:solidFill>
            </a:endParaRPr>
          </a:p>
          <a:p>
            <a:pPr lvl="1">
              <a:buClr>
                <a:srgbClr val="D9B247"/>
              </a:buClr>
            </a:pPr>
            <a:r>
              <a:rPr lang="en-US" sz="1700" b="1" dirty="0">
                <a:solidFill>
                  <a:srgbClr val="7030A0"/>
                </a:solidFill>
              </a:rPr>
              <a:t>Interns are required to complete accurate time sheets on a Google sheet and present to preceptors; preceptors confirm on intern evaluation for the rotation</a:t>
            </a:r>
          </a:p>
          <a:p>
            <a:pPr lvl="1">
              <a:buClr>
                <a:srgbClr val="D9B247"/>
              </a:buClr>
            </a:pPr>
            <a:r>
              <a:rPr lang="en-US" sz="1400" dirty="0">
                <a:solidFill>
                  <a:prstClr val="black">
                    <a:lumMod val="85000"/>
                    <a:lumOff val="15000"/>
                  </a:prstClr>
                </a:solidFill>
              </a:rPr>
              <a:t>Misrepresentations are grounds for dismissal from the program</a:t>
            </a:r>
          </a:p>
        </p:txBody>
      </p:sp>
    </p:spTree>
    <p:extLst>
      <p:ext uri="{BB962C8B-B14F-4D97-AF65-F5344CB8AC3E}">
        <p14:creationId xmlns:p14="http://schemas.microsoft.com/office/powerpoint/2010/main" val="2380580109"/>
      </p:ext>
    </p:extLst>
  </p:cSld>
  <p:clrMapOvr>
    <a:masterClrMapping/>
  </p:clrMapOvr>
  <mc:AlternateContent xmlns:mc="http://schemas.openxmlformats.org/markup-compatibility/2006" xmlns:p14="http://schemas.microsoft.com/office/powerpoint/2010/main">
    <mc:Choice Requires="p14">
      <p:transition spd="slow" p14:dur="2000" advTm="132707"/>
    </mc:Choice>
    <mc:Fallback xmlns="">
      <p:transition spd="slow" advTm="132707"/>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emplate>Organic</Template>
  <TotalTime>946</TotalTime>
  <Words>2948</Words>
  <Application>Microsoft Office PowerPoint</Application>
  <PresentationFormat>Widescreen</PresentationFormat>
  <Paragraphs>181</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Courier New</vt:lpstr>
      <vt:lpstr>Garamond</vt:lpstr>
      <vt:lpstr>Times New Roman</vt:lpstr>
      <vt:lpstr>Wingdings</vt:lpstr>
      <vt:lpstr>Organic</vt:lpstr>
      <vt:lpstr>Stony Brook University  Dietetic Internship Program Preceptor Guide</vt:lpstr>
      <vt:lpstr>PowerPoint Presentation</vt:lpstr>
      <vt:lpstr>Table of Contents</vt:lpstr>
      <vt:lpstr>Benefits of Precepting</vt:lpstr>
      <vt:lpstr>Stony Brook Dietetic Internship: Onsite Program Description</vt:lpstr>
      <vt:lpstr>Stony Brook Dietetic Internship: Distance Program Description</vt:lpstr>
      <vt:lpstr>Stony Brook Dietetic Internship Program Vitals</vt:lpstr>
      <vt:lpstr>Some Brief Reminders</vt:lpstr>
      <vt:lpstr>Selected Policies: Time and Attendance</vt:lpstr>
      <vt:lpstr>Selected Policies: Dress Code</vt:lpstr>
      <vt:lpstr>Selected Policies: Cellular Phones</vt:lpstr>
      <vt:lpstr>Selected Policies: Academic Standing</vt:lpstr>
      <vt:lpstr>Selected Policies: Academic Standing, continued</vt:lpstr>
      <vt:lpstr>Requirements to Earn a Verification Statement</vt:lpstr>
      <vt:lpstr>Intern and SBU Faculty Responsibilities</vt:lpstr>
      <vt:lpstr>Tips to Being an Effective Preceptor</vt:lpstr>
      <vt:lpstr>Challenging Situation or Intern</vt:lpstr>
      <vt:lpstr>Valuable Partners</vt:lpstr>
    </vt:vector>
  </TitlesOfParts>
  <Company>SUNY Stony Brook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Stony Brook Medicine  Dietetic Internship Program Preceptor Guide</dc:title>
  <dc:creator>Schmidt, Sharon M.</dc:creator>
  <cp:lastModifiedBy>Danowski, Lorraine</cp:lastModifiedBy>
  <cp:revision>35</cp:revision>
  <cp:lastPrinted>2021-08-30T15:51:56Z</cp:lastPrinted>
  <dcterms:created xsi:type="dcterms:W3CDTF">2017-04-24T11:14:48Z</dcterms:created>
  <dcterms:modified xsi:type="dcterms:W3CDTF">2024-09-27T16:01:33Z</dcterms:modified>
</cp:coreProperties>
</file>