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sldIdLst>
    <p:sldId id="314" r:id="rId2"/>
    <p:sldId id="638" r:id="rId3"/>
    <p:sldId id="631" r:id="rId4"/>
    <p:sldId id="628" r:id="rId5"/>
    <p:sldId id="272" r:id="rId6"/>
    <p:sldId id="632" r:id="rId7"/>
    <p:sldId id="626" r:id="rId8"/>
    <p:sldId id="627" r:id="rId9"/>
    <p:sldId id="623" r:id="rId10"/>
    <p:sldId id="353" r:id="rId11"/>
    <p:sldId id="637" r:id="rId12"/>
    <p:sldId id="633" r:id="rId13"/>
    <p:sldId id="635" r:id="rId14"/>
    <p:sldId id="636" r:id="rId15"/>
    <p:sldId id="299" r:id="rId16"/>
    <p:sldId id="30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330A-0FAD-7547-931A-9BF68CA7E3DF}" type="datetimeFigureOut">
              <a:rPr lang="en-US" smtClean="0"/>
              <a:t>7/17/22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9C5B-2D7F-374C-8868-4EECB565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C576-1596-BA4E-B66C-3C771E0F0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C576-1596-BA4E-B66C-3C771E0F0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C576-1596-BA4E-B66C-3C771E0F0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BC576-1596-BA4E-B66C-3C771E0F0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1F4C-929A-5C49-8C15-D0DA41942C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1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39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2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5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9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0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62262DE-BA73-4342-A4D1-1717B26033FD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92405D1-7ECC-AB48-A95F-D13723A9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29.195.254.70/ICQ" TargetMode="External"/><Relationship Id="rId2" Type="http://schemas.openxmlformats.org/officeDocument/2006/relationships/hyperlink" Target="https://doi.org/10.1186/1472-6963-5-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36/bmjqs-2013-00186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FF6F-5492-E347-9CD2-2612943EA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4486656" cy="1645920"/>
          </a:xfrm>
        </p:spPr>
        <p:txBody>
          <a:bodyPr>
            <a:normAutofit/>
          </a:bodyPr>
          <a:lstStyle/>
          <a:p>
            <a:r>
              <a:rPr lang="en-US" sz="3000" dirty="0"/>
              <a:t>Quality Improvement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0A9AD-60F2-1F4D-9139-891303DA0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6459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Sobia Khan, D.O.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Assistant Professor of Clinical Medicine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In-Center Medical Director/Co-Medical Director @ Stony Brook Kidney Center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Division of Nephrology &amp; Hypertension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Stony Brook Medicine </a:t>
            </a:r>
          </a:p>
          <a:p>
            <a:endParaRPr lang="en-US" sz="18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2E09B871-9D2B-4657-931C-4767E6D72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7"/>
          <a:stretch/>
        </p:blipFill>
        <p:spPr>
          <a:xfrm>
            <a:off x="6096000" y="10"/>
            <a:ext cx="6095999" cy="3433472"/>
          </a:xfrm>
          <a:prstGeom prst="rect">
            <a:avLst/>
          </a:prstGeom>
        </p:spPr>
      </p:pic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EB3EF313-5D49-B205-814F-06A9337F4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8" r="-2" b="-2"/>
          <a:stretch/>
        </p:blipFill>
        <p:spPr>
          <a:xfrm>
            <a:off x="6099887" y="3433483"/>
            <a:ext cx="6092113" cy="34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142875"/>
            <a:ext cx="5291327" cy="114300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Objectives Of QI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1" y="2400300"/>
            <a:ext cx="5285791" cy="33346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To conduct event/error analysis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Identify relevant cognitive and systems errors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Brainstorm action plans and solutions (process improvements)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Proactive learning culture – where an event is seen as an opportunity to improve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ror">
            <a:extLst>
              <a:ext uri="{FF2B5EF4-FFF2-40B4-BE49-F238E27FC236}">
                <a16:creationId xmlns:a16="http://schemas.microsoft.com/office/drawing/2014/main" id="{C4E8AD2C-A622-97B9-5AB5-5541EADE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5364" y="1592741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0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0ECF6-C7E7-BBF5-809A-BF272CA6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What is a PDSA Cycle?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C6D6-8CA4-AABD-8C11-CA092127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Plan Do Study Act is a four-step model for carrying out change. Just as a circle has no end, the PDSA cycle can be repeated again and again for continuous improvement. </a:t>
            </a:r>
          </a:p>
        </p:txBody>
      </p:sp>
    </p:spTree>
    <p:extLst>
      <p:ext uri="{BB962C8B-B14F-4D97-AF65-F5344CB8AC3E}">
        <p14:creationId xmlns:p14="http://schemas.microsoft.com/office/powerpoint/2010/main" val="401130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E155-69C4-761A-827C-8EDE693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/>
              <a:t>PDSA Cycle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D62B4C78-285C-316D-CA02-107EE6EF9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38" y="1488066"/>
            <a:ext cx="6827107" cy="35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6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8BE31-3E08-D755-10D7-62C170F647C4}"/>
              </a:ext>
            </a:extLst>
          </p:cNvPr>
          <p:cNvSpPr txBox="1"/>
          <p:nvPr/>
        </p:nvSpPr>
        <p:spPr>
          <a:xfrm>
            <a:off x="185738" y="2858703"/>
            <a:ext cx="5094826" cy="109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/>
              <a:t>OUTLINE TO WORK ON THE PDSA CYCLE</a:t>
            </a: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E6F4581-BAC7-56B0-7BF1-A774E60C7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9087" y="128588"/>
            <a:ext cx="5764493" cy="67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1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5924238-92A0-A047-3492-08847A0A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858704"/>
            <a:ext cx="5137689" cy="1113222"/>
          </a:xfrm>
        </p:spPr>
        <p:txBody>
          <a:bodyPr>
            <a:normAutofit/>
          </a:bodyPr>
          <a:lstStyle/>
          <a:p>
            <a:r>
              <a:rPr lang="en-US" sz="2400" dirty="0"/>
              <a:t>OUTLINE TO WORK ON THE PDSA CYCLE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C988A21-5FE5-181F-CB36-8D5DEEC1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90" y="-2"/>
            <a:ext cx="607291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BD6E-F43F-87E0-A259-A271940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571625"/>
            <a:ext cx="8779512" cy="35988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Q 1: You are the medical director for a hemodialysis unit. During the QAPI meeting it is noted that your unit has high incidence rate of infection in the patient requiring hemodialysis.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What is your role as a medical director?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A- Talk to the nephrologist taking care of the patients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B- Talk to the nurses and technicians and observe them when placing patients on hemodialysis machines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C- Arrange a meeting with the vascular surgeon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D- Investigate the root cause for increased rate of infection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37F98-95E8-B992-C0A8-08647083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06134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br>
              <a:rPr lang="en-US" sz="2000"/>
            </a:br>
            <a:r>
              <a:rPr lang="en-US" sz="2000"/>
              <a:t>References:</a:t>
            </a:r>
            <a:br>
              <a:rPr lang="en-US" sz="2000"/>
            </a:b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38AC-73D5-0A66-4310-B44870C0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76625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404040"/>
                </a:solidFill>
              </a:rPr>
              <a:t>1- The Swiss cheese model of safety incidents: are there holes in the metaphor. </a:t>
            </a:r>
            <a:r>
              <a:rPr lang="en-US" sz="1600" dirty="0">
                <a:hlinkClick r:id="rId2"/>
              </a:rPr>
              <a:t>https://doi.org/10.1186/1472-6963-5-71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404040"/>
                </a:solidFill>
              </a:rPr>
              <a:t>2- Quality measurement and quality improvement. </a:t>
            </a:r>
            <a:r>
              <a:rPr lang="en-US" sz="1600" dirty="0" err="1">
                <a:solidFill>
                  <a:srgbClr val="404040"/>
                </a:solidFill>
              </a:rPr>
              <a:t>CMS.gov</a:t>
            </a:r>
            <a:endParaRPr lang="en-US" sz="16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404040"/>
                </a:solidFill>
              </a:rPr>
              <a:t>3- Swiss cheese quiz </a:t>
            </a:r>
            <a:r>
              <a:rPr lang="en-US" sz="1600" dirty="0">
                <a:solidFill>
                  <a:srgbClr val="404040"/>
                </a:solidFill>
                <a:hlinkClick r:id="rId3"/>
              </a:rPr>
              <a:t>http://129.195.254.70/ICQ</a:t>
            </a:r>
            <a:endParaRPr lang="en-US" sz="16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404040"/>
                </a:solidFill>
              </a:rPr>
              <a:t>4- Systematic review of the application of the plan-do-study-act method to improve quality in health care </a:t>
            </a:r>
            <a:r>
              <a:rPr lang="en-US" sz="1600" dirty="0"/>
              <a:t>DOI: </a:t>
            </a:r>
            <a:r>
              <a:rPr lang="en-US" sz="1600" dirty="0">
                <a:hlinkClick r:id="rId4"/>
              </a:rPr>
              <a:t>10.1136/bmjqs-2013-001862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404040"/>
                </a:solidFill>
              </a:rPr>
              <a:t>5-Swiss cheese model by </a:t>
            </a:r>
            <a:r>
              <a:rPr lang="en-US" sz="1600">
                <a:solidFill>
                  <a:srgbClr val="404040"/>
                </a:solidFill>
              </a:rPr>
              <a:t>James Reason.</a:t>
            </a:r>
            <a:endParaRPr lang="en-US" sz="16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rson holding mouse">
            <a:extLst>
              <a:ext uri="{FF2B5EF4-FFF2-40B4-BE49-F238E27FC236}">
                <a16:creationId xmlns:a16="http://schemas.microsoft.com/office/drawing/2014/main" id="{44CE89CE-74E0-3166-0AE5-DCEE113EC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6" r="12787" b="-1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C79E13-C51F-4FDE-4F51-ACD4D8B5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Thank You!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91BAA3-FE23-4A48-BA9E-EF0D56A83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CB30-7BCA-E18B-7049-F334086A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questions, please email me: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sobia.khan@stonybrookmedicine.edu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145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C89C-19E3-721E-696B-ED57F576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7" y="2708804"/>
            <a:ext cx="4324047" cy="1225522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Intro to Quality Improvement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7F2F-68E7-92A6-F858-555818EA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lvl="0"/>
            <a:r>
              <a:rPr lang="en-US">
                <a:solidFill>
                  <a:schemeClr val="bg1"/>
                </a:solidFill>
              </a:rPr>
              <a:t>Introduction to Quality Improvement, quarterly QI case discussions (during Renal grandrounds) and 1-2 QI projects completion by the nephrology fellows during nephrology fellowship (ambulatory rotation)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 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85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E3FE-F9D3-58AD-5570-BF6BE6B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Why do we need a quality improvement curriculum?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03713-D047-ECA0-B194-76B1ED13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per CMS, we need Quality improvement ” </a:t>
            </a:r>
            <a:r>
              <a:rPr lang="en-US" b="1" dirty="0">
                <a:solidFill>
                  <a:schemeClr val="bg1"/>
                </a:solidFill>
              </a:rPr>
              <a:t>To standardize processes and structure to reduce variation, achieve predictable results, and improve outcomes for patients, healthcare systems, and organizations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other words, QI is needed:</a:t>
            </a:r>
          </a:p>
          <a:p>
            <a:r>
              <a:rPr lang="en-US" dirty="0">
                <a:solidFill>
                  <a:schemeClr val="bg1"/>
                </a:solidFill>
              </a:rPr>
              <a:t>To achieve rapid and meaningful improvement in health care system.</a:t>
            </a:r>
          </a:p>
          <a:p>
            <a:r>
              <a:rPr lang="en-US" dirty="0">
                <a:solidFill>
                  <a:schemeClr val="bg1"/>
                </a:solidFill>
              </a:rPr>
              <a:t>To investigate and analyze an adverse event or near miss for prevention of future adverse events.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5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9439C-0E2B-1E4B-9AC0-D83ADFD1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 Quick Walk-through Reason’s Swiss Cheese model</a:t>
            </a:r>
          </a:p>
        </p:txBody>
      </p:sp>
    </p:spTree>
    <p:extLst>
      <p:ext uri="{BB962C8B-B14F-4D97-AF65-F5344CB8AC3E}">
        <p14:creationId xmlns:p14="http://schemas.microsoft.com/office/powerpoint/2010/main" val="12865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12F2E-AA42-BD46-A518-EFAB46E1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81263"/>
            <a:ext cx="5291327" cy="1082842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dirty="0"/>
              <a:t>Reason’s Swiss cheese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099A7-EFAB-874E-8E88-32BB1DEA3265}"/>
              </a:ext>
            </a:extLst>
          </p:cNvPr>
          <p:cNvSpPr txBox="1"/>
          <p:nvPr/>
        </p:nvSpPr>
        <p:spPr>
          <a:xfrm>
            <a:off x="360946" y="2121235"/>
            <a:ext cx="6172201" cy="338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Reason’s Swiss cheese model is the paradigm for analyzing medical errors and patient safety incidents.</a:t>
            </a:r>
          </a:p>
          <a:p>
            <a:pPr marL="342900" indent="-3429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is a model which is frequently referred and widely accepted by patient safety professional and has become the common language through which complex accidents can be understood.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/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0C4981A-86D8-A24B-9BF9-08AC58093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50" r="2275" b="2"/>
          <a:stretch/>
        </p:blipFill>
        <p:spPr>
          <a:xfrm>
            <a:off x="7865364" y="2121234"/>
            <a:ext cx="3355848" cy="22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9E1D-DDE2-6336-9920-7FEBC16C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Image of the Swiss cheese explains the occurrence of system failures, such as medical mishaps. </a:t>
            </a:r>
          </a:p>
          <a:p>
            <a:r>
              <a:rPr lang="en-US" sz="2400" dirty="0">
                <a:solidFill>
                  <a:srgbClr val="404040"/>
                </a:solidFill>
              </a:rPr>
              <a:t>According to this metaphor, in a complex system, hazards are prevented from causing human losses by a series of barrier. </a:t>
            </a:r>
          </a:p>
          <a:p>
            <a:r>
              <a:rPr lang="en-US" sz="2400" dirty="0">
                <a:solidFill>
                  <a:srgbClr val="404040"/>
                </a:solidFill>
              </a:rPr>
              <a:t>Each barrier has unintended weakness or holes, which are inconstant. So, when these holes are aligned, the hazard reaches the patient and can cause harm.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0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Magnifying glass on clear background">
            <a:extLst>
              <a:ext uri="{FF2B5EF4-FFF2-40B4-BE49-F238E27FC236}">
                <a16:creationId xmlns:a16="http://schemas.microsoft.com/office/drawing/2014/main" id="{EBDEBC42-2684-4242-AFA3-FBB7403F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5" b="31075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26CA5-E5A4-6644-AEDD-0B57C26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Few definitions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34465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E3D2-EB8E-3A45-A751-9F2D065C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404040"/>
                </a:solidFill>
              </a:rPr>
              <a:t>Swiss Cheese model</a:t>
            </a:r>
            <a:r>
              <a:rPr lang="en-US" sz="2400" dirty="0">
                <a:solidFill>
                  <a:srgbClr val="404040"/>
                </a:solidFill>
              </a:rPr>
              <a:t>: dominant paradigm for analyzing medical errors and patient safety incidents.</a:t>
            </a:r>
          </a:p>
          <a:p>
            <a:r>
              <a:rPr lang="en-US" sz="2400" b="1" dirty="0">
                <a:solidFill>
                  <a:srgbClr val="404040"/>
                </a:solidFill>
              </a:rPr>
              <a:t>Latent Error</a:t>
            </a:r>
            <a:r>
              <a:rPr lang="en-US" sz="2400" dirty="0">
                <a:solidFill>
                  <a:srgbClr val="404040"/>
                </a:solidFill>
              </a:rPr>
              <a:t>: Failure of system design that increases the probability of harmful events. </a:t>
            </a:r>
            <a:r>
              <a:rPr lang="en-US" sz="2400" dirty="0"/>
              <a:t>Latent error can be called causal error or contributing factor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Active Error</a:t>
            </a:r>
            <a:r>
              <a:rPr lang="en-US" sz="2400" dirty="0">
                <a:solidFill>
                  <a:srgbClr val="404040"/>
                </a:solidFill>
              </a:rPr>
              <a:t>: Error (of commission or omission) committed at the interface between a human and a complex system.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2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A0FD-CA71-9A4B-89B7-18DA4C6B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Interpretation of the Swiss cheese model of medical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4559-9C39-3D4B-BE31-411FCAD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932" y="2249424"/>
            <a:ext cx="8779512" cy="2879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The slice of cheese represents a barrier that protects patient from harm.</a:t>
            </a:r>
          </a:p>
          <a:p>
            <a:r>
              <a:rPr lang="en-US" sz="2400" dirty="0">
                <a:solidFill>
                  <a:srgbClr val="404040"/>
                </a:solidFill>
              </a:rPr>
              <a:t>A hole in the slice of cheese represents a latent error</a:t>
            </a:r>
          </a:p>
          <a:p>
            <a:r>
              <a:rPr lang="en-US" sz="2400" dirty="0">
                <a:solidFill>
                  <a:srgbClr val="404040"/>
                </a:solidFill>
              </a:rPr>
              <a:t>The arrow represents the path from hazard to patient harm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13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{C68C29B4-6E26-DF4E-9ACF-AFFA03F32843}tf10001120</Template>
  <TotalTime>408</TotalTime>
  <Words>666</Words>
  <Application>Microsoft Macintosh PowerPoint</Application>
  <PresentationFormat>Widescreen</PresentationFormat>
  <Paragraphs>67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Parcel</vt:lpstr>
      <vt:lpstr>Quality Improvement Curriculum</vt:lpstr>
      <vt:lpstr>Intro to Quality Improvement</vt:lpstr>
      <vt:lpstr>Why do we need a quality improvement curriculum? </vt:lpstr>
      <vt:lpstr>A Quick Walk-through Reason’s Swiss Cheese model</vt:lpstr>
      <vt:lpstr>Reason’s Swiss cheese model</vt:lpstr>
      <vt:lpstr>PowerPoint Presentation</vt:lpstr>
      <vt:lpstr>Few definitions to consider</vt:lpstr>
      <vt:lpstr>PowerPoint Presentation</vt:lpstr>
      <vt:lpstr>Interpretation of the Swiss cheese model of medical error</vt:lpstr>
      <vt:lpstr>Objectives Of QI Learning</vt:lpstr>
      <vt:lpstr>What is a PDSA Cycle?</vt:lpstr>
      <vt:lpstr>PDSA Cycle</vt:lpstr>
      <vt:lpstr>PowerPoint Presentation</vt:lpstr>
      <vt:lpstr>PowerPoint Presentation</vt:lpstr>
      <vt:lpstr>PowerPoint Presentation</vt:lpstr>
      <vt:lpstr> References: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Hemodialysis Curriculum for the Nephrology Fellows </dc:title>
  <dc:creator>Khan, Sobia</dc:creator>
  <cp:lastModifiedBy>Khan, Sobia</cp:lastModifiedBy>
  <cp:revision>41</cp:revision>
  <dcterms:created xsi:type="dcterms:W3CDTF">2022-07-03T17:21:08Z</dcterms:created>
  <dcterms:modified xsi:type="dcterms:W3CDTF">2022-07-18T02:02:33Z</dcterms:modified>
</cp:coreProperties>
</file>