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31" r:id="rId2"/>
  </p:sldMasterIdLst>
  <p:notesMasterIdLst>
    <p:notesMasterId r:id="rId88"/>
  </p:notesMasterIdLst>
  <p:handoutMasterIdLst>
    <p:handoutMasterId r:id="rId89"/>
  </p:handoutMasterIdLst>
  <p:sldIdLst>
    <p:sldId id="267" r:id="rId3"/>
    <p:sldId id="1030" r:id="rId4"/>
    <p:sldId id="513" r:id="rId5"/>
    <p:sldId id="275" r:id="rId6"/>
    <p:sldId id="287" r:id="rId7"/>
    <p:sldId id="288" r:id="rId8"/>
    <p:sldId id="290" r:id="rId9"/>
    <p:sldId id="291" r:id="rId10"/>
    <p:sldId id="489" r:id="rId11"/>
    <p:sldId id="516" r:id="rId12"/>
    <p:sldId id="293" r:id="rId13"/>
    <p:sldId id="294" r:id="rId14"/>
    <p:sldId id="295" r:id="rId15"/>
    <p:sldId id="303" r:id="rId16"/>
    <p:sldId id="304" r:id="rId17"/>
    <p:sldId id="296" r:id="rId18"/>
    <p:sldId id="297" r:id="rId19"/>
    <p:sldId id="298" r:id="rId20"/>
    <p:sldId id="299" r:id="rId21"/>
    <p:sldId id="300" r:id="rId22"/>
    <p:sldId id="492" r:id="rId23"/>
    <p:sldId id="493" r:id="rId24"/>
    <p:sldId id="305" r:id="rId25"/>
    <p:sldId id="301" r:id="rId26"/>
    <p:sldId id="302" r:id="rId27"/>
    <p:sldId id="1031" r:id="rId28"/>
    <p:sldId id="1032" r:id="rId29"/>
    <p:sldId id="1033" r:id="rId30"/>
    <p:sldId id="1034" r:id="rId31"/>
    <p:sldId id="1035" r:id="rId32"/>
    <p:sldId id="308" r:id="rId33"/>
    <p:sldId id="309" r:id="rId34"/>
    <p:sldId id="505" r:id="rId35"/>
    <p:sldId id="310" r:id="rId36"/>
    <p:sldId id="540" r:id="rId37"/>
    <p:sldId id="311" r:id="rId38"/>
    <p:sldId id="315" r:id="rId39"/>
    <p:sldId id="475" r:id="rId40"/>
    <p:sldId id="476" r:id="rId41"/>
    <p:sldId id="477" r:id="rId42"/>
    <p:sldId id="532" r:id="rId43"/>
    <p:sldId id="479" r:id="rId44"/>
    <p:sldId id="480" r:id="rId45"/>
    <p:sldId id="481" r:id="rId46"/>
    <p:sldId id="482" r:id="rId47"/>
    <p:sldId id="484" r:id="rId48"/>
    <p:sldId id="485" r:id="rId49"/>
    <p:sldId id="486" r:id="rId50"/>
    <p:sldId id="1036" r:id="rId51"/>
    <p:sldId id="488" r:id="rId52"/>
    <p:sldId id="1037" r:id="rId53"/>
    <p:sldId id="490" r:id="rId54"/>
    <p:sldId id="491" r:id="rId55"/>
    <p:sldId id="1038" r:id="rId56"/>
    <p:sldId id="314" r:id="rId57"/>
    <p:sldId id="321" r:id="rId58"/>
    <p:sldId id="320" r:id="rId59"/>
    <p:sldId id="316" r:id="rId60"/>
    <p:sldId id="318" r:id="rId61"/>
    <p:sldId id="510" r:id="rId62"/>
    <p:sldId id="322" r:id="rId63"/>
    <p:sldId id="324" r:id="rId64"/>
    <p:sldId id="325" r:id="rId65"/>
    <p:sldId id="487" r:id="rId66"/>
    <p:sldId id="326" r:id="rId67"/>
    <p:sldId id="327" r:id="rId68"/>
    <p:sldId id="328" r:id="rId69"/>
    <p:sldId id="329" r:id="rId70"/>
    <p:sldId id="330" r:id="rId71"/>
    <p:sldId id="501" r:id="rId72"/>
    <p:sldId id="332" r:id="rId73"/>
    <p:sldId id="503" r:id="rId74"/>
    <p:sldId id="333" r:id="rId75"/>
    <p:sldId id="334" r:id="rId76"/>
    <p:sldId id="336" r:id="rId77"/>
    <p:sldId id="494" r:id="rId78"/>
    <p:sldId id="1024" r:id="rId79"/>
    <p:sldId id="337" r:id="rId80"/>
    <p:sldId id="758" r:id="rId81"/>
    <p:sldId id="361" r:id="rId82"/>
    <p:sldId id="1027" r:id="rId83"/>
    <p:sldId id="1026" r:id="rId84"/>
    <p:sldId id="1028" r:id="rId85"/>
    <p:sldId id="1029" r:id="rId86"/>
    <p:sldId id="495" r:id="rId8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occi, Rachel G." initials="VRG" lastIdx="39" clrIdx="0">
    <p:extLst>
      <p:ext uri="{19B8F6BF-5375-455C-9EA6-DF929625EA0E}">
        <p15:presenceInfo xmlns:p15="http://schemas.microsoft.com/office/powerpoint/2012/main" userId="S::rachel.velocci@stonybrookmedicine.edu::bf13c323-25ec-4d9d-8cd7-3e21e479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E23"/>
    <a:srgbClr val="C0C0C0"/>
    <a:srgbClr val="828383"/>
    <a:srgbClr val="359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1" autoAdjust="0"/>
    <p:restoredTop sz="96327"/>
  </p:normalViewPr>
  <p:slideViewPr>
    <p:cSldViewPr snapToObjects="1">
      <p:cViewPr varScale="1">
        <p:scale>
          <a:sx n="146" d="100"/>
          <a:sy n="146" d="100"/>
        </p:scale>
        <p:origin x="666" y="114"/>
      </p:cViewPr>
      <p:guideLst/>
    </p:cSldViewPr>
  </p:slideViewPr>
  <p:outlineViewPr>
    <p:cViewPr>
      <p:scale>
        <a:sx n="33" d="100"/>
        <a:sy n="33" d="100"/>
      </p:scale>
      <p:origin x="0" y="-20944"/>
    </p:cViewPr>
  </p:outlineViewPr>
  <p:notesTextViewPr>
    <p:cViewPr>
      <p:scale>
        <a:sx n="1" d="1"/>
        <a:sy n="1" d="1"/>
      </p:scale>
      <p:origin x="0" y="0"/>
    </p:cViewPr>
  </p:notesTextViewPr>
  <p:sorterViewPr>
    <p:cViewPr>
      <p:scale>
        <a:sx n="100" d="100"/>
        <a:sy n="100" d="100"/>
      </p:scale>
      <p:origin x="0" y="-4020"/>
    </p:cViewPr>
  </p:sorterViewPr>
  <p:notesViewPr>
    <p:cSldViewPr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77716-7C3D-4176-AD3F-329E1EE810F0}" type="doc">
      <dgm:prSet loTypeId="urn:microsoft.com/office/officeart/2005/8/layout/hProcess9" loCatId="process" qsTypeId="urn:microsoft.com/office/officeart/2005/8/quickstyle/simple1" qsCatId="simple" csTypeId="urn:microsoft.com/office/officeart/2005/8/colors/colorful3" csCatId="colorful" phldr="1"/>
      <dgm:spPr/>
    </dgm:pt>
    <dgm:pt modelId="{945C1422-65C4-41DE-9950-E160E5A49C0E}">
      <dgm:prSet phldrT="[Text]" custT="1"/>
      <dgm:spPr/>
      <dgm:t>
        <a:bodyPr/>
        <a:lstStyle/>
        <a:p>
          <a:r>
            <a:rPr lang="en-US" sz="1800" dirty="0"/>
            <a:t>Injury/</a:t>
          </a:r>
        </a:p>
        <a:p>
          <a:r>
            <a:rPr lang="en-US" sz="1800" dirty="0"/>
            <a:t>Illness</a:t>
          </a:r>
        </a:p>
      </dgm:t>
    </dgm:pt>
    <dgm:pt modelId="{FB34E6EE-F029-4E87-B1D4-98282A9F97B5}" type="parTrans" cxnId="{80128023-FE1C-4C69-AF12-BE74D41F7E9E}">
      <dgm:prSet/>
      <dgm:spPr/>
      <dgm:t>
        <a:bodyPr/>
        <a:lstStyle/>
        <a:p>
          <a:endParaRPr lang="en-US"/>
        </a:p>
      </dgm:t>
    </dgm:pt>
    <dgm:pt modelId="{9E648846-4C25-4139-8974-90D8E13A6B35}" type="sibTrans" cxnId="{80128023-FE1C-4C69-AF12-BE74D41F7E9E}">
      <dgm:prSet/>
      <dgm:spPr/>
      <dgm:t>
        <a:bodyPr/>
        <a:lstStyle/>
        <a:p>
          <a:endParaRPr lang="en-US"/>
        </a:p>
      </dgm:t>
    </dgm:pt>
    <dgm:pt modelId="{BEFF7C3E-6D9E-4EB2-B0A3-63EF35CA7D13}">
      <dgm:prSet phldrT="[Text]" custT="1"/>
      <dgm:spPr/>
      <dgm:t>
        <a:bodyPr/>
        <a:lstStyle/>
        <a:p>
          <a:r>
            <a:rPr lang="en-US" sz="1800" dirty="0"/>
            <a:t>Notify Supervisor and get medical attention</a:t>
          </a:r>
        </a:p>
      </dgm:t>
    </dgm:pt>
    <dgm:pt modelId="{81AA811A-0BEA-4358-9B94-2D507BB47C0A}" type="parTrans" cxnId="{61A9517B-47EF-40F9-93DB-20DF4B5495A4}">
      <dgm:prSet/>
      <dgm:spPr/>
      <dgm:t>
        <a:bodyPr/>
        <a:lstStyle/>
        <a:p>
          <a:endParaRPr lang="en-US"/>
        </a:p>
      </dgm:t>
    </dgm:pt>
    <dgm:pt modelId="{82CE685B-552C-4535-BD58-FEF4A7175135}" type="sibTrans" cxnId="{61A9517B-47EF-40F9-93DB-20DF4B5495A4}">
      <dgm:prSet/>
      <dgm:spPr/>
      <dgm:t>
        <a:bodyPr/>
        <a:lstStyle/>
        <a:p>
          <a:endParaRPr lang="en-US"/>
        </a:p>
      </dgm:t>
    </dgm:pt>
    <dgm:pt modelId="{38DB71C1-FAF8-4375-B406-205B026DA849}">
      <dgm:prSet phldrT="[Text]" custT="1"/>
      <dgm:spPr/>
      <dgm:t>
        <a:bodyPr/>
        <a:lstStyle/>
        <a:p>
          <a:r>
            <a:rPr lang="en-US" sz="1800" dirty="0"/>
            <a:t>Complete Injury and Illness Report</a:t>
          </a:r>
        </a:p>
      </dgm:t>
    </dgm:pt>
    <dgm:pt modelId="{3190B68A-F8AF-46BE-9B41-A24CCE72F8FE}" type="parTrans" cxnId="{38C98063-A572-445C-945D-7DF5C6D42247}">
      <dgm:prSet/>
      <dgm:spPr/>
      <dgm:t>
        <a:bodyPr/>
        <a:lstStyle/>
        <a:p>
          <a:endParaRPr lang="en-US"/>
        </a:p>
      </dgm:t>
    </dgm:pt>
    <dgm:pt modelId="{8CFB54BC-FF41-463E-8811-F42855590120}" type="sibTrans" cxnId="{38C98063-A572-445C-945D-7DF5C6D42247}">
      <dgm:prSet/>
      <dgm:spPr/>
      <dgm:t>
        <a:bodyPr/>
        <a:lstStyle/>
        <a:p>
          <a:endParaRPr lang="en-US"/>
        </a:p>
      </dgm:t>
    </dgm:pt>
    <dgm:pt modelId="{F154464F-A083-42B4-A97E-011798F57F94}">
      <dgm:prSet phldrT="[Text]" custT="1"/>
      <dgm:spPr/>
      <dgm:t>
        <a:bodyPr/>
        <a:lstStyle/>
        <a:p>
          <a:r>
            <a:rPr lang="en-US" sz="1800" dirty="0"/>
            <a:t>Contact </a:t>
          </a:r>
        </a:p>
        <a:p>
          <a:r>
            <a:rPr lang="en-US" sz="1800" dirty="0"/>
            <a:t>NYS Accident Reporting System (ARS) 888-800-0029</a:t>
          </a:r>
        </a:p>
      </dgm:t>
    </dgm:pt>
    <dgm:pt modelId="{9E4CC935-6B95-4108-A54C-4D4F27C50A2F}" type="parTrans" cxnId="{FA3C1516-0334-44D5-B757-35EEA07171AB}">
      <dgm:prSet/>
      <dgm:spPr/>
      <dgm:t>
        <a:bodyPr/>
        <a:lstStyle/>
        <a:p>
          <a:endParaRPr lang="en-US"/>
        </a:p>
      </dgm:t>
    </dgm:pt>
    <dgm:pt modelId="{98E98BA5-5FA7-4251-8DB9-32997926B478}" type="sibTrans" cxnId="{FA3C1516-0334-44D5-B757-35EEA07171AB}">
      <dgm:prSet/>
      <dgm:spPr/>
      <dgm:t>
        <a:bodyPr/>
        <a:lstStyle/>
        <a:p>
          <a:endParaRPr lang="en-US"/>
        </a:p>
      </dgm:t>
    </dgm:pt>
    <dgm:pt modelId="{A4CEBC81-61CA-4C57-BE4D-B38128AFF764}" type="pres">
      <dgm:prSet presAssocID="{3AF77716-7C3D-4176-AD3F-329E1EE810F0}" presName="CompostProcess" presStyleCnt="0">
        <dgm:presLayoutVars>
          <dgm:dir/>
          <dgm:resizeHandles val="exact"/>
        </dgm:presLayoutVars>
      </dgm:prSet>
      <dgm:spPr/>
    </dgm:pt>
    <dgm:pt modelId="{2ED6C53F-4B34-49BF-BDDB-3F1A225D2541}" type="pres">
      <dgm:prSet presAssocID="{3AF77716-7C3D-4176-AD3F-329E1EE810F0}" presName="arrow" presStyleLbl="bgShp" presStyleIdx="0" presStyleCnt="1" custScaleX="117647" custLinFactNeighborX="5285"/>
      <dgm:spPr/>
    </dgm:pt>
    <dgm:pt modelId="{0780E426-E56C-426B-B21A-1E24D3AA41CE}" type="pres">
      <dgm:prSet presAssocID="{3AF77716-7C3D-4176-AD3F-329E1EE810F0}" presName="linearProcess" presStyleCnt="0"/>
      <dgm:spPr/>
    </dgm:pt>
    <dgm:pt modelId="{F6CD5116-2FBC-4366-BA31-C5AFE9B7A2A5}" type="pres">
      <dgm:prSet presAssocID="{945C1422-65C4-41DE-9950-E160E5A49C0E}" presName="textNode" presStyleLbl="node1" presStyleIdx="0" presStyleCnt="4" custScaleX="79666" custScaleY="119275" custLinFactX="-31718" custLinFactNeighborX="-100000" custLinFactNeighborY="-2096">
        <dgm:presLayoutVars>
          <dgm:bulletEnabled val="1"/>
        </dgm:presLayoutVars>
      </dgm:prSet>
      <dgm:spPr/>
    </dgm:pt>
    <dgm:pt modelId="{CFE8E3D5-4F76-4D92-AF55-49095335042D}" type="pres">
      <dgm:prSet presAssocID="{9E648846-4C25-4139-8974-90D8E13A6B35}" presName="sibTrans" presStyleCnt="0"/>
      <dgm:spPr/>
    </dgm:pt>
    <dgm:pt modelId="{5EAB7224-DC99-4F62-8D29-35708F6165F2}" type="pres">
      <dgm:prSet presAssocID="{BEFF7C3E-6D9E-4EB2-B0A3-63EF35CA7D13}" presName="textNode" presStyleLbl="node1" presStyleIdx="1" presStyleCnt="4" custScaleX="78709" custScaleY="133427" custLinFactNeighborX="-92702" custLinFactNeighborY="-9489">
        <dgm:presLayoutVars>
          <dgm:bulletEnabled val="1"/>
        </dgm:presLayoutVars>
      </dgm:prSet>
      <dgm:spPr/>
    </dgm:pt>
    <dgm:pt modelId="{553E0FE7-32D1-4EA6-B2CF-A87D0A9A8297}" type="pres">
      <dgm:prSet presAssocID="{82CE685B-552C-4535-BD58-FEF4A7175135}" presName="sibTrans" presStyleCnt="0"/>
      <dgm:spPr/>
    </dgm:pt>
    <dgm:pt modelId="{4F16953F-204B-48A9-8C8B-4433BDBBA3D2}" type="pres">
      <dgm:prSet presAssocID="{38DB71C1-FAF8-4375-B406-205B026DA849}" presName="textNode" presStyleLbl="node1" presStyleIdx="2" presStyleCnt="4" custScaleX="72677" custScaleY="146603" custLinFactX="-8224" custLinFactNeighborX="-100000" custLinFactNeighborY="-8116">
        <dgm:presLayoutVars>
          <dgm:bulletEnabled val="1"/>
        </dgm:presLayoutVars>
      </dgm:prSet>
      <dgm:spPr/>
    </dgm:pt>
    <dgm:pt modelId="{73B7800B-8EEA-4EEC-B4A5-ED6BD3E82C62}" type="pres">
      <dgm:prSet presAssocID="{8CFB54BC-FF41-463E-8811-F42855590120}" presName="sibTrans" presStyleCnt="0"/>
      <dgm:spPr/>
    </dgm:pt>
    <dgm:pt modelId="{A18324FA-C26C-4376-9D31-D2D35FA649C4}" type="pres">
      <dgm:prSet presAssocID="{F154464F-A083-42B4-A97E-011798F57F94}" presName="textNode" presStyleLbl="node1" presStyleIdx="3" presStyleCnt="4" custScaleX="90882" custScaleY="161581" custLinFactX="-19970" custLinFactNeighborX="-100000" custLinFactNeighborY="-7467">
        <dgm:presLayoutVars>
          <dgm:bulletEnabled val="1"/>
        </dgm:presLayoutVars>
      </dgm:prSet>
      <dgm:spPr/>
    </dgm:pt>
  </dgm:ptLst>
  <dgm:cxnLst>
    <dgm:cxn modelId="{AD19DC06-7C86-4F41-BD0B-EA2E446CE989}" type="presOf" srcId="{3AF77716-7C3D-4176-AD3F-329E1EE810F0}" destId="{A4CEBC81-61CA-4C57-BE4D-B38128AFF764}" srcOrd="0" destOrd="0" presId="urn:microsoft.com/office/officeart/2005/8/layout/hProcess9"/>
    <dgm:cxn modelId="{FA3C1516-0334-44D5-B757-35EEA07171AB}" srcId="{3AF77716-7C3D-4176-AD3F-329E1EE810F0}" destId="{F154464F-A083-42B4-A97E-011798F57F94}" srcOrd="3" destOrd="0" parTransId="{9E4CC935-6B95-4108-A54C-4D4F27C50A2F}" sibTransId="{98E98BA5-5FA7-4251-8DB9-32997926B478}"/>
    <dgm:cxn modelId="{80128023-FE1C-4C69-AF12-BE74D41F7E9E}" srcId="{3AF77716-7C3D-4176-AD3F-329E1EE810F0}" destId="{945C1422-65C4-41DE-9950-E160E5A49C0E}" srcOrd="0" destOrd="0" parTransId="{FB34E6EE-F029-4E87-B1D4-98282A9F97B5}" sibTransId="{9E648846-4C25-4139-8974-90D8E13A6B35}"/>
    <dgm:cxn modelId="{38C98063-A572-445C-945D-7DF5C6D42247}" srcId="{3AF77716-7C3D-4176-AD3F-329E1EE810F0}" destId="{38DB71C1-FAF8-4375-B406-205B026DA849}" srcOrd="2" destOrd="0" parTransId="{3190B68A-F8AF-46BE-9B41-A24CCE72F8FE}" sibTransId="{8CFB54BC-FF41-463E-8811-F42855590120}"/>
    <dgm:cxn modelId="{10A69F78-8D67-403A-A707-34D1FA302700}" type="presOf" srcId="{945C1422-65C4-41DE-9950-E160E5A49C0E}" destId="{F6CD5116-2FBC-4366-BA31-C5AFE9B7A2A5}" srcOrd="0" destOrd="0" presId="urn:microsoft.com/office/officeart/2005/8/layout/hProcess9"/>
    <dgm:cxn modelId="{61A9517B-47EF-40F9-93DB-20DF4B5495A4}" srcId="{3AF77716-7C3D-4176-AD3F-329E1EE810F0}" destId="{BEFF7C3E-6D9E-4EB2-B0A3-63EF35CA7D13}" srcOrd="1" destOrd="0" parTransId="{81AA811A-0BEA-4358-9B94-2D507BB47C0A}" sibTransId="{82CE685B-552C-4535-BD58-FEF4A7175135}"/>
    <dgm:cxn modelId="{956BA992-9CFD-4FF8-A9ED-C4650F84E38F}" type="presOf" srcId="{38DB71C1-FAF8-4375-B406-205B026DA849}" destId="{4F16953F-204B-48A9-8C8B-4433BDBBA3D2}" srcOrd="0" destOrd="0" presId="urn:microsoft.com/office/officeart/2005/8/layout/hProcess9"/>
    <dgm:cxn modelId="{25BBE4E2-6E7C-47F4-81A4-877B50B8CD28}" type="presOf" srcId="{BEFF7C3E-6D9E-4EB2-B0A3-63EF35CA7D13}" destId="{5EAB7224-DC99-4F62-8D29-35708F6165F2}" srcOrd="0" destOrd="0" presId="urn:microsoft.com/office/officeart/2005/8/layout/hProcess9"/>
    <dgm:cxn modelId="{3CB382FE-B048-442B-9582-E7712744EE56}" type="presOf" srcId="{F154464F-A083-42B4-A97E-011798F57F94}" destId="{A18324FA-C26C-4376-9D31-D2D35FA649C4}" srcOrd="0" destOrd="0" presId="urn:microsoft.com/office/officeart/2005/8/layout/hProcess9"/>
    <dgm:cxn modelId="{A351733B-D941-4F1C-A25F-C0DBE50A45CE}" type="presParOf" srcId="{A4CEBC81-61CA-4C57-BE4D-B38128AFF764}" destId="{2ED6C53F-4B34-49BF-BDDB-3F1A225D2541}" srcOrd="0" destOrd="0" presId="urn:microsoft.com/office/officeart/2005/8/layout/hProcess9"/>
    <dgm:cxn modelId="{1072E722-6922-4904-9800-236A0F2D382D}" type="presParOf" srcId="{A4CEBC81-61CA-4C57-BE4D-B38128AFF764}" destId="{0780E426-E56C-426B-B21A-1E24D3AA41CE}" srcOrd="1" destOrd="0" presId="urn:microsoft.com/office/officeart/2005/8/layout/hProcess9"/>
    <dgm:cxn modelId="{F755482E-2AB1-4601-B594-E9592B06230B}" type="presParOf" srcId="{0780E426-E56C-426B-B21A-1E24D3AA41CE}" destId="{F6CD5116-2FBC-4366-BA31-C5AFE9B7A2A5}" srcOrd="0" destOrd="0" presId="urn:microsoft.com/office/officeart/2005/8/layout/hProcess9"/>
    <dgm:cxn modelId="{9BFD0D97-1B73-447A-AB5E-C38419E1BA5C}" type="presParOf" srcId="{0780E426-E56C-426B-B21A-1E24D3AA41CE}" destId="{CFE8E3D5-4F76-4D92-AF55-49095335042D}" srcOrd="1" destOrd="0" presId="urn:microsoft.com/office/officeart/2005/8/layout/hProcess9"/>
    <dgm:cxn modelId="{8C82263C-D4B6-4709-B034-DD73F0D54F66}" type="presParOf" srcId="{0780E426-E56C-426B-B21A-1E24D3AA41CE}" destId="{5EAB7224-DC99-4F62-8D29-35708F6165F2}" srcOrd="2" destOrd="0" presId="urn:microsoft.com/office/officeart/2005/8/layout/hProcess9"/>
    <dgm:cxn modelId="{81876D53-2083-4D0B-8B8A-9CF2E5DEABA2}" type="presParOf" srcId="{0780E426-E56C-426B-B21A-1E24D3AA41CE}" destId="{553E0FE7-32D1-4EA6-B2CF-A87D0A9A8297}" srcOrd="3" destOrd="0" presId="urn:microsoft.com/office/officeart/2005/8/layout/hProcess9"/>
    <dgm:cxn modelId="{4210135C-1763-4958-98F8-7F425ABC49F9}" type="presParOf" srcId="{0780E426-E56C-426B-B21A-1E24D3AA41CE}" destId="{4F16953F-204B-48A9-8C8B-4433BDBBA3D2}" srcOrd="4" destOrd="0" presId="urn:microsoft.com/office/officeart/2005/8/layout/hProcess9"/>
    <dgm:cxn modelId="{040D9E35-0FEA-429D-8CE6-0BC75FE96AF1}" type="presParOf" srcId="{0780E426-E56C-426B-B21A-1E24D3AA41CE}" destId="{73B7800B-8EEA-4EEC-B4A5-ED6BD3E82C62}" srcOrd="5" destOrd="0" presId="urn:microsoft.com/office/officeart/2005/8/layout/hProcess9"/>
    <dgm:cxn modelId="{782A1659-C72F-4726-987B-593F8A5149A7}" type="presParOf" srcId="{0780E426-E56C-426B-B21A-1E24D3AA41CE}" destId="{A18324FA-C26C-4376-9D31-D2D35FA649C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6C53F-4B34-49BF-BDDB-3F1A225D2541}">
      <dsp:nvSpPr>
        <dsp:cNvPr id="0" name=""/>
        <dsp:cNvSpPr/>
      </dsp:nvSpPr>
      <dsp:spPr>
        <a:xfrm>
          <a:off x="4" y="0"/>
          <a:ext cx="8381995" cy="201615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D5116-2FBC-4366-BA31-C5AFE9B7A2A5}">
      <dsp:nvSpPr>
        <dsp:cNvPr id="0" name=""/>
        <dsp:cNvSpPr/>
      </dsp:nvSpPr>
      <dsp:spPr>
        <a:xfrm>
          <a:off x="0" y="510220"/>
          <a:ext cx="1845013" cy="9619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Injury/</a:t>
          </a:r>
        </a:p>
        <a:p>
          <a:pPr marL="0" lvl="0" indent="0" algn="ctr" defTabSz="800100">
            <a:lnSpc>
              <a:spcPct val="90000"/>
            </a:lnSpc>
            <a:spcBef>
              <a:spcPct val="0"/>
            </a:spcBef>
            <a:spcAft>
              <a:spcPct val="35000"/>
            </a:spcAft>
            <a:buNone/>
          </a:pPr>
          <a:r>
            <a:rPr lang="en-US" sz="1800" kern="1200" dirty="0"/>
            <a:t>Illness</a:t>
          </a:r>
        </a:p>
      </dsp:txBody>
      <dsp:txXfrm>
        <a:off x="46956" y="557176"/>
        <a:ext cx="1751101" cy="867995"/>
      </dsp:txXfrm>
    </dsp:sp>
    <dsp:sp modelId="{5EAB7224-DC99-4F62-8D29-35708F6165F2}">
      <dsp:nvSpPr>
        <dsp:cNvPr id="0" name=""/>
        <dsp:cNvSpPr/>
      </dsp:nvSpPr>
      <dsp:spPr>
        <a:xfrm>
          <a:off x="1871240" y="393533"/>
          <a:ext cx="1822850" cy="1076038"/>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Notify Supervisor and get medical attention</a:t>
          </a:r>
        </a:p>
      </dsp:txBody>
      <dsp:txXfrm>
        <a:off x="1923768" y="446061"/>
        <a:ext cx="1717794" cy="970982"/>
      </dsp:txXfrm>
    </dsp:sp>
    <dsp:sp modelId="{4F16953F-204B-48A9-8C8B-4433BDBBA3D2}">
      <dsp:nvSpPr>
        <dsp:cNvPr id="0" name=""/>
        <dsp:cNvSpPr/>
      </dsp:nvSpPr>
      <dsp:spPr>
        <a:xfrm>
          <a:off x="3787434" y="351476"/>
          <a:ext cx="1683152" cy="1182297"/>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Complete Injury and Illness Report</a:t>
          </a:r>
        </a:p>
      </dsp:txBody>
      <dsp:txXfrm>
        <a:off x="3845149" y="409191"/>
        <a:ext cx="1567722" cy="1066867"/>
      </dsp:txXfrm>
    </dsp:sp>
    <dsp:sp modelId="{A18324FA-C26C-4376-9D31-D2D35FA649C4}">
      <dsp:nvSpPr>
        <dsp:cNvPr id="0" name=""/>
        <dsp:cNvSpPr/>
      </dsp:nvSpPr>
      <dsp:spPr>
        <a:xfrm>
          <a:off x="5504705" y="296314"/>
          <a:ext cx="2104769" cy="1303089"/>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Contact </a:t>
          </a:r>
        </a:p>
        <a:p>
          <a:pPr marL="0" lvl="0" indent="0" algn="ctr" defTabSz="800100">
            <a:lnSpc>
              <a:spcPct val="90000"/>
            </a:lnSpc>
            <a:spcBef>
              <a:spcPct val="0"/>
            </a:spcBef>
            <a:spcAft>
              <a:spcPct val="35000"/>
            </a:spcAft>
            <a:buNone/>
          </a:pPr>
          <a:r>
            <a:rPr lang="en-US" sz="1800" kern="1200" dirty="0"/>
            <a:t>NYS Accident Reporting System (ARS) 888-800-0029</a:t>
          </a:r>
        </a:p>
      </dsp:txBody>
      <dsp:txXfrm>
        <a:off x="5568317" y="359926"/>
        <a:ext cx="1977545" cy="117586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06CF33-8FBF-4B4C-A62C-C7FCEE2F205E}" type="datetimeFigureOut">
              <a:rPr lang="en-US" smtClean="0"/>
              <a:t>11/22/2024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2B81D4-C81F-2846-A8B2-30C4B23FE648}" type="slidenum">
              <a:rPr lang="en-US" smtClean="0"/>
              <a:t>‹#›</a:t>
            </a:fld>
            <a:endParaRPr lang="en-US" dirty="0"/>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D938DB-7AC2-8B49-96CB-F4713922A74B}" type="datetimeFigureOut">
              <a:rPr lang="en-US" smtClean="0"/>
              <a:t>11/22/2024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818A80-324C-A94A-A288-E8B5ECC90687}" type="slidenum">
              <a:rPr lang="en-US" smtClean="0"/>
              <a:t>‹#›</a:t>
            </a:fld>
            <a:endParaRPr lang="en-US" dirty="0"/>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412578F-D12F-3AC7-0D2A-26A5C6E95C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5D63C508-F6D6-3BFF-1433-999506C683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B1E9A61C-43D4-4F4F-BB51-F931529F5B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71575" indent="-233363">
              <a:defRPr>
                <a:solidFill>
                  <a:schemeClr val="tx1"/>
                </a:solidFill>
                <a:latin typeface="Arial" panose="020B0604020202020204" pitchFamily="34" charset="0"/>
              </a:defRPr>
            </a:lvl3pPr>
            <a:lvl4pPr marL="1643063" indent="-233363">
              <a:defRPr>
                <a:solidFill>
                  <a:schemeClr val="tx1"/>
                </a:solidFill>
                <a:latin typeface="Arial" panose="020B0604020202020204" pitchFamily="34" charset="0"/>
              </a:defRPr>
            </a:lvl4pPr>
            <a:lvl5pPr marL="2111375" indent="-233363">
              <a:defRPr>
                <a:solidFill>
                  <a:schemeClr val="tx1"/>
                </a:solidFill>
                <a:latin typeface="Arial" panose="020B0604020202020204" pitchFamily="34" charset="0"/>
              </a:defRPr>
            </a:lvl5pPr>
            <a:lvl6pPr marL="2568575" indent="-233363" eaLnBrk="0" fontAlgn="base" hangingPunct="0">
              <a:spcBef>
                <a:spcPct val="0"/>
              </a:spcBef>
              <a:spcAft>
                <a:spcPct val="0"/>
              </a:spcAft>
              <a:defRPr>
                <a:solidFill>
                  <a:schemeClr val="tx1"/>
                </a:solidFill>
                <a:latin typeface="Arial" panose="020B0604020202020204" pitchFamily="34" charset="0"/>
              </a:defRPr>
            </a:lvl6pPr>
            <a:lvl7pPr marL="3025775" indent="-233363" eaLnBrk="0" fontAlgn="base" hangingPunct="0">
              <a:spcBef>
                <a:spcPct val="0"/>
              </a:spcBef>
              <a:spcAft>
                <a:spcPct val="0"/>
              </a:spcAft>
              <a:defRPr>
                <a:solidFill>
                  <a:schemeClr val="tx1"/>
                </a:solidFill>
                <a:latin typeface="Arial" panose="020B0604020202020204" pitchFamily="34" charset="0"/>
              </a:defRPr>
            </a:lvl7pPr>
            <a:lvl8pPr marL="3482975" indent="-233363" eaLnBrk="0" fontAlgn="base" hangingPunct="0">
              <a:spcBef>
                <a:spcPct val="0"/>
              </a:spcBef>
              <a:spcAft>
                <a:spcPct val="0"/>
              </a:spcAft>
              <a:defRPr>
                <a:solidFill>
                  <a:schemeClr val="tx1"/>
                </a:solidFill>
                <a:latin typeface="Arial" panose="020B0604020202020204" pitchFamily="34" charset="0"/>
              </a:defRPr>
            </a:lvl8pPr>
            <a:lvl9pPr marL="3940175" indent="-233363" eaLnBrk="0" fontAlgn="base" hangingPunct="0">
              <a:spcBef>
                <a:spcPct val="0"/>
              </a:spcBef>
              <a:spcAft>
                <a:spcPct val="0"/>
              </a:spcAft>
              <a:defRPr>
                <a:solidFill>
                  <a:schemeClr val="tx1"/>
                </a:solidFill>
                <a:latin typeface="Arial" panose="020B0604020202020204" pitchFamily="34" charset="0"/>
              </a:defRPr>
            </a:lvl9pPr>
          </a:lstStyle>
          <a:p>
            <a:fld id="{D505CAD3-BE08-4758-A82C-A4FD230B31C8}" type="slidenum">
              <a:rPr lang="en-US" altLang="en-US"/>
              <a:pPr/>
              <a:t>38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3E34E10-6DF6-8B02-C342-6F75BD4BBE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9060F66B-FA15-3AB6-8A41-3950ADD40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Flaming ball, Flames, Explosion, Skull/Cross Bones, Spill on Hand, Gas cylinder, Human, Tree/fish, Exclamation Point</a:t>
            </a:r>
          </a:p>
        </p:txBody>
      </p:sp>
      <p:sp>
        <p:nvSpPr>
          <p:cNvPr id="75780" name="Slide Number Placeholder 3">
            <a:extLst>
              <a:ext uri="{FF2B5EF4-FFF2-40B4-BE49-F238E27FC236}">
                <a16:creationId xmlns:a16="http://schemas.microsoft.com/office/drawing/2014/main" id="{2DF3A619-0F9D-FA1B-F542-EDAD5327B3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71575" indent="-233363">
              <a:defRPr>
                <a:solidFill>
                  <a:schemeClr val="tx1"/>
                </a:solidFill>
                <a:latin typeface="Arial" panose="020B0604020202020204" pitchFamily="34" charset="0"/>
              </a:defRPr>
            </a:lvl3pPr>
            <a:lvl4pPr marL="1643063" indent="-233363">
              <a:defRPr>
                <a:solidFill>
                  <a:schemeClr val="tx1"/>
                </a:solidFill>
                <a:latin typeface="Arial" panose="020B0604020202020204" pitchFamily="34" charset="0"/>
              </a:defRPr>
            </a:lvl4pPr>
            <a:lvl5pPr marL="2111375" indent="-233363">
              <a:defRPr>
                <a:solidFill>
                  <a:schemeClr val="tx1"/>
                </a:solidFill>
                <a:latin typeface="Arial" panose="020B0604020202020204" pitchFamily="34" charset="0"/>
              </a:defRPr>
            </a:lvl5pPr>
            <a:lvl6pPr marL="2568575" indent="-233363" eaLnBrk="0" fontAlgn="base" hangingPunct="0">
              <a:spcBef>
                <a:spcPct val="0"/>
              </a:spcBef>
              <a:spcAft>
                <a:spcPct val="0"/>
              </a:spcAft>
              <a:defRPr>
                <a:solidFill>
                  <a:schemeClr val="tx1"/>
                </a:solidFill>
                <a:latin typeface="Arial" panose="020B0604020202020204" pitchFamily="34" charset="0"/>
              </a:defRPr>
            </a:lvl6pPr>
            <a:lvl7pPr marL="3025775" indent="-233363" eaLnBrk="0" fontAlgn="base" hangingPunct="0">
              <a:spcBef>
                <a:spcPct val="0"/>
              </a:spcBef>
              <a:spcAft>
                <a:spcPct val="0"/>
              </a:spcAft>
              <a:defRPr>
                <a:solidFill>
                  <a:schemeClr val="tx1"/>
                </a:solidFill>
                <a:latin typeface="Arial" panose="020B0604020202020204" pitchFamily="34" charset="0"/>
              </a:defRPr>
            </a:lvl7pPr>
            <a:lvl8pPr marL="3482975" indent="-233363" eaLnBrk="0" fontAlgn="base" hangingPunct="0">
              <a:spcBef>
                <a:spcPct val="0"/>
              </a:spcBef>
              <a:spcAft>
                <a:spcPct val="0"/>
              </a:spcAft>
              <a:defRPr>
                <a:solidFill>
                  <a:schemeClr val="tx1"/>
                </a:solidFill>
                <a:latin typeface="Arial" panose="020B0604020202020204" pitchFamily="34" charset="0"/>
              </a:defRPr>
            </a:lvl8pPr>
            <a:lvl9pPr marL="3940175" indent="-2333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3C3FC3-3F4D-4272-A645-C70EA6D1C30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070B049-5E9A-37C8-6344-D6D0031225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901DD238-DD77-5B43-ED5F-5A97896C54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Glutaraldehyde User Stations (GUS)</a:t>
            </a:r>
          </a:p>
        </p:txBody>
      </p:sp>
      <p:sp>
        <p:nvSpPr>
          <p:cNvPr id="82948" name="Slide Number Placeholder 3">
            <a:extLst>
              <a:ext uri="{FF2B5EF4-FFF2-40B4-BE49-F238E27FC236}">
                <a16:creationId xmlns:a16="http://schemas.microsoft.com/office/drawing/2014/main" id="{2866062D-C574-708C-A192-BE26F2563C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F80AE5-5F02-424B-93FA-3956C8AF27A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07BF8F1-918E-4706-A61D-97239CB387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3946E37B-7B35-42EA-9D1D-6B5A2DA2AA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Glutaraldehyde User Stations (GUS)</a:t>
            </a:r>
          </a:p>
        </p:txBody>
      </p:sp>
      <p:sp>
        <p:nvSpPr>
          <p:cNvPr id="82948" name="Slide Number Placeholder 3">
            <a:extLst>
              <a:ext uri="{FF2B5EF4-FFF2-40B4-BE49-F238E27FC236}">
                <a16:creationId xmlns:a16="http://schemas.microsoft.com/office/drawing/2014/main" id="{B2AB53F6-5940-4DCB-9324-A3268D379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fld id="{FDC5A3C7-23F3-4693-80C1-F086B4194718}" type="slidenum">
              <a:rPr lang="en-US" altLang="en-US" smtClean="0"/>
              <a:pPr/>
              <a:t>64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D11DD8D-C584-4C4D-8BF6-27D280DF9E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EFAD4201-61A4-4CE6-97B0-ED7177E1D6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CF361771-0642-40F5-B407-1E50F719AA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fld id="{DB9A9DA6-5DA6-4824-81CA-9CFDFC080009}" type="slidenum">
              <a:rPr lang="en-US" altLang="en-US" smtClean="0"/>
              <a:pPr/>
              <a:t>79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BM Logo Slid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cxnSp>
        <p:nvCxnSpPr>
          <p:cNvPr id="19" name="Straight Connector 18"/>
          <p:cNvCxnSpPr/>
          <p:nvPr userDrawn="1"/>
        </p:nvCxnSpPr>
        <p:spPr>
          <a:xfrm>
            <a:off x="628653" y="46809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7D2EFC3-4B76-1F43-BFD2-E6E9E9E6C48D}"/>
              </a:ext>
            </a:extLst>
          </p:cNvPr>
          <p:cNvPicPr>
            <a:picLocks noChangeAspect="1"/>
          </p:cNvPicPr>
          <p:nvPr userDrawn="1"/>
        </p:nvPicPr>
        <p:blipFill>
          <a:blip r:embed="rId2"/>
          <a:srcRect/>
          <a:stretch/>
        </p:blipFill>
        <p:spPr>
          <a:xfrm>
            <a:off x="3023578" y="1885951"/>
            <a:ext cx="3096845" cy="996686"/>
          </a:xfrm>
          <a:prstGeom prst="rect">
            <a:avLst/>
          </a:prstGeom>
        </p:spPr>
      </p:pic>
    </p:spTree>
    <p:extLst>
      <p:ext uri="{BB962C8B-B14F-4D97-AF65-F5344CB8AC3E}">
        <p14:creationId xmlns:p14="http://schemas.microsoft.com/office/powerpoint/2010/main" val="5094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Subhead, Bulleted Lis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1219200" y="4276998"/>
            <a:ext cx="7772400" cy="147016"/>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9" name="Text Placeholder 8">
            <a:extLst>
              <a:ext uri="{FF2B5EF4-FFF2-40B4-BE49-F238E27FC236}">
                <a16:creationId xmlns:a16="http://schemas.microsoft.com/office/drawing/2014/main" id="{F7D8A821-7DE7-0F4D-98F3-41126883D12C}"/>
              </a:ext>
            </a:extLst>
          </p:cNvPr>
          <p:cNvSpPr>
            <a:spLocks noGrp="1"/>
          </p:cNvSpPr>
          <p:nvPr>
            <p:ph type="body" sz="quarter" idx="42" hasCustomPrompt="1"/>
          </p:nvPr>
        </p:nvSpPr>
        <p:spPr>
          <a:xfrm>
            <a:off x="914400" y="1434639"/>
            <a:ext cx="6477000" cy="623827"/>
          </a:xfrm>
          <a:prstGeom prst="rect">
            <a:avLst/>
          </a:prstGeom>
        </p:spPr>
        <p:txBody>
          <a:bodyPr lIns="0" tIns="0" rIns="0" bIns="0"/>
          <a:lstStyle>
            <a:lvl1pPr marL="0">
              <a:lnSpc>
                <a:spcPct val="110000"/>
              </a:lnSpc>
              <a:spcBef>
                <a:spcPts val="0"/>
              </a:spcBef>
              <a:spcAft>
                <a:spcPts val="600"/>
              </a:spcAf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110000"/>
              </a:lnSpc>
              <a:spcBef>
                <a:spcPts val="0"/>
              </a:spcBef>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subhead here. Use “Shift return” within paragraph. Use “Return” to make paragraph two.</a:t>
            </a:r>
          </a:p>
        </p:txBody>
      </p:sp>
      <p:sp>
        <p:nvSpPr>
          <p:cNvPr id="13" name="Text Placeholder 3">
            <a:extLst>
              <a:ext uri="{FF2B5EF4-FFF2-40B4-BE49-F238E27FC236}">
                <a16:creationId xmlns:a16="http://schemas.microsoft.com/office/drawing/2014/main" id="{DBF31065-7A8E-1041-924C-C851DC2C5936}"/>
              </a:ext>
            </a:extLst>
          </p:cNvPr>
          <p:cNvSpPr>
            <a:spLocks noGrp="1"/>
          </p:cNvSpPr>
          <p:nvPr>
            <p:ph type="body" sz="quarter" idx="35" hasCustomPrompt="1"/>
          </p:nvPr>
        </p:nvSpPr>
        <p:spPr>
          <a:xfrm>
            <a:off x="935566" y="2167457"/>
            <a:ext cx="6455833" cy="1928293"/>
          </a:xfrm>
          <a:prstGeom prst="rect">
            <a:avLst/>
          </a:prstGeom>
        </p:spPr>
        <p:txBody>
          <a:bodyPr lIns="0" tIns="0" rIns="0" bIns="0"/>
          <a:lstStyle>
            <a:lvl1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4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Tree>
    <p:extLst>
      <p:ext uri="{BB962C8B-B14F-4D97-AF65-F5344CB8AC3E}">
        <p14:creationId xmlns:p14="http://schemas.microsoft.com/office/powerpoint/2010/main" val="185955802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Bulleted List, 6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08561" y="304800"/>
            <a:ext cx="8083039" cy="104775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775575"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775575"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5257800" cy="2895600"/>
          </a:xfrm>
          <a:prstGeom prst="rect">
            <a:avLst/>
          </a:prstGeom>
        </p:spPr>
        <p:txBody>
          <a:bodyPr lIns="0" tIns="0" rIns="0" bIns="0"/>
          <a:lstStyle>
            <a:lvl1pPr marL="119063" indent="-119063">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3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3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775575"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2" name="Content Placeholder 11">
            <a:extLst>
              <a:ext uri="{FF2B5EF4-FFF2-40B4-BE49-F238E27FC236}">
                <a16:creationId xmlns:a16="http://schemas.microsoft.com/office/drawing/2014/main" id="{A01EE183-E07D-3C4B-9D8B-5EDD9015D00C}"/>
              </a:ext>
            </a:extLst>
          </p:cNvPr>
          <p:cNvSpPr>
            <a:spLocks noGrp="1"/>
          </p:cNvSpPr>
          <p:nvPr>
            <p:ph sz="quarter" idx="37" hasCustomPrompt="1"/>
          </p:nvPr>
        </p:nvSpPr>
        <p:spPr>
          <a:xfrm>
            <a:off x="6500228"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5" name="Content Placeholder 11">
            <a:extLst>
              <a:ext uri="{FF2B5EF4-FFF2-40B4-BE49-F238E27FC236}">
                <a16:creationId xmlns:a16="http://schemas.microsoft.com/office/drawing/2014/main" id="{29A5EA2B-37D3-8848-94E3-7F94F1BB5E60}"/>
              </a:ext>
            </a:extLst>
          </p:cNvPr>
          <p:cNvSpPr>
            <a:spLocks noGrp="1"/>
          </p:cNvSpPr>
          <p:nvPr>
            <p:ph sz="quarter" idx="38" hasCustomPrompt="1"/>
          </p:nvPr>
        </p:nvSpPr>
        <p:spPr>
          <a:xfrm>
            <a:off x="6500228"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8" name="Content Placeholder 11">
            <a:extLst>
              <a:ext uri="{FF2B5EF4-FFF2-40B4-BE49-F238E27FC236}">
                <a16:creationId xmlns:a16="http://schemas.microsoft.com/office/drawing/2014/main" id="{9F57FFA1-C476-A843-A071-86DE7B5A5570}"/>
              </a:ext>
            </a:extLst>
          </p:cNvPr>
          <p:cNvSpPr>
            <a:spLocks noGrp="1"/>
          </p:cNvSpPr>
          <p:nvPr>
            <p:ph sz="quarter" idx="39" hasCustomPrompt="1"/>
          </p:nvPr>
        </p:nvSpPr>
        <p:spPr>
          <a:xfrm>
            <a:off x="6500228"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Text Placeholder 6">
            <a:extLst>
              <a:ext uri="{FF2B5EF4-FFF2-40B4-BE49-F238E27FC236}">
                <a16:creationId xmlns:a16="http://schemas.microsoft.com/office/drawing/2014/main" id="{34B77DAA-EC62-884E-B8EA-23AF4BC0954A}"/>
              </a:ext>
            </a:extLst>
          </p:cNvPr>
          <p:cNvSpPr>
            <a:spLocks noGrp="1"/>
          </p:cNvSpPr>
          <p:nvPr>
            <p:ph type="body" sz="quarter" idx="40" hasCustomPrompt="1"/>
          </p:nvPr>
        </p:nvSpPr>
        <p:spPr>
          <a:xfrm>
            <a:off x="914400" y="4248150"/>
            <a:ext cx="35814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34357"/>
            <a:ext cx="4191000" cy="189657"/>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22851053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ubhead, Number List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48150"/>
            <a:ext cx="80772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21733"/>
            <a:ext cx="8077200"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2066475"/>
            <a:ext cx="6477000" cy="1866085"/>
          </a:xfrm>
          <a:prstGeom prst="rect">
            <a:avLst/>
          </a:prstGeom>
        </p:spPr>
        <p:txBody>
          <a:bodyPr lIns="0" tIns="0" rIns="0" bIns="0"/>
          <a:lstStyle>
            <a:lvl1pPr marL="230188" indent="-230188">
              <a:lnSpc>
                <a:spcPct val="110000"/>
              </a:lnSpc>
              <a:spcAft>
                <a:spcPts val="400"/>
              </a:spcAft>
              <a:buFont typeface="+mj-lt"/>
              <a:buAutoNum type="arabicPeriod"/>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2100"/>
              </a:lnSpc>
              <a:spcBef>
                <a:spcPts val="900"/>
              </a:spcBef>
              <a:tabLst/>
              <a:defRPr sz="14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223838">
              <a:spcBef>
                <a:spcPts val="300"/>
              </a:spcBef>
              <a:buFont typeface="System Font Regular"/>
              <a:buChar char="–"/>
              <a:tabLst/>
              <a:defRPr sz="16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Third level</a:t>
            </a:r>
          </a:p>
          <a:p>
            <a:pPr lvl="0"/>
            <a:r>
              <a:rPr lang="en-US" dirty="0"/>
              <a:t>Fourth level</a:t>
            </a:r>
          </a:p>
          <a:p>
            <a:pPr lvl="0"/>
            <a:r>
              <a:rPr lang="en-US" dirty="0"/>
              <a:t>Fifth level</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74225F94-B9CC-7B4C-AE2F-CAD9F4D05579}"/>
              </a:ext>
            </a:extLst>
          </p:cNvPr>
          <p:cNvSpPr>
            <a:spLocks noGrp="1"/>
          </p:cNvSpPr>
          <p:nvPr>
            <p:ph type="body" sz="quarter" idx="42" hasCustomPrompt="1"/>
          </p:nvPr>
        </p:nvSpPr>
        <p:spPr>
          <a:xfrm>
            <a:off x="914400" y="1419225"/>
            <a:ext cx="6477000" cy="670832"/>
          </a:xfrm>
          <a:prstGeom prst="rect">
            <a:avLst/>
          </a:prstGeom>
        </p:spPr>
        <p:txBody>
          <a:bodyPr lIns="0" tIns="0" rIns="0" bIns="0"/>
          <a:lstStyle>
            <a:lvl1pPr marL="0" indent="0">
              <a:lnSpc>
                <a:spcPct val="110000"/>
              </a:lnSpc>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subhead here. Use “Shift return” within paragraph. Use “Return” to make paragraph two.</a:t>
            </a:r>
          </a:p>
        </p:txBody>
      </p:sp>
    </p:spTree>
    <p:extLst>
      <p:ext uri="{BB962C8B-B14F-4D97-AF65-F5344CB8AC3E}">
        <p14:creationId xmlns:p14="http://schemas.microsoft.com/office/powerpoint/2010/main" val="15434502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Number List w Flush Left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06304"/>
            <a:ext cx="7772400" cy="217710"/>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86662" y="13350"/>
            <a:ext cx="1597572" cy="131700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82785" y="1448554"/>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843108"/>
            <a:ext cx="1597572" cy="158090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9" name="Text Placeholder 3">
            <a:extLst>
              <a:ext uri="{FF2B5EF4-FFF2-40B4-BE49-F238E27FC236}">
                <a16:creationId xmlns:a16="http://schemas.microsoft.com/office/drawing/2014/main" id="{1AB26EDB-A02F-DA44-BA80-3D0E9EAFE247}"/>
              </a:ext>
            </a:extLst>
          </p:cNvPr>
          <p:cNvSpPr>
            <a:spLocks noGrp="1"/>
          </p:cNvSpPr>
          <p:nvPr>
            <p:ph type="body" sz="quarter" idx="39" hasCustomPrompt="1"/>
          </p:nvPr>
        </p:nvSpPr>
        <p:spPr>
          <a:xfrm>
            <a:off x="914400" y="1441370"/>
            <a:ext cx="6019800"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03225" indent="-168275" algn="l">
              <a:lnSpc>
                <a:spcPct val="110000"/>
              </a:lnSpc>
              <a:spcBef>
                <a:spcPts val="0"/>
              </a:spcBef>
              <a:spcAft>
                <a:spcPts val="400"/>
              </a:spcAft>
              <a:buFont typeface="System Font Regular"/>
              <a:buChar char="–"/>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0" algn="l">
              <a:lnSpc>
                <a:spcPct val="110000"/>
              </a:lnSpc>
              <a:spcBef>
                <a:spcPts val="0"/>
              </a:spcBef>
              <a:spcAft>
                <a:spcPts val="3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Second level</a:t>
            </a:r>
          </a:p>
          <a:p>
            <a:pPr lvl="1"/>
            <a:r>
              <a:rPr lang="en-US" dirty="0"/>
              <a:t>Third level</a:t>
            </a:r>
          </a:p>
          <a:p>
            <a:pPr lvl="3"/>
            <a:r>
              <a:rPr lang="en-US" dirty="0"/>
              <a:t>Fourth level</a:t>
            </a:r>
          </a:p>
          <a:p>
            <a:pPr lvl="2"/>
            <a:r>
              <a:rPr lang="en-US" dirty="0"/>
              <a:t>Fifth level</a:t>
            </a:r>
          </a:p>
        </p:txBody>
      </p:sp>
    </p:spTree>
    <p:extLst>
      <p:ext uri="{BB962C8B-B14F-4D97-AF65-F5344CB8AC3E}">
        <p14:creationId xmlns:p14="http://schemas.microsoft.com/office/powerpoint/2010/main" val="3247120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Number List w Bulle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15154"/>
            <a:ext cx="8077200" cy="208860"/>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421" y="305000"/>
            <a:ext cx="8069179"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94028" y="133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94028" y="13525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691750"/>
            <a:ext cx="1597572"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C1189FFF-12D0-C14D-92C0-632FA4892FBA}"/>
              </a:ext>
            </a:extLst>
          </p:cNvPr>
          <p:cNvSpPr>
            <a:spLocks noGrp="1"/>
          </p:cNvSpPr>
          <p:nvPr>
            <p:ph type="body" sz="quarter" idx="38" hasCustomPrompt="1"/>
          </p:nvPr>
        </p:nvSpPr>
        <p:spPr>
          <a:xfrm>
            <a:off x="922421" y="1441370"/>
            <a:ext cx="6316579"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6400" indent="-176213" algn="l">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00050" indent="-169863" algn="l">
              <a:spcBef>
                <a:spcPts val="0"/>
              </a:spcBef>
              <a:spcAft>
                <a:spcPts val="300"/>
              </a:spcAft>
              <a:buFont typeface="Arial" panose="020B0604020202020204" pitchFamily="34" charset="0"/>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 numbered list followed by sub bulleted list</a:t>
            </a:r>
          </a:p>
          <a:p>
            <a:pPr lvl="2"/>
            <a:r>
              <a:rPr lang="en-US" dirty="0"/>
              <a:t>Bullet</a:t>
            </a:r>
          </a:p>
          <a:p>
            <a:pPr lvl="3"/>
            <a:r>
              <a:rPr lang="en-US" dirty="0"/>
              <a:t>Third level</a:t>
            </a:r>
          </a:p>
          <a:p>
            <a:pPr lvl="3"/>
            <a:r>
              <a:rPr lang="en-US" dirty="0"/>
              <a:t>Fourth level</a:t>
            </a:r>
          </a:p>
          <a:p>
            <a:pPr lvl="3"/>
            <a:r>
              <a:rPr lang="en-US" dirty="0"/>
              <a:t>Fifth level</a:t>
            </a:r>
          </a:p>
        </p:txBody>
      </p:sp>
    </p:spTree>
    <p:extLst>
      <p:ext uri="{BB962C8B-B14F-4D97-AF65-F5344CB8AC3E}">
        <p14:creationId xmlns:p14="http://schemas.microsoft.com/office/powerpoint/2010/main" val="302286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Head, 3 Photos with copy">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3000" y="4683569"/>
            <a:ext cx="228600" cy="273843"/>
          </a:xfrm>
          <a:prstGeom prst="rect">
            <a:avLst/>
          </a:prstGeom>
        </p:spPr>
        <p:txBody>
          <a:bodyP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18" name="Picture Placeholder 2"/>
          <p:cNvSpPr>
            <a:spLocks noGrp="1"/>
          </p:cNvSpPr>
          <p:nvPr>
            <p:ph type="pic" idx="13" hasCustomPrompt="1"/>
          </p:nvPr>
        </p:nvSpPr>
        <p:spPr>
          <a:xfrm>
            <a:off x="1295400" y="1447800"/>
            <a:ext cx="1676400"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2" name="Footer Placeholder 1">
            <a:extLst>
              <a:ext uri="{FF2B5EF4-FFF2-40B4-BE49-F238E27FC236}">
                <a16:creationId xmlns:a16="http://schemas.microsoft.com/office/drawing/2014/main" id="{C10408AA-895A-4746-9428-2BC81E280508}"/>
              </a:ext>
            </a:extLst>
          </p:cNvPr>
          <p:cNvSpPr>
            <a:spLocks noGrp="1"/>
          </p:cNvSpPr>
          <p:nvPr>
            <p:ph type="ftr" sz="quarter" idx="24"/>
          </p:nvPr>
        </p:nvSpPr>
        <p:spPr>
          <a:xfrm>
            <a:off x="3285066" y="4656666"/>
            <a:ext cx="5401733" cy="300747"/>
          </a:xfrm>
        </p:spPr>
        <p:txBody>
          <a:bodyPr/>
          <a:lstStyle/>
          <a:p>
            <a:endParaRPr lang="en-US" dirty="0"/>
          </a:p>
        </p:txBody>
      </p:sp>
      <p:sp>
        <p:nvSpPr>
          <p:cNvPr id="3" name="Title 2">
            <a:extLst>
              <a:ext uri="{FF2B5EF4-FFF2-40B4-BE49-F238E27FC236}">
                <a16:creationId xmlns:a16="http://schemas.microsoft.com/office/drawing/2014/main" id="{C2474DFE-EB57-0D47-84BF-D368EB2265C7}"/>
              </a:ext>
            </a:extLst>
          </p:cNvPr>
          <p:cNvSpPr>
            <a:spLocks noGrp="1"/>
          </p:cNvSpPr>
          <p:nvPr>
            <p:ph type="title" hasCustomPrompt="1"/>
          </p:nvPr>
        </p:nvSpPr>
        <p:spPr>
          <a:xfrm>
            <a:off x="914400" y="304801"/>
            <a:ext cx="8077200" cy="1123950"/>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8" name="Picture Placeholder 2">
            <a:extLst>
              <a:ext uri="{FF2B5EF4-FFF2-40B4-BE49-F238E27FC236}">
                <a16:creationId xmlns:a16="http://schemas.microsoft.com/office/drawing/2014/main" id="{90FC2D00-2063-3C4A-BD65-4F9CB7698E37}"/>
              </a:ext>
            </a:extLst>
          </p:cNvPr>
          <p:cNvSpPr>
            <a:spLocks noGrp="1"/>
          </p:cNvSpPr>
          <p:nvPr>
            <p:ph type="pic" idx="26" hasCustomPrompt="1"/>
          </p:nvPr>
        </p:nvSpPr>
        <p:spPr>
          <a:xfrm>
            <a:off x="3924299" y="1447800"/>
            <a:ext cx="1676401"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9" name="Picture Placeholder 2">
            <a:extLst>
              <a:ext uri="{FF2B5EF4-FFF2-40B4-BE49-F238E27FC236}">
                <a16:creationId xmlns:a16="http://schemas.microsoft.com/office/drawing/2014/main" id="{7C21382B-2E59-934A-A502-8E6EA6341BD3}"/>
              </a:ext>
            </a:extLst>
          </p:cNvPr>
          <p:cNvSpPr>
            <a:spLocks noGrp="1"/>
          </p:cNvSpPr>
          <p:nvPr>
            <p:ph type="pic" idx="27" hasCustomPrompt="1"/>
          </p:nvPr>
        </p:nvSpPr>
        <p:spPr>
          <a:xfrm>
            <a:off x="6553199" y="1447800"/>
            <a:ext cx="1719742"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411E241E-7371-7040-B4AB-8D70B191F5AD}"/>
              </a:ext>
            </a:extLst>
          </p:cNvPr>
          <p:cNvSpPr>
            <a:spLocks noGrp="1"/>
          </p:cNvSpPr>
          <p:nvPr>
            <p:ph type="body" sz="quarter" idx="30" hasCustomPrompt="1"/>
          </p:nvPr>
        </p:nvSpPr>
        <p:spPr>
          <a:xfrm>
            <a:off x="914400" y="3886200"/>
            <a:ext cx="2514600"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3" name="Text Placeholder 5">
            <a:extLst>
              <a:ext uri="{FF2B5EF4-FFF2-40B4-BE49-F238E27FC236}">
                <a16:creationId xmlns:a16="http://schemas.microsoft.com/office/drawing/2014/main" id="{856B997F-6A58-7A40-9DB1-1422EB8AE7C1}"/>
              </a:ext>
            </a:extLst>
          </p:cNvPr>
          <p:cNvSpPr>
            <a:spLocks noGrp="1"/>
          </p:cNvSpPr>
          <p:nvPr>
            <p:ph type="body" sz="quarter" idx="31" hasCustomPrompt="1"/>
          </p:nvPr>
        </p:nvSpPr>
        <p:spPr>
          <a:xfrm>
            <a:off x="3505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4" name="Text Placeholder 5">
            <a:extLst>
              <a:ext uri="{FF2B5EF4-FFF2-40B4-BE49-F238E27FC236}">
                <a16:creationId xmlns:a16="http://schemas.microsoft.com/office/drawing/2014/main" id="{036308A8-64DE-E94D-BBD3-AEAB0685DFE2}"/>
              </a:ext>
            </a:extLst>
          </p:cNvPr>
          <p:cNvSpPr>
            <a:spLocks noGrp="1"/>
          </p:cNvSpPr>
          <p:nvPr>
            <p:ph type="body" sz="quarter" idx="32" hasCustomPrompt="1"/>
          </p:nvPr>
        </p:nvSpPr>
        <p:spPr>
          <a:xfrm>
            <a:off x="6172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Tree>
    <p:extLst>
      <p:ext uri="{BB962C8B-B14F-4D97-AF65-F5344CB8AC3E}">
        <p14:creationId xmlns:p14="http://schemas.microsoft.com/office/powerpoint/2010/main" val="145285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Head, Color block, 2 paragraph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FDDFD-BE8F-084F-B081-F706687C7E63}"/>
              </a:ext>
            </a:extLst>
          </p:cNvPr>
          <p:cNvSpPr/>
          <p:nvPr userDrawn="1"/>
        </p:nvSpPr>
        <p:spPr>
          <a:xfrm>
            <a:off x="1600200" y="257177"/>
            <a:ext cx="7200900" cy="4117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350" dirty="0"/>
              <a:t>‘</a:t>
            </a:r>
          </a:p>
        </p:txBody>
      </p:sp>
      <p:sp>
        <p:nvSpPr>
          <p:cNvPr id="15" name="Slide Number Placeholder 5"/>
          <p:cNvSpPr>
            <a:spLocks noGrp="1"/>
          </p:cNvSpPr>
          <p:nvPr>
            <p:ph type="sldNum" sz="quarter" idx="12"/>
          </p:nvPr>
        </p:nvSpPr>
        <p:spPr>
          <a:xfrm>
            <a:off x="8763000" y="4668932"/>
            <a:ext cx="228600" cy="288482"/>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p:cNvSpPr>
            <a:spLocks noGrp="1"/>
          </p:cNvSpPr>
          <p:nvPr>
            <p:ph type="body" idx="1" hasCustomPrompt="1"/>
          </p:nvPr>
        </p:nvSpPr>
        <p:spPr>
          <a:xfrm>
            <a:off x="914401" y="1972636"/>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
        <p:nvSpPr>
          <p:cNvPr id="9" name="Footer Placeholder 8">
            <a:extLst>
              <a:ext uri="{FF2B5EF4-FFF2-40B4-BE49-F238E27FC236}">
                <a16:creationId xmlns:a16="http://schemas.microsoft.com/office/drawing/2014/main" id="{64627516-0D1A-BB4C-8EB2-DA68D605439F}"/>
              </a:ext>
            </a:extLst>
          </p:cNvPr>
          <p:cNvSpPr>
            <a:spLocks noGrp="1"/>
          </p:cNvSpPr>
          <p:nvPr>
            <p:ph type="ftr" sz="quarter" idx="14"/>
          </p:nvPr>
        </p:nvSpPr>
        <p:spPr>
          <a:xfrm>
            <a:off x="3293532" y="4648200"/>
            <a:ext cx="5393267" cy="309214"/>
          </a:xfrm>
        </p:spPr>
        <p:txBody>
          <a:bodyPr/>
          <a:lstStyle/>
          <a:p>
            <a:endParaRPr lang="en-US" dirty="0"/>
          </a:p>
        </p:txBody>
      </p:sp>
      <p:sp>
        <p:nvSpPr>
          <p:cNvPr id="11" name="Title 10">
            <a:extLst>
              <a:ext uri="{FF2B5EF4-FFF2-40B4-BE49-F238E27FC236}">
                <a16:creationId xmlns:a16="http://schemas.microsoft.com/office/drawing/2014/main" id="{E5D73719-7201-3745-82C6-AC35B6605ACA}"/>
              </a:ext>
            </a:extLst>
          </p:cNvPr>
          <p:cNvSpPr>
            <a:spLocks noGrp="1"/>
          </p:cNvSpPr>
          <p:nvPr>
            <p:ph type="title" hasCustomPrompt="1"/>
          </p:nvPr>
        </p:nvSpPr>
        <p:spPr>
          <a:xfrm>
            <a:off x="914400" y="313268"/>
            <a:ext cx="8077200" cy="903358"/>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4" name="Text Placeholder 3">
            <a:extLst>
              <a:ext uri="{FF2B5EF4-FFF2-40B4-BE49-F238E27FC236}">
                <a16:creationId xmlns:a16="http://schemas.microsoft.com/office/drawing/2014/main" id="{A76BF2FD-101D-1942-8639-A867883DF342}"/>
              </a:ext>
            </a:extLst>
          </p:cNvPr>
          <p:cNvSpPr>
            <a:spLocks noGrp="1"/>
          </p:cNvSpPr>
          <p:nvPr>
            <p:ph type="body" sz="quarter" idx="16" hasCustomPrompt="1"/>
          </p:nvPr>
        </p:nvSpPr>
        <p:spPr>
          <a:xfrm>
            <a:off x="914400" y="1428750"/>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7" name="Text Placeholder 3">
            <a:extLst>
              <a:ext uri="{FF2B5EF4-FFF2-40B4-BE49-F238E27FC236}">
                <a16:creationId xmlns:a16="http://schemas.microsoft.com/office/drawing/2014/main" id="{F6449AB0-1B91-B04B-87DF-D2E09F6D5846}"/>
              </a:ext>
            </a:extLst>
          </p:cNvPr>
          <p:cNvSpPr>
            <a:spLocks noGrp="1"/>
          </p:cNvSpPr>
          <p:nvPr>
            <p:ph type="body" sz="quarter" idx="17" hasCustomPrompt="1"/>
          </p:nvPr>
        </p:nvSpPr>
        <p:spPr>
          <a:xfrm>
            <a:off x="4952198" y="1428329"/>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0" name="Text Placeholder 2">
            <a:extLst>
              <a:ext uri="{FF2B5EF4-FFF2-40B4-BE49-F238E27FC236}">
                <a16:creationId xmlns:a16="http://schemas.microsoft.com/office/drawing/2014/main" id="{9BB5687E-1726-2A45-A9A3-54461932D940}"/>
              </a:ext>
            </a:extLst>
          </p:cNvPr>
          <p:cNvSpPr>
            <a:spLocks noGrp="1"/>
          </p:cNvSpPr>
          <p:nvPr>
            <p:ph type="body" idx="18" hasCustomPrompt="1"/>
          </p:nvPr>
        </p:nvSpPr>
        <p:spPr>
          <a:xfrm>
            <a:off x="4967289" y="1962150"/>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Tree>
    <p:extLst>
      <p:ext uri="{BB962C8B-B14F-4D97-AF65-F5344CB8AC3E}">
        <p14:creationId xmlns:p14="http://schemas.microsoft.com/office/powerpoint/2010/main" val="1283872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880533" y="313267"/>
            <a:ext cx="8111067" cy="1096433"/>
          </a:xfrm>
        </p:spPr>
        <p:txBody>
          <a:bodyPr anchor="t">
            <a:normAutofit/>
          </a:bodyPr>
          <a:lstStyle>
            <a:lvl1pPr algn="l">
              <a:lnSpc>
                <a:spcPts val="3500"/>
              </a:lnSpc>
              <a:defRPr sz="3200">
                <a:solidFill>
                  <a:schemeClr val="tx1"/>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302000" y="4656666"/>
            <a:ext cx="5384800" cy="300747"/>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4476750"/>
            <a:ext cx="304800" cy="666750"/>
          </a:xfrm>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428750"/>
            <a:ext cx="7772400" cy="302895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4095750"/>
            <a:ext cx="3962400" cy="3282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4096295"/>
            <a:ext cx="3581400" cy="3282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71289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4683569"/>
            <a:ext cx="228600" cy="273843"/>
          </a:xfrm>
          <a:prstGeom prst="rect">
            <a:avLst/>
          </a:prstGeom>
        </p:spPr>
        <p:txBody>
          <a:bodyPr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4667146"/>
            <a:ext cx="3276600" cy="273844"/>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44577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Tree>
    <p:extLst>
      <p:ext uri="{BB962C8B-B14F-4D97-AF65-F5344CB8AC3E}">
        <p14:creationId xmlns:p14="http://schemas.microsoft.com/office/powerpoint/2010/main" val="89110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W Callout Text Box">
    <p:spTree>
      <p:nvGrpSpPr>
        <p:cNvPr id="1" name=""/>
        <p:cNvGrpSpPr/>
        <p:nvPr/>
      </p:nvGrpSpPr>
      <p:grpSpPr>
        <a:xfrm>
          <a:off x="0" y="0"/>
          <a:ext cx="0" cy="0"/>
          <a:chOff x="0" y="0"/>
          <a:chExt cx="0" cy="0"/>
        </a:xfrm>
      </p:grpSpPr>
      <p:sp>
        <p:nvSpPr>
          <p:cNvPr id="18" name="Picture Placeholder 2"/>
          <p:cNvSpPr>
            <a:spLocks noGrp="1" noChangeAspect="1"/>
          </p:cNvSpPr>
          <p:nvPr>
            <p:ph type="pic" idx="13" hasCustomPrompt="1"/>
          </p:nvPr>
        </p:nvSpPr>
        <p:spPr>
          <a:xfrm>
            <a:off x="0" y="0"/>
            <a:ext cx="9144000" cy="5143500"/>
          </a:xfrm>
          <a:prstGeom prst="rect">
            <a:avLst/>
          </a:prstGeom>
          <a:no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17" name="Slide Number Placeholder 5"/>
          <p:cNvSpPr>
            <a:spLocks noGrp="1"/>
          </p:cNvSpPr>
          <p:nvPr>
            <p:ph type="sldNum" sz="quarter" idx="12"/>
          </p:nvPr>
        </p:nvSpPr>
        <p:spPr>
          <a:xfrm>
            <a:off x="8719166" y="4683570"/>
            <a:ext cx="272434" cy="288482"/>
          </a:xfrm>
          <a:prstGeom prst="rect">
            <a:avLst/>
          </a:prstGeom>
        </p:spPr>
        <p:txBody>
          <a:bodyP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10" name="Text Placeholder 3">
            <a:extLst>
              <a:ext uri="{FF2B5EF4-FFF2-40B4-BE49-F238E27FC236}">
                <a16:creationId xmlns:a16="http://schemas.microsoft.com/office/drawing/2014/main" id="{874DA25E-2CBD-104F-BA19-34708B7A0A3F}"/>
              </a:ext>
            </a:extLst>
          </p:cNvPr>
          <p:cNvSpPr>
            <a:spLocks noGrp="1"/>
          </p:cNvSpPr>
          <p:nvPr>
            <p:ph type="body" sz="half" idx="23" hasCustomPrompt="1"/>
          </p:nvPr>
        </p:nvSpPr>
        <p:spPr>
          <a:xfrm>
            <a:off x="7086600" y="0"/>
            <a:ext cx="1905000" cy="2800350"/>
          </a:xfrm>
          <a:prstGeom prst="rect">
            <a:avLst/>
          </a:prstGeom>
          <a:solidFill>
            <a:srgbClr val="A71E23"/>
          </a:solidFill>
        </p:spPr>
        <p:txBody>
          <a:bodyPr lIns="91440" tIns="274320" rIns="91440" bIns="274320" anchor="ctr">
            <a:noAutofit/>
          </a:bodyPr>
          <a:lstStyle>
            <a:lvl1pPr marL="0" indent="0" algn="ctr">
              <a:lnSpc>
                <a:spcPct val="110000"/>
              </a:lnSpc>
              <a:spcAft>
                <a:spcPts val="400"/>
              </a:spcAft>
              <a:buNone/>
              <a:defRPr sz="1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Lorem ipsum dolor sit </a:t>
            </a:r>
            <a:r>
              <a:rPr lang="en-US" dirty="0" err="1"/>
              <a:t>amet</a:t>
            </a:r>
            <a:r>
              <a:rPr lang="en-US" dirty="0"/>
              <a:t>, </a:t>
            </a:r>
            <a:r>
              <a:rPr lang="en-US" dirty="0" err="1"/>
              <a:t>conur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endParaRPr lang="en-US" dirty="0"/>
          </a:p>
        </p:txBody>
      </p:sp>
    </p:spTree>
    <p:extLst>
      <p:ext uri="{BB962C8B-B14F-4D97-AF65-F5344CB8AC3E}">
        <p14:creationId xmlns:p14="http://schemas.microsoft.com/office/powerpoint/2010/main" val="140725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BM Title Slide-1 Present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3226" y="666750"/>
            <a:ext cx="8480774" cy="447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4986" y="1094969"/>
            <a:ext cx="5825413" cy="182934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7"/>
            <a:ext cx="7467601" cy="1251980"/>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Presenter’s Title</a:t>
            </a:r>
          </a:p>
          <a:p>
            <a:pPr lvl="1"/>
            <a:r>
              <a:rPr lang="en-US" dirty="0"/>
              <a:t>Presenter’s Title</a:t>
            </a:r>
          </a:p>
          <a:p>
            <a:pPr lvl="1"/>
            <a:r>
              <a:rPr lang="en-US" dirty="0"/>
              <a:t>Presenter’s Title</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199" y="4400550"/>
            <a:ext cx="2581275" cy="457200"/>
          </a:xfrm>
          <a:prstGeom prst="rect">
            <a:avLst/>
          </a:prstGeom>
        </p:spPr>
      </p:pic>
    </p:spTree>
    <p:extLst>
      <p:ext uri="{BB962C8B-B14F-4D97-AF65-F5344CB8AC3E}">
        <p14:creationId xmlns:p14="http://schemas.microsoft.com/office/powerpoint/2010/main" val="3291039828"/>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ide-Head shot, contact inf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745A33-74C8-A947-A1A9-3D1DCFD41549}"/>
              </a:ext>
            </a:extLst>
          </p:cNvPr>
          <p:cNvSpPr>
            <a:spLocks noGrp="1"/>
          </p:cNvSpPr>
          <p:nvPr>
            <p:ph type="sldNum" sz="quarter" idx="10"/>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1000" dirty="0"/>
          </a:p>
        </p:txBody>
      </p:sp>
      <p:sp>
        <p:nvSpPr>
          <p:cNvPr id="4" name="Footer Placeholder 3">
            <a:extLst>
              <a:ext uri="{FF2B5EF4-FFF2-40B4-BE49-F238E27FC236}">
                <a16:creationId xmlns:a16="http://schemas.microsoft.com/office/drawing/2014/main" id="{EC4BE01C-ED99-5D44-AC97-481488FA151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Footer</a:t>
            </a:r>
            <a:endParaRPr lang="en-US" sz="1300" dirty="0"/>
          </a:p>
        </p:txBody>
      </p:sp>
      <p:sp>
        <p:nvSpPr>
          <p:cNvPr id="9" name="Content Placeholder 8">
            <a:extLst>
              <a:ext uri="{FF2B5EF4-FFF2-40B4-BE49-F238E27FC236}">
                <a16:creationId xmlns:a16="http://schemas.microsoft.com/office/drawing/2014/main" id="{68937D4F-CDA2-6945-86CE-AAC75F404B41}"/>
              </a:ext>
            </a:extLst>
          </p:cNvPr>
          <p:cNvSpPr>
            <a:spLocks noGrp="1"/>
          </p:cNvSpPr>
          <p:nvPr>
            <p:ph sz="quarter" idx="12" hasCustomPrompt="1"/>
          </p:nvPr>
        </p:nvSpPr>
        <p:spPr>
          <a:xfrm>
            <a:off x="914400" y="666750"/>
            <a:ext cx="1874520" cy="25146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Place Headshot here</a:t>
            </a:r>
          </a:p>
        </p:txBody>
      </p:sp>
      <p:sp>
        <p:nvSpPr>
          <p:cNvPr id="6" name="Text Placeholder 5">
            <a:extLst>
              <a:ext uri="{FF2B5EF4-FFF2-40B4-BE49-F238E27FC236}">
                <a16:creationId xmlns:a16="http://schemas.microsoft.com/office/drawing/2014/main" id="{E803BBDA-8B26-8347-BAC2-238296BA867F}"/>
              </a:ext>
            </a:extLst>
          </p:cNvPr>
          <p:cNvSpPr>
            <a:spLocks noGrp="1"/>
          </p:cNvSpPr>
          <p:nvPr>
            <p:ph type="body" sz="quarter" idx="13" hasCustomPrompt="1"/>
          </p:nvPr>
        </p:nvSpPr>
        <p:spPr>
          <a:xfrm>
            <a:off x="2813301" y="1045606"/>
            <a:ext cx="6330699" cy="651505"/>
          </a:xfrm>
          <a:prstGeom prst="rect">
            <a:avLst/>
          </a:prstGeom>
        </p:spPr>
        <p:txBody>
          <a:bodyPr lIns="0" tIns="0" rIns="0" bIns="0"/>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gn="ctr">
              <a:tabLst/>
              <a:defRPr sz="3600">
                <a:solidFill>
                  <a:schemeClr val="tx1"/>
                </a:solidFill>
              </a:defRPr>
            </a:lvl2pPr>
          </a:lstStyle>
          <a:p>
            <a:pPr lvl="0"/>
            <a:r>
              <a:rPr lang="en-US" dirty="0"/>
              <a:t>Thank you!</a:t>
            </a:r>
          </a:p>
        </p:txBody>
      </p:sp>
      <p:sp>
        <p:nvSpPr>
          <p:cNvPr id="10" name="Text Placeholder 9">
            <a:extLst>
              <a:ext uri="{FF2B5EF4-FFF2-40B4-BE49-F238E27FC236}">
                <a16:creationId xmlns:a16="http://schemas.microsoft.com/office/drawing/2014/main" id="{AF9410A1-D009-EE43-8C79-9A4A3AC2B861}"/>
              </a:ext>
            </a:extLst>
          </p:cNvPr>
          <p:cNvSpPr>
            <a:spLocks noGrp="1"/>
          </p:cNvSpPr>
          <p:nvPr>
            <p:ph type="body" sz="quarter" idx="14" hasCustomPrompt="1"/>
          </p:nvPr>
        </p:nvSpPr>
        <p:spPr>
          <a:xfrm>
            <a:off x="2813300" y="1752036"/>
            <a:ext cx="6330699" cy="1384616"/>
          </a:xfrm>
          <a:prstGeom prst="rect">
            <a:avLst/>
          </a:prstGeom>
        </p:spPr>
        <p:txBody>
          <a:bodyPr/>
          <a:lstStyle>
            <a:lvl1pPr marL="0" marR="0" indent="0" algn="ctr" defTabSz="685800" rtl="0" eaLnBrk="1" fontAlgn="auto" latinLnBrk="0" hangingPunct="1">
              <a:lnSpc>
                <a:spcPct val="110000"/>
              </a:lnSpc>
              <a:spcBef>
                <a:spcPts val="0"/>
              </a:spcBef>
              <a:spcAft>
                <a:spcPts val="400"/>
              </a:spcAft>
              <a:buClrTx/>
              <a:buSzTx/>
              <a:buFontTx/>
              <a:buNone/>
              <a:tabLst/>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Type in below</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Please submit your question to </a:t>
            </a:r>
            <a:br>
              <a:rPr lang="en-US" dirty="0"/>
            </a:br>
            <a:r>
              <a:rPr lang="en-US" dirty="0"/>
              <a:t>(place your email address here).</a:t>
            </a:r>
          </a:p>
        </p:txBody>
      </p:sp>
      <p:sp>
        <p:nvSpPr>
          <p:cNvPr id="12" name="Text Placeholder 11">
            <a:extLst>
              <a:ext uri="{FF2B5EF4-FFF2-40B4-BE49-F238E27FC236}">
                <a16:creationId xmlns:a16="http://schemas.microsoft.com/office/drawing/2014/main" id="{46ECEBF5-C822-6948-BAE2-9D8DA1738427}"/>
              </a:ext>
            </a:extLst>
          </p:cNvPr>
          <p:cNvSpPr>
            <a:spLocks noGrp="1"/>
          </p:cNvSpPr>
          <p:nvPr>
            <p:ph type="body" sz="quarter" idx="15" hasCustomPrompt="1"/>
          </p:nvPr>
        </p:nvSpPr>
        <p:spPr>
          <a:xfrm>
            <a:off x="914400" y="3276519"/>
            <a:ext cx="7772400" cy="246607"/>
          </a:xfrm>
          <a:prstGeom prst="rect">
            <a:avLst/>
          </a:prstGeom>
        </p:spPr>
        <p:txBody>
          <a:bodyPr lIns="0" tIns="0" rIns="0" bIns="0"/>
          <a:lstStyle>
            <a:lvl1pPr>
              <a:spcAft>
                <a:spcPts val="300"/>
              </a:spcAft>
              <a:defRPr sz="14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Name Here</a:t>
            </a:r>
          </a:p>
        </p:txBody>
      </p:sp>
      <p:sp>
        <p:nvSpPr>
          <p:cNvPr id="13" name="Text Placeholder 11">
            <a:extLst>
              <a:ext uri="{FF2B5EF4-FFF2-40B4-BE49-F238E27FC236}">
                <a16:creationId xmlns:a16="http://schemas.microsoft.com/office/drawing/2014/main" id="{E1225F3D-7DD0-504F-A44B-8F7D8461DFB7}"/>
              </a:ext>
            </a:extLst>
          </p:cNvPr>
          <p:cNvSpPr>
            <a:spLocks noGrp="1"/>
          </p:cNvSpPr>
          <p:nvPr>
            <p:ph type="body" sz="quarter" idx="16" hasCustomPrompt="1"/>
          </p:nvPr>
        </p:nvSpPr>
        <p:spPr>
          <a:xfrm>
            <a:off x="914400" y="3542237"/>
            <a:ext cx="7772400" cy="934513"/>
          </a:xfrm>
          <a:prstGeom prst="rect">
            <a:avLst/>
          </a:prstGeom>
        </p:spPr>
        <p:txBody>
          <a:bodyPr lIns="0" tIns="0" rIns="0" bIns="0"/>
          <a:lstStyle>
            <a:lvl1pPr>
              <a:lnSpc>
                <a:spcPts val="1400"/>
              </a:lnSpc>
              <a:spcAft>
                <a:spcPts val="0"/>
              </a:spcAft>
              <a:defRPr sz="11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Title Here</a:t>
            </a:r>
          </a:p>
          <a:p>
            <a:pPr lvl="0"/>
            <a:r>
              <a:rPr lang="en-US" dirty="0"/>
              <a:t>Type in Title Here</a:t>
            </a:r>
          </a:p>
          <a:p>
            <a:pPr lvl="0"/>
            <a:r>
              <a:rPr lang="en-US" dirty="0"/>
              <a:t>Type in Title Here</a:t>
            </a:r>
          </a:p>
          <a:p>
            <a:pPr lvl="0"/>
            <a:r>
              <a:rPr lang="en-US" dirty="0"/>
              <a:t>Type in Title Here</a:t>
            </a:r>
          </a:p>
        </p:txBody>
      </p:sp>
    </p:spTree>
    <p:extLst>
      <p:ext uri="{BB962C8B-B14F-4D97-AF65-F5344CB8AC3E}">
        <p14:creationId xmlns:p14="http://schemas.microsoft.com/office/powerpoint/2010/main" val="164848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Message and Imag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sp>
        <p:nvSpPr>
          <p:cNvPr id="6" name="Picture Placeholder 5">
            <a:extLst>
              <a:ext uri="{FF2B5EF4-FFF2-40B4-BE49-F238E27FC236}">
                <a16:creationId xmlns:a16="http://schemas.microsoft.com/office/drawing/2014/main" id="{F575EF42-48E3-E042-9F86-2CC464CCBE51}"/>
              </a:ext>
            </a:extLst>
          </p:cNvPr>
          <p:cNvSpPr>
            <a:spLocks noGrp="1"/>
          </p:cNvSpPr>
          <p:nvPr>
            <p:ph type="pic" sz="quarter" idx="22" hasCustomPrompt="1"/>
          </p:nvPr>
        </p:nvSpPr>
        <p:spPr>
          <a:xfrm>
            <a:off x="2263770" y="2190750"/>
            <a:ext cx="5334000" cy="22098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
        <p:nvSpPr>
          <p:cNvPr id="7" name="Slide Number Placeholder 5">
            <a:extLst>
              <a:ext uri="{FF2B5EF4-FFF2-40B4-BE49-F238E27FC236}">
                <a16:creationId xmlns:a16="http://schemas.microsoft.com/office/drawing/2014/main" id="{B102C621-0825-7147-9415-ABBF3B02F135}"/>
              </a:ext>
            </a:extLst>
          </p:cNvPr>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4">
            <a:extLst>
              <a:ext uri="{FF2B5EF4-FFF2-40B4-BE49-F238E27FC236}">
                <a16:creationId xmlns:a16="http://schemas.microsoft.com/office/drawing/2014/main" id="{83CD64D0-D4F8-124C-A6EF-DCF53AD4A87B}"/>
              </a:ext>
            </a:extLst>
          </p:cNvPr>
          <p:cNvSpPr>
            <a:spLocks noGrp="1"/>
          </p:cNvSpPr>
          <p:nvPr>
            <p:ph type="ftr" sz="quarter" idx="23"/>
          </p:nvPr>
        </p:nvSpPr>
        <p:spPr>
          <a:xfrm>
            <a:off x="3344333" y="4656667"/>
            <a:ext cx="5342466" cy="300746"/>
          </a:xfrm>
        </p:spPr>
        <p:txBody>
          <a:bodyPr/>
          <a:lstStyle/>
          <a:p>
            <a:endParaRPr lang="en-US" dirty="0"/>
          </a:p>
        </p:txBody>
      </p:sp>
      <p:sp>
        <p:nvSpPr>
          <p:cNvPr id="10" name="Text Placeholder 9">
            <a:extLst>
              <a:ext uri="{FF2B5EF4-FFF2-40B4-BE49-F238E27FC236}">
                <a16:creationId xmlns:a16="http://schemas.microsoft.com/office/drawing/2014/main" id="{B9AAE706-4A8D-4D46-ACD2-05AA2870F90B}"/>
              </a:ext>
            </a:extLst>
          </p:cNvPr>
          <p:cNvSpPr>
            <a:spLocks noGrp="1"/>
          </p:cNvSpPr>
          <p:nvPr>
            <p:ph type="body" sz="quarter" idx="24" hasCustomPrompt="1"/>
          </p:nvPr>
        </p:nvSpPr>
        <p:spPr>
          <a:xfrm>
            <a:off x="921026" y="611072"/>
            <a:ext cx="8070574" cy="436678"/>
          </a:xfrm>
          <a:prstGeom prst="rect">
            <a:avLst/>
          </a:prstGeom>
        </p:spPr>
        <p:txBody>
          <a:bodyPr lIns="0" tIns="0" rIns="0" bIns="0"/>
          <a:lstStyle>
            <a:lvl1pPr marL="12700" indent="-12700" algn="ctr">
              <a:buFontTx/>
              <a:buNone/>
              <a:tabLst/>
              <a:defRPr sz="18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2700" indent="-12700" algn="ctr">
              <a:buFontTx/>
              <a:buNone/>
              <a:tabLst/>
              <a:defRPr b="1" i="0">
                <a:solidFill>
                  <a:srgbClr val="A71E23"/>
                </a:solidFill>
                <a:latin typeface="Effra" panose="020B0603020203020204" pitchFamily="34" charset="0"/>
              </a:defRPr>
            </a:lvl2pPr>
            <a:lvl3pPr marL="12700" indent="-12700" algn="ctr">
              <a:buFontTx/>
              <a:buNone/>
              <a:tabLst/>
              <a:defRPr sz="3200" b="1" i="0">
                <a:solidFill>
                  <a:schemeClr val="tx1"/>
                </a:solidFill>
                <a:latin typeface="Effra Medium" panose="020B0603020203020204" pitchFamily="34" charset="0"/>
              </a:defRPr>
            </a:lvl3pPr>
            <a:lvl4pPr marL="12700" indent="-12700" algn="ctr">
              <a:buFontTx/>
              <a:buNone/>
              <a:tabLst/>
              <a:defRPr sz="3200" b="0" i="0">
                <a:solidFill>
                  <a:schemeClr val="tx1"/>
                </a:solidFill>
                <a:latin typeface="Effra" panose="020B0603020203020204" pitchFamily="34" charset="0"/>
              </a:defRPr>
            </a:lvl4pPr>
            <a:lvl5pPr marL="12700" indent="-12700" algn="ctr">
              <a:buFontTx/>
              <a:buNone/>
              <a:tabLst/>
              <a:defRPr sz="3200" b="0" i="0">
                <a:solidFill>
                  <a:schemeClr val="tx1"/>
                </a:solidFill>
                <a:latin typeface="Effra" panose="020B0603020203020204" pitchFamily="34" charset="0"/>
              </a:defRPr>
            </a:lvl5pPr>
          </a:lstStyle>
          <a:p>
            <a:pPr lvl="0"/>
            <a:r>
              <a:rPr lang="en-US" dirty="0"/>
              <a:t>TYPE IN ALL CAPS: INFORMATION AND APPOINTMENTS</a:t>
            </a:r>
          </a:p>
        </p:txBody>
      </p:sp>
      <p:sp>
        <p:nvSpPr>
          <p:cNvPr id="12" name="Text Placeholder 11">
            <a:extLst>
              <a:ext uri="{FF2B5EF4-FFF2-40B4-BE49-F238E27FC236}">
                <a16:creationId xmlns:a16="http://schemas.microsoft.com/office/drawing/2014/main" id="{38CD0C52-9548-4A45-ACD4-8D2DE42FAC5A}"/>
              </a:ext>
            </a:extLst>
          </p:cNvPr>
          <p:cNvSpPr>
            <a:spLocks noGrp="1"/>
          </p:cNvSpPr>
          <p:nvPr>
            <p:ph type="body" sz="quarter" idx="25" hasCustomPrompt="1"/>
          </p:nvPr>
        </p:nvSpPr>
        <p:spPr>
          <a:xfrm>
            <a:off x="921026" y="929594"/>
            <a:ext cx="8077200" cy="500792"/>
          </a:xfrm>
          <a:prstGeom prst="rect">
            <a:avLst/>
          </a:prstGeom>
        </p:spPr>
        <p:txBody>
          <a:bodyPr lIns="0" tIns="0" rIns="0" bIns="0"/>
          <a:lstStyle>
            <a:lvl1pPr algn="ctr">
              <a:defRPr sz="28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Phone number: (631) 444-0000</a:t>
            </a:r>
          </a:p>
          <a:p>
            <a:pPr lvl="1"/>
            <a:r>
              <a:rPr lang="en-US" dirty="0"/>
              <a:t>Second level</a:t>
            </a:r>
          </a:p>
        </p:txBody>
      </p:sp>
      <p:sp>
        <p:nvSpPr>
          <p:cNvPr id="14" name="Text Placeholder 11">
            <a:extLst>
              <a:ext uri="{FF2B5EF4-FFF2-40B4-BE49-F238E27FC236}">
                <a16:creationId xmlns:a16="http://schemas.microsoft.com/office/drawing/2014/main" id="{1B56269B-0DAF-F44A-9D60-CCD01177D2A2}"/>
              </a:ext>
            </a:extLst>
          </p:cNvPr>
          <p:cNvSpPr>
            <a:spLocks noGrp="1"/>
          </p:cNvSpPr>
          <p:nvPr>
            <p:ph type="body" sz="quarter" idx="26" hasCustomPrompt="1"/>
          </p:nvPr>
        </p:nvSpPr>
        <p:spPr>
          <a:xfrm>
            <a:off x="921026" y="1531342"/>
            <a:ext cx="8077200" cy="762000"/>
          </a:xfrm>
          <a:prstGeom prst="rect">
            <a:avLst/>
          </a:prstGeom>
        </p:spPr>
        <p:txBody>
          <a:bodyPr lIns="0" tIns="0" rIns="0" bIns="0"/>
          <a:lstStyle>
            <a:lvl1pPr algn="ctr">
              <a:lnSpc>
                <a:spcPct val="110000"/>
              </a:lnSpc>
              <a:spcAft>
                <a:spcPts val="400"/>
              </a:spcAft>
              <a:defRPr sz="2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10000"/>
              </a:lnSpc>
              <a:spcAft>
                <a:spcPts val="400"/>
              </a:spcAft>
              <a:defRPr sz="2400" b="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in </a:t>
            </a:r>
            <a:r>
              <a:rPr lang="en-US" dirty="0" err="1"/>
              <a:t>url</a:t>
            </a:r>
            <a:r>
              <a:rPr lang="en-US" dirty="0"/>
              <a:t>: </a:t>
            </a:r>
            <a:r>
              <a:rPr lang="en-US" dirty="0" err="1"/>
              <a:t>stonybrookmedicine.edu</a:t>
            </a:r>
            <a:br>
              <a:rPr lang="en-US" dirty="0"/>
            </a:br>
            <a:r>
              <a:rPr lang="en-US" dirty="0"/>
              <a:t>Second level</a:t>
            </a:r>
          </a:p>
        </p:txBody>
      </p:sp>
    </p:spTree>
    <p:extLst>
      <p:ext uri="{BB962C8B-B14F-4D97-AF65-F5344CB8AC3E}">
        <p14:creationId xmlns:p14="http://schemas.microsoft.com/office/powerpoint/2010/main" val="379678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2889197" y="4671366"/>
            <a:ext cx="5797602" cy="277152"/>
          </a:xfrm>
        </p:spPr>
        <p:txBody>
          <a:bodyPr/>
          <a:lstStyle/>
          <a:p>
            <a:endParaRPr lang="en-US" dirty="0"/>
          </a:p>
        </p:txBody>
      </p:sp>
      <p:sp>
        <p:nvSpPr>
          <p:cNvPr id="12" name="Title 11">
            <a:extLst>
              <a:ext uri="{FF2B5EF4-FFF2-40B4-BE49-F238E27FC236}">
                <a16:creationId xmlns:a16="http://schemas.microsoft.com/office/drawing/2014/main" id="{7AD797FC-7CAF-1841-89ED-F7FD6C484E7A}"/>
              </a:ext>
            </a:extLst>
          </p:cNvPr>
          <p:cNvSpPr>
            <a:spLocks noGrp="1"/>
          </p:cNvSpPr>
          <p:nvPr>
            <p:ph type="title" hasCustomPrompt="1"/>
          </p:nvPr>
        </p:nvSpPr>
        <p:spPr>
          <a:xfrm>
            <a:off x="0" y="1123950"/>
            <a:ext cx="9144000" cy="590550"/>
          </a:xfrm>
        </p:spPr>
        <p:txBody>
          <a:bodyPr/>
          <a:lstStyle>
            <a:lvl1pPr algn="ct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Thank you. Questions?</a:t>
            </a:r>
          </a:p>
        </p:txBody>
      </p:sp>
      <p:sp>
        <p:nvSpPr>
          <p:cNvPr id="3" name="Picture Placeholder 2">
            <a:extLst>
              <a:ext uri="{FF2B5EF4-FFF2-40B4-BE49-F238E27FC236}">
                <a16:creationId xmlns:a16="http://schemas.microsoft.com/office/drawing/2014/main" id="{614E1647-A446-144B-AC92-E9FCF61A15CE}"/>
              </a:ext>
            </a:extLst>
          </p:cNvPr>
          <p:cNvSpPr>
            <a:spLocks noGrp="1"/>
          </p:cNvSpPr>
          <p:nvPr>
            <p:ph type="pic" sz="quarter" idx="24" hasCustomPrompt="1"/>
          </p:nvPr>
        </p:nvSpPr>
        <p:spPr>
          <a:xfrm>
            <a:off x="2019300" y="1865064"/>
            <a:ext cx="5105400" cy="2569018"/>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Tree>
    <p:extLst>
      <p:ext uri="{BB962C8B-B14F-4D97-AF65-F5344CB8AC3E}">
        <p14:creationId xmlns:p14="http://schemas.microsoft.com/office/powerpoint/2010/main" val="5498813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BM Header followed by Bullet">
    <p:spTree>
      <p:nvGrpSpPr>
        <p:cNvPr id="1" name=""/>
        <p:cNvGrpSpPr/>
        <p:nvPr/>
      </p:nvGrpSpPr>
      <p:grpSpPr>
        <a:xfrm>
          <a:off x="0" y="0"/>
          <a:ext cx="0" cy="0"/>
          <a:chOff x="0" y="0"/>
          <a:chExt cx="0" cy="0"/>
        </a:xfrm>
      </p:grpSpPr>
      <p:sp>
        <p:nvSpPr>
          <p:cNvPr id="4" name="Title 3"/>
          <p:cNvSpPr>
            <a:spLocks noGrp="1"/>
          </p:cNvSpPr>
          <p:nvPr>
            <p:ph type="title"/>
          </p:nvPr>
        </p:nvSpPr>
        <p:spPr>
          <a:xfrm>
            <a:off x="3556000" y="216389"/>
            <a:ext cx="5120640" cy="542925"/>
          </a:xfrm>
        </p:spPr>
        <p:txBody>
          <a:bodyPr/>
          <a:lstStyle/>
          <a:p>
            <a:r>
              <a:rPr lang="en-US"/>
              <a:t>Click to edit Master title style</a:t>
            </a:r>
          </a:p>
        </p:txBody>
      </p:sp>
      <p:sp>
        <p:nvSpPr>
          <p:cNvPr id="6" name="Text Placeholder 5"/>
          <p:cNvSpPr>
            <a:spLocks noGrp="1"/>
          </p:cNvSpPr>
          <p:nvPr>
            <p:ph type="body" sz="quarter" idx="11"/>
          </p:nvPr>
        </p:nvSpPr>
        <p:spPr>
          <a:xfrm>
            <a:off x="481014" y="994238"/>
            <a:ext cx="8205787" cy="3484002"/>
          </a:xfrm>
        </p:spPr>
        <p:txBody>
          <a:bodyPr/>
          <a:lstStyle>
            <a:lvl1pPr marL="0" indent="0">
              <a:buFontTx/>
              <a:buNone/>
              <a:defRPr/>
            </a:lvl1pPr>
            <a:lvl2pPr marL="273844" indent="-273844">
              <a:buFont typeface="Arial"/>
              <a:buChar char="•"/>
              <a:defRPr/>
            </a:lvl2pPr>
          </a:lstStyle>
          <a:p>
            <a:pPr lvl="0"/>
            <a:r>
              <a:rPr lang="en-US"/>
              <a:t>Edit Master text styles</a:t>
            </a:r>
          </a:p>
          <a:p>
            <a:pPr lvl="1"/>
            <a:r>
              <a:rPr lang="en-US"/>
              <a:t>Second level</a:t>
            </a:r>
          </a:p>
        </p:txBody>
      </p:sp>
      <p:sp>
        <p:nvSpPr>
          <p:cNvPr id="7" name="Text Placeholder 12"/>
          <p:cNvSpPr>
            <a:spLocks noGrp="1"/>
          </p:cNvSpPr>
          <p:nvPr>
            <p:ph type="body" sz="quarter" idx="14"/>
          </p:nvPr>
        </p:nvSpPr>
        <p:spPr>
          <a:xfrm>
            <a:off x="0" y="4785159"/>
            <a:ext cx="9144000" cy="352425"/>
          </a:xfrm>
          <a:prstGeom prst="rect">
            <a:avLst/>
          </a:prstGeom>
        </p:spPr>
        <p:txBody>
          <a:bodyPr anchor="ctr"/>
          <a:lstStyle>
            <a:lvl1pPr algn="ctr">
              <a:buFontTx/>
              <a:buNone/>
              <a:defRPr sz="1500" baseline="0">
                <a:solidFill>
                  <a:srgbClr val="FFFFFF"/>
                </a:solidFill>
                <a:latin typeface="Helvetica"/>
                <a:cs typeface="Helvetica"/>
              </a:defRPr>
            </a:lvl1pPr>
          </a:lstStyle>
          <a:p>
            <a:pPr lvl="0"/>
            <a:r>
              <a:rPr lang="en-US"/>
              <a:t>Edit Master text styles</a:t>
            </a:r>
          </a:p>
        </p:txBody>
      </p:sp>
    </p:spTree>
    <p:extLst>
      <p:ext uri="{BB962C8B-B14F-4D97-AF65-F5344CB8AC3E}">
        <p14:creationId xmlns:p14="http://schemas.microsoft.com/office/powerpoint/2010/main" val="13730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DF6DEC-3EC3-4C6E-85AC-D0A7D1FD9B5E}"/>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63F7AAC-7C9F-49CE-B079-E596B33EE217}"/>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966A754-7C63-4941-9D7B-1456BE79C504}"/>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332A1E-FDA9-4CFE-9E2D-7E55B77221AB}" type="slidenum">
              <a:rPr lang="en-US"/>
              <a:pPr>
                <a:defRPr/>
              </a:pPr>
              <a:t>‹#›</a:t>
            </a:fld>
            <a:endParaRPr lang="en-US" dirty="0"/>
          </a:p>
        </p:txBody>
      </p:sp>
    </p:spTree>
    <p:extLst>
      <p:ext uri="{BB962C8B-B14F-4D97-AF65-F5344CB8AC3E}">
        <p14:creationId xmlns:p14="http://schemas.microsoft.com/office/powerpoint/2010/main" val="268418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dirty="0"/>
          </a:p>
        </p:txBody>
      </p:sp>
      <p:sp>
        <p:nvSpPr>
          <p:cNvPr id="5" name="Footer Placeholder 4">
            <a:extLst>
              <a:ext uri="{FF2B5EF4-FFF2-40B4-BE49-F238E27FC236}">
                <a16:creationId xmlns:a16="http://schemas.microsoft.com/office/drawing/2014/main" id="{5CC5939E-5BDF-40B8-ADA3-152561F9B8D3}"/>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41FEF7-128F-457C-A1D6-AC32B6CD77EA}"/>
              </a:ext>
            </a:extLst>
          </p:cNvPr>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B12CB3E9-CB9E-48DA-866C-A389290C7D19}" type="slidenum">
              <a:rPr lang="en-US"/>
              <a:pPr>
                <a:defRPr/>
              </a:pPr>
              <a:t>‹#›</a:t>
            </a:fld>
            <a:endParaRPr lang="en-US" dirty="0"/>
          </a:p>
        </p:txBody>
      </p:sp>
    </p:spTree>
    <p:extLst>
      <p:ext uri="{BB962C8B-B14F-4D97-AF65-F5344CB8AC3E}">
        <p14:creationId xmlns:p14="http://schemas.microsoft.com/office/powerpoint/2010/main" val="728805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23825"/>
            <a:ext cx="8229600" cy="4585213"/>
          </a:xfrm>
        </p:spPr>
        <p:txBody>
          <a:bodyPr tIns="0" rIns="0" bIns="0" anchor="ctr"/>
          <a:lstStyle>
            <a:lvl1pPr algn="ctr">
              <a:buFontTx/>
              <a:buNone/>
              <a:defRPr sz="3300">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696885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7B764-89F6-4B8A-87FC-7D7788D8BF9A}"/>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DFE82EE-2C38-4D33-9957-73382D52136F}"/>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1DF20B6-FCEB-46D1-920E-9299981348F3}"/>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B87B22D-F714-4E39-B08A-32CEC519C97E}" type="slidenum">
              <a:rPr lang="en-US"/>
              <a:pPr>
                <a:defRPr/>
              </a:pPr>
              <a:t>‹#›</a:t>
            </a:fld>
            <a:endParaRPr lang="en-US" dirty="0"/>
          </a:p>
        </p:txBody>
      </p:sp>
    </p:spTree>
    <p:extLst>
      <p:ext uri="{BB962C8B-B14F-4D97-AF65-F5344CB8AC3E}">
        <p14:creationId xmlns:p14="http://schemas.microsoft.com/office/powerpoint/2010/main" val="1397708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438EB20-5172-4E2D-9452-1AFCCCD15778}"/>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D07C2913-B585-4FC8-B723-B37BD4FE393D}"/>
              </a:ext>
            </a:extLst>
          </p:cNvPr>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8B666432-AAE4-40AA-AAF4-0AB7FB242FF4}" type="slidenum">
              <a:rPr lang="en-US"/>
              <a:pPr>
                <a:defRPr/>
              </a:pPr>
              <a:t>‹#›</a:t>
            </a:fld>
            <a:endParaRPr lang="en-US" dirty="0"/>
          </a:p>
        </p:txBody>
      </p:sp>
    </p:spTree>
    <p:extLst>
      <p:ext uri="{BB962C8B-B14F-4D97-AF65-F5344CB8AC3E}">
        <p14:creationId xmlns:p14="http://schemas.microsoft.com/office/powerpoint/2010/main" val="31111643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C75439E-1BE2-7447-101C-40C6A060290C}"/>
              </a:ext>
            </a:extLst>
          </p:cNvPr>
          <p:cNvCxnSpPr/>
          <p:nvPr/>
        </p:nvCxnSpPr>
        <p:spPr>
          <a:xfrm>
            <a:off x="0" y="812006"/>
            <a:ext cx="9144000" cy="1191"/>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4716047"/>
            <a:ext cx="9144000" cy="350562"/>
          </a:xfrm>
          <a:prstGeom prst="rect">
            <a:avLst/>
          </a:prstGeom>
        </p:spPr>
        <p:txBody>
          <a:bodyPr anchor="ct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818445"/>
            <a:ext cx="9144000" cy="3904217"/>
          </a:xfrm>
          <a:solidFill>
            <a:schemeClr val="bg1">
              <a:lumMod val="85000"/>
            </a:schemeClr>
          </a:solidFill>
        </p:spPr>
        <p:txBody>
          <a:bodyPr rtlCol="0">
            <a:normAutofit/>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85718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BM Title Slide-2 Present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6539" y="666751"/>
            <a:ext cx="8477461" cy="4478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7223" y="1090737"/>
            <a:ext cx="6066378" cy="183357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8"/>
            <a:ext cx="3853157"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200" y="4400550"/>
            <a:ext cx="2581275" cy="457200"/>
          </a:xfrm>
          <a:prstGeom prst="rect">
            <a:avLst/>
          </a:prstGeom>
        </p:spPr>
      </p:pic>
      <p:sp>
        <p:nvSpPr>
          <p:cNvPr id="13" name="Text Placeholder 7">
            <a:extLst>
              <a:ext uri="{FF2B5EF4-FFF2-40B4-BE49-F238E27FC236}">
                <a16:creationId xmlns:a16="http://schemas.microsoft.com/office/drawing/2014/main" id="{30A46A5F-DB71-0140-B1FA-A9800D8A01F6}"/>
              </a:ext>
            </a:extLst>
          </p:cNvPr>
          <p:cNvSpPr>
            <a:spLocks noGrp="1"/>
          </p:cNvSpPr>
          <p:nvPr>
            <p:ph type="body" sz="quarter" idx="21" hasCustomPrompt="1"/>
          </p:nvPr>
        </p:nvSpPr>
        <p:spPr>
          <a:xfrm>
            <a:off x="5224757" y="3072368"/>
            <a:ext cx="3766843"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spTree>
    <p:extLst>
      <p:ext uri="{BB962C8B-B14F-4D97-AF65-F5344CB8AC3E}">
        <p14:creationId xmlns:p14="http://schemas.microsoft.com/office/powerpoint/2010/main" val="718601453"/>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23825"/>
            <a:ext cx="8229600" cy="4585213"/>
          </a:xfrm>
        </p:spPr>
        <p:txBody>
          <a:bodyPr tIns="0" rIns="0" bIns="0" anchor="ctr"/>
          <a:lstStyle>
            <a:lvl1pPr algn="ctr">
              <a:buFontTx/>
              <a:buNone/>
              <a:defRPr sz="3300">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1901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819151"/>
            <a:ext cx="8229600" cy="3889889"/>
          </a:xfrm>
        </p:spPr>
        <p:txBody>
          <a:bodyPr tIns="0" rIns="0" bIns="0" anchor="ctr"/>
          <a:lstStyle>
            <a:lvl1pPr algn="ctr">
              <a:buFontTx/>
              <a:buNone/>
              <a:defRPr>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23166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031888"/>
            <a:ext cx="8229600" cy="3683295"/>
          </a:xfrm>
        </p:spPr>
        <p:txBody>
          <a:bodyPr tIns="0" rIns="0" bIns="0"/>
          <a:lstStyle>
            <a:lvl1pPr>
              <a:buFontTx/>
              <a:buNone/>
              <a:defRPr>
                <a:solidFill>
                  <a:srgbClr val="B60225"/>
                </a:solidFill>
              </a:defRPr>
            </a:lvl1pPr>
            <a:lvl2pPr marL="171450" indent="-171450">
              <a:buClr>
                <a:srgbClr val="C03137"/>
              </a:buClr>
              <a:buFont typeface="Arial"/>
              <a:buChar char="•"/>
              <a:defRPr sz="1800"/>
            </a:lvl2pPr>
            <a:lvl3pPr marL="344091" indent="-172641">
              <a:defRPr/>
            </a:lvl3pPr>
            <a:lvl4pPr marL="344091" indent="-172641">
              <a:defRPr/>
            </a:lvl4pPr>
            <a:lvl5pPr marL="344091" indent="-17264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92525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044180"/>
            <a:ext cx="5275716" cy="3631289"/>
          </a:xfrm>
        </p:spPr>
        <p:txBody>
          <a:bodyPr tIns="0"/>
          <a:lstStyle>
            <a:lvl1pPr marL="0" indent="0">
              <a:buNone/>
              <a:defRPr sz="1950">
                <a:solidFill>
                  <a:srgbClr val="B60225"/>
                </a:solidFill>
              </a:defRPr>
            </a:lvl1pPr>
            <a:lvl2pPr marL="171450" indent="-171450" algn="l">
              <a:buClr>
                <a:srgbClr val="B60225"/>
              </a:buClr>
              <a:buFont typeface="Arial"/>
              <a:buChar char="•"/>
              <a:defRPr sz="165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821235"/>
            <a:ext cx="3056782" cy="1246043"/>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13"/>
          <p:cNvSpPr>
            <a:spLocks noGrp="1"/>
          </p:cNvSpPr>
          <p:nvPr>
            <p:ph type="body" sz="quarter" idx="20"/>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3464279"/>
            <a:ext cx="3056782" cy="1241777"/>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6" name="Picture Placeholder 2"/>
          <p:cNvSpPr>
            <a:spLocks noGrp="1"/>
          </p:cNvSpPr>
          <p:nvPr>
            <p:ph type="pic" idx="22"/>
          </p:nvPr>
        </p:nvSpPr>
        <p:spPr>
          <a:xfrm>
            <a:off x="6087218" y="2137834"/>
            <a:ext cx="3056782" cy="1241777"/>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774226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821236"/>
            <a:ext cx="4107853" cy="3879813"/>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8" name="Text Placeholder 12"/>
          <p:cNvSpPr>
            <a:spLocks noGrp="1"/>
          </p:cNvSpPr>
          <p:nvPr>
            <p:ph type="body" sz="quarter" idx="15"/>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034919"/>
            <a:ext cx="3723419" cy="3631289"/>
          </a:xfrm>
        </p:spPr>
        <p:txBody>
          <a:bodyPr tIns="0"/>
          <a:lstStyle>
            <a:lvl1pPr marL="0" indent="0">
              <a:buNone/>
              <a:defRPr sz="1950">
                <a:solidFill>
                  <a:srgbClr val="B60225"/>
                </a:solidFill>
              </a:defRPr>
            </a:lvl1pPr>
            <a:lvl2pPr marL="171450" indent="-171450" algn="l">
              <a:buClr>
                <a:srgbClr val="B60225"/>
              </a:buClr>
              <a:buFont typeface="Arial"/>
              <a:buChar char="•"/>
              <a:defRPr sz="16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3959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F92F5A-AA5D-6CFE-907C-EBE03E73850B}"/>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C49B9EB-7793-3090-7E2F-21BE038C6C03}"/>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E78165B-16EC-1163-6A7C-CF3CC0C4A8A8}"/>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C9F941F-FD7F-4873-B6E7-1F7ECDE26E97}" type="slidenum">
              <a:rPr lang="en-US" altLang="en-US"/>
              <a:pPr/>
              <a:t>‹#›</a:t>
            </a:fld>
            <a:endParaRPr lang="en-US" altLang="en-US"/>
          </a:p>
        </p:txBody>
      </p:sp>
    </p:spTree>
    <p:extLst>
      <p:ext uri="{BB962C8B-B14F-4D97-AF65-F5344CB8AC3E}">
        <p14:creationId xmlns:p14="http://schemas.microsoft.com/office/powerpoint/2010/main" val="2323958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22459-D78E-B94C-300A-7FA8A1938EED}"/>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7E063E0-FC54-E06B-8D13-53B32DBFD5C3}"/>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7029149-8774-C0A1-3BBB-0464C08ADAF4}"/>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3DDBDD7-7ADE-4B99-ACAA-12F1564C5A57}" type="slidenum">
              <a:rPr lang="en-US" altLang="en-US"/>
              <a:pPr/>
              <a:t>‹#›</a:t>
            </a:fld>
            <a:endParaRPr lang="en-US" altLang="en-US"/>
          </a:p>
        </p:txBody>
      </p:sp>
    </p:spTree>
    <p:extLst>
      <p:ext uri="{BB962C8B-B14F-4D97-AF65-F5344CB8AC3E}">
        <p14:creationId xmlns:p14="http://schemas.microsoft.com/office/powerpoint/2010/main" val="1861332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CF16C9-C23A-1DAD-3767-1A8AD947611D}"/>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987199F1-87DF-57A0-9FD6-FB44E2191D40}"/>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E122F049-DD31-9076-C37E-65CD74849C3D}"/>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C75A5D1-4F40-4DD7-B9E3-94F6C1D25D24}" type="slidenum">
              <a:rPr lang="en-US" altLang="en-US"/>
              <a:pPr/>
              <a:t>‹#›</a:t>
            </a:fld>
            <a:endParaRPr lang="en-US" altLang="en-US"/>
          </a:p>
        </p:txBody>
      </p:sp>
    </p:spTree>
    <p:extLst>
      <p:ext uri="{BB962C8B-B14F-4D97-AF65-F5344CB8AC3E}">
        <p14:creationId xmlns:p14="http://schemas.microsoft.com/office/powerpoint/2010/main" val="2329776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797844"/>
            <a:ext cx="403860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3A0BD9-B477-E3B8-5086-36097F4684CB}"/>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8FEFDD4-3FC4-2E88-3B18-A2DD68176336}"/>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B9F62F0-CE75-24A7-8BFB-B56BEED06173}"/>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9CDF61C-B7D2-40E9-9D38-891896D7ED3C}" type="slidenum">
              <a:rPr lang="en-US" altLang="en-US"/>
              <a:pPr/>
              <a:t>‹#›</a:t>
            </a:fld>
            <a:endParaRPr lang="en-US" altLang="en-US"/>
          </a:p>
        </p:txBody>
      </p:sp>
    </p:spTree>
    <p:extLst>
      <p:ext uri="{BB962C8B-B14F-4D97-AF65-F5344CB8AC3E}">
        <p14:creationId xmlns:p14="http://schemas.microsoft.com/office/powerpoint/2010/main" val="4152435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4" y="4469703"/>
            <a:ext cx="6400800" cy="396623"/>
          </a:xfrm>
          <a:prstGeom prst="rect">
            <a:avLst/>
          </a:prstGeom>
        </p:spPr>
        <p:txBody>
          <a:bodyPr/>
          <a:lstStyle>
            <a:lvl1pPr marL="0" indent="0" algn="l">
              <a:buNone/>
              <a:defRPr sz="1500">
                <a:solidFill>
                  <a:srgbClr val="FFFFFF"/>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4" name="Title 1"/>
          <p:cNvSpPr>
            <a:spLocks noGrp="1"/>
          </p:cNvSpPr>
          <p:nvPr>
            <p:ph type="ctrTitle"/>
          </p:nvPr>
        </p:nvSpPr>
        <p:spPr>
          <a:xfrm>
            <a:off x="685800" y="178602"/>
            <a:ext cx="7772400" cy="563944"/>
          </a:xfrm>
          <a:prstGeom prst="rect">
            <a:avLst/>
          </a:prstGeom>
        </p:spPr>
        <p:txBody>
          <a:bodyPr/>
          <a:lstStyle>
            <a:lvl1pPr algn="ctr">
              <a:defRPr sz="36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19296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tegory Slide - ALL CAP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CD39E2-285B-8D41-A2F0-E85E70BC7DAF}"/>
              </a:ext>
            </a:extLst>
          </p:cNvPr>
          <p:cNvSpPr/>
          <p:nvPr userDrawn="1"/>
        </p:nvSpPr>
        <p:spPr>
          <a:xfrm>
            <a:off x="0" y="0"/>
            <a:ext cx="9144000" cy="5143500"/>
          </a:xfrm>
          <a:prstGeom prst="rect">
            <a:avLst/>
          </a:prstGeom>
          <a:solidFill>
            <a:srgbClr val="A71E23"/>
          </a:solidFill>
          <a:ln>
            <a:solidFill>
              <a:srgbClr val="A7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219200" y="1135380"/>
            <a:ext cx="7086600" cy="3722370"/>
          </a:xfrm>
          <a:prstGeom prst="rect">
            <a:avLst/>
          </a:prstGeom>
          <a:ln>
            <a:noFill/>
          </a:ln>
        </p:spPr>
        <p:txBody>
          <a:bodyPr lIns="0" tIns="0" rIns="0" bIns="0"/>
          <a:lstStyle>
            <a:lvl1pPr>
              <a:lnSpc>
                <a:spcPts val="4000"/>
              </a:lnSpc>
              <a:defRPr sz="4000" b="1"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THIS IS A TOPIC / </a:t>
            </a:r>
            <a:br>
              <a:rPr lang="en-US" dirty="0"/>
            </a:br>
            <a:r>
              <a:rPr lang="en-US" dirty="0"/>
              <a:t>CATEGORY SLIDE. TYPE IN ALL CAPS, VERDANA BOLD, 40 POINT SIZE.</a:t>
            </a:r>
          </a:p>
        </p:txBody>
      </p:sp>
    </p:spTree>
    <p:extLst>
      <p:ext uri="{BB962C8B-B14F-4D97-AF65-F5344CB8AC3E}">
        <p14:creationId xmlns:p14="http://schemas.microsoft.com/office/powerpoint/2010/main" val="594964690"/>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2D5292B-86FE-CCDD-8989-457E58E5935B}"/>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14C90C1A-EBEF-8407-275E-789609A5EBCC}"/>
              </a:ext>
            </a:extLst>
          </p:cNvPr>
          <p:cNvSpPr>
            <a:spLocks noGrp="1" noChangeArrowheads="1"/>
          </p:cNvSpPr>
          <p:nvPr>
            <p:ph type="sldNum" sz="quarter" idx="11"/>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a:defRPr/>
            </a:lvl1pPr>
          </a:lstStyle>
          <a:p>
            <a:fld id="{CB79706E-5097-4661-BAD1-725BD8FBE642}" type="slidenum">
              <a:rPr lang="en-US" altLang="en-US"/>
              <a:pPr/>
              <a:t>‹#›</a:t>
            </a:fld>
            <a:endParaRPr lang="en-US" altLang="en-US"/>
          </a:p>
        </p:txBody>
      </p:sp>
    </p:spTree>
    <p:extLst>
      <p:ext uri="{BB962C8B-B14F-4D97-AF65-F5344CB8AC3E}">
        <p14:creationId xmlns:p14="http://schemas.microsoft.com/office/powerpoint/2010/main" val="9242520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dirty="0"/>
          </a:p>
        </p:txBody>
      </p:sp>
      <p:sp>
        <p:nvSpPr>
          <p:cNvPr id="5" name="Footer Placeholder 4">
            <a:extLst>
              <a:ext uri="{FF2B5EF4-FFF2-40B4-BE49-F238E27FC236}">
                <a16:creationId xmlns:a16="http://schemas.microsoft.com/office/drawing/2014/main" id="{D2DCEC57-61FB-0A5E-EC91-7416C7373161}"/>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059C29-32DC-46A8-2466-DBF13CA3ED76}"/>
              </a:ext>
            </a:extLst>
          </p:cNvPr>
          <p:cNvSpPr>
            <a:spLocks noGrp="1" noChangeArrowheads="1"/>
          </p:cNvSpPr>
          <p:nvPr>
            <p:ph type="sldNum" sz="quarter" idx="11"/>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a:defRPr/>
            </a:lvl1pPr>
          </a:lstStyle>
          <a:p>
            <a:fld id="{F599A479-E1F1-4A05-BAF8-0222FB92C4F1}" type="slidenum">
              <a:rPr lang="en-US" altLang="en-US"/>
              <a:pPr/>
              <a:t>‹#›</a:t>
            </a:fld>
            <a:endParaRPr lang="en-US" altLang="en-US"/>
          </a:p>
        </p:txBody>
      </p:sp>
    </p:spTree>
    <p:extLst>
      <p:ext uri="{BB962C8B-B14F-4D97-AF65-F5344CB8AC3E}">
        <p14:creationId xmlns:p14="http://schemas.microsoft.com/office/powerpoint/2010/main" val="2507207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FA5371-ECE8-FF3B-95E8-9DD7F3FE7188}"/>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250F01E-1074-1C7E-54F4-9C2372EB63A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AAF5F09-C88F-E171-2E66-CEA188636F6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19AC1DBE-6E39-4B60-9C17-BF53B986567C}" type="slidenum">
              <a:rPr lang="en-US" altLang="en-US"/>
              <a:pPr/>
              <a:t>‹#›</a:t>
            </a:fld>
            <a:endParaRPr lang="en-US" altLang="en-US"/>
          </a:p>
        </p:txBody>
      </p:sp>
    </p:spTree>
    <p:extLst>
      <p:ext uri="{BB962C8B-B14F-4D97-AF65-F5344CB8AC3E}">
        <p14:creationId xmlns:p14="http://schemas.microsoft.com/office/powerpoint/2010/main" val="3499425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4683569"/>
            <a:ext cx="228600" cy="273843"/>
          </a:xfrm>
          <a:prstGeom prst="rect">
            <a:avLst/>
          </a:prstGeom>
        </p:spPr>
        <p:txBody>
          <a:bodyPr anchor="ctr" anchorCtr="0"/>
          <a:lstStyle>
            <a:lvl1pPr algn="r">
              <a:defRPr sz="675"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675"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4667147"/>
            <a:ext cx="3276600" cy="273844"/>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44577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Tree>
    <p:extLst>
      <p:ext uri="{BB962C8B-B14F-4D97-AF65-F5344CB8AC3E}">
        <p14:creationId xmlns:p14="http://schemas.microsoft.com/office/powerpoint/2010/main" val="18821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ssage Slide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69511F-C066-8140-8352-80E189325B30}"/>
              </a:ext>
            </a:extLst>
          </p:cNvPr>
          <p:cNvSpPr/>
          <p:nvPr userDrawn="1"/>
        </p:nvSpPr>
        <p:spPr>
          <a:xfrm>
            <a:off x="914400" y="1428300"/>
            <a:ext cx="8077200" cy="2438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04800"/>
            <a:ext cx="8077200" cy="104730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438400"/>
          </a:xfrm>
          <a:prstGeom prst="rect">
            <a:avLst/>
          </a:prstGeom>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6946903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sage Slide White Backgrou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883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514600"/>
          </a:xfrm>
          <a:prstGeom prst="rect">
            <a:avLst/>
          </a:prstGeom>
          <a:ln>
            <a:noFill/>
          </a:ln>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15033916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Verdana Tex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48150"/>
            <a:ext cx="41910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082" y="313267"/>
            <a:ext cx="8069517" cy="1039284"/>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22083" y="1390810"/>
            <a:ext cx="5859717" cy="2544376"/>
          </a:xfrm>
          <a:prstGeom prst="rect">
            <a:avLst/>
          </a:prstGeom>
        </p:spPr>
        <p:txBody>
          <a:bodyPr lIns="0" tIns="0" rIns="0" bIns="0"/>
          <a:lstStyle>
            <a:lvl1pPr>
              <a:lnSpc>
                <a:spcPct val="110000"/>
              </a:lnSpc>
              <a:spcBef>
                <a:spcPts val="0"/>
              </a:spcBef>
              <a:spcAft>
                <a:spcPts val="40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Text here. Use ”Shift return” within paragraph, “return” to make paragraph two.</a:t>
            </a:r>
          </a:p>
          <a:p>
            <a:pPr lvl="0"/>
            <a:r>
              <a:rPr lang="en-US" dirty="0"/>
              <a:t>This begins paragraph two.</a:t>
            </a:r>
          </a:p>
          <a:p>
            <a:pPr lvl="0"/>
            <a:r>
              <a:rPr lang="en-US" dirty="0"/>
              <a:t>Text</a:t>
            </a:r>
          </a:p>
          <a:p>
            <a:pPr lvl="1"/>
            <a:r>
              <a:rPr lang="en-US" dirty="0"/>
              <a:t>Bullet Text</a:t>
            </a:r>
          </a:p>
          <a:p>
            <a:pPr lvl="1"/>
            <a:r>
              <a:rPr lang="en-US" dirty="0"/>
              <a:t>Bullet Text </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027126" y="1"/>
            <a:ext cx="1964474"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018375" y="1428750"/>
            <a:ext cx="19732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61F90839-51C7-F742-B30F-7C2EFD6DD6B1}"/>
              </a:ext>
            </a:extLst>
          </p:cNvPr>
          <p:cNvSpPr>
            <a:spLocks noGrp="1"/>
          </p:cNvSpPr>
          <p:nvPr>
            <p:ph type="body" sz="quarter" idx="35" hasCustomPrompt="1"/>
          </p:nvPr>
        </p:nvSpPr>
        <p:spPr>
          <a:xfrm>
            <a:off x="914399" y="4248150"/>
            <a:ext cx="41910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1869433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Verdana Reg,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181600" y="4248150"/>
            <a:ext cx="3810000" cy="175864"/>
          </a:xfrm>
          <a:prstGeom prst="rect">
            <a:avLst/>
          </a:prstGeom>
        </p:spPr>
        <p:txBody>
          <a:bodyPr lIns="0" tIns="0" rIns="0" bIns="0" anchor="b"/>
          <a:lstStyle>
            <a:lvl1pPr algn="r">
              <a:lnSpc>
                <a:spcPct val="100000"/>
              </a:lnSpc>
              <a:defRPr sz="900" b="0" i="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390200"/>
            <a:ext cx="5410200" cy="2476950"/>
          </a:xfrm>
          <a:prstGeom prst="rect">
            <a:avLst/>
          </a:prstGeom>
        </p:spPr>
        <p:txBody>
          <a:bodyPr lIns="0" tIns="0" rIns="0" bIns="0"/>
          <a:lstStyle>
            <a:lvl1pPr>
              <a:lnSpc>
                <a:spcPct val="110000"/>
              </a:lnSpc>
              <a:spcBef>
                <a:spcPts val="0"/>
              </a:spcBef>
              <a:spcAft>
                <a:spcPts val="400"/>
              </a:spcAft>
              <a:defRPr sz="16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350" indent="0">
              <a:lnSpc>
                <a:spcPct val="110000"/>
              </a:lnSpc>
              <a:spcBef>
                <a:spcPts val="30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6350" indent="-6350">
              <a:lnSpc>
                <a:spcPct val="110000"/>
              </a:lnSpc>
              <a:spcBef>
                <a:spcPts val="300"/>
              </a:spcBef>
              <a:spcAft>
                <a:spcPts val="6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7938" indent="0">
              <a:buFont typeface="Arial" panose="020B0604020202020204" pitchFamily="34" charset="0"/>
              <a:buChar char="•"/>
              <a:tabLst/>
              <a:defRPr>
                <a:latin typeface="Verdana" panose="020B0604030504040204" pitchFamily="34" charset="0"/>
                <a:ea typeface="Verdana" panose="020B0604030504040204" pitchFamily="34" charset="0"/>
                <a:cs typeface="Verdana" panose="020B0604030504040204" pitchFamily="34" charset="0"/>
              </a:defRPr>
            </a:lvl6pPr>
          </a:lstStyle>
          <a:p>
            <a:pPr lvl="0"/>
            <a:r>
              <a:rPr lang="en-US" dirty="0"/>
              <a:t>Text here. Use ”Shift return” within paragraph, “return” to make paragraph two.</a:t>
            </a:r>
          </a:p>
          <a:p>
            <a:pPr lvl="3"/>
            <a:r>
              <a:rPr lang="en-US" dirty="0"/>
              <a:t>Text here. </a:t>
            </a:r>
            <a:br>
              <a:rPr lang="en-US" dirty="0"/>
            </a:br>
            <a:r>
              <a:rPr lang="en-US" dirty="0"/>
              <a:t>Text here.</a:t>
            </a:r>
          </a:p>
          <a:p>
            <a:pPr lvl="3"/>
            <a:r>
              <a:rPr lang="en-US" dirty="0"/>
              <a:t>Text here. </a:t>
            </a:r>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lvl="1"/>
            <a:endParaRPr lang="en-US" dirty="0"/>
          </a:p>
          <a:p>
            <a:pPr lvl="0"/>
            <a:r>
              <a:rPr lang="en-US" dirty="0"/>
              <a:t> </a:t>
            </a:r>
            <a:br>
              <a:rPr lang="en-US" dirty="0"/>
            </a:br>
            <a:endParaRPr lang="en-US" dirty="0"/>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6629583" y="18425"/>
            <a:ext cx="2361836"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6629401" y="1447175"/>
            <a:ext cx="23590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34B406A6-2D52-7B48-8636-5EEDB575AB44}"/>
              </a:ext>
            </a:extLst>
          </p:cNvPr>
          <p:cNvSpPr>
            <a:spLocks noGrp="1"/>
          </p:cNvSpPr>
          <p:nvPr>
            <p:ph type="body" sz="quarter" idx="35" hasCustomPrompt="1"/>
          </p:nvPr>
        </p:nvSpPr>
        <p:spPr>
          <a:xfrm>
            <a:off x="918116" y="4248150"/>
            <a:ext cx="3425283"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3293881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Bullet Lis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408341" y="4248150"/>
            <a:ext cx="3583259"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394575" y="1424568"/>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394575" y="2861702"/>
            <a:ext cx="1597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6324600" cy="2667000"/>
          </a:xfrm>
          <a:prstGeom prst="rect">
            <a:avLst/>
          </a:prstGeom>
        </p:spPr>
        <p:txBody>
          <a:bodyPr lIns="0" tIns="0" rIns="0" bIns="0"/>
          <a:lstStyle>
            <a:lvl1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90513" indent="-171450">
              <a:lnSpc>
                <a:spcPct val="110000"/>
              </a:lnSpc>
              <a:spcBef>
                <a:spcPts val="0"/>
              </a:spcBef>
              <a:spcAft>
                <a:spcPts val="400"/>
              </a:spcAft>
              <a:buFont typeface="Courier New" panose="02070309020205020404" pitchFamily="49" charset="0"/>
              <a:buChar char="o"/>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bulleted list here</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394575" y="4842"/>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6" name="Text Placeholder 6">
            <a:extLst>
              <a:ext uri="{FF2B5EF4-FFF2-40B4-BE49-F238E27FC236}">
                <a16:creationId xmlns:a16="http://schemas.microsoft.com/office/drawing/2014/main" id="{9931B1CA-4605-414B-9526-0941F30DF661}"/>
              </a:ext>
            </a:extLst>
          </p:cNvPr>
          <p:cNvSpPr>
            <a:spLocks noGrp="1"/>
          </p:cNvSpPr>
          <p:nvPr>
            <p:ph type="body" sz="quarter" idx="37" hasCustomPrompt="1"/>
          </p:nvPr>
        </p:nvSpPr>
        <p:spPr>
          <a:xfrm>
            <a:off x="912540" y="4248150"/>
            <a:ext cx="3583259"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0459279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4.jpeg"/><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0"/>
          <a:srcRect/>
          <a:stretch/>
        </p:blipFill>
        <p:spPr>
          <a:xfrm>
            <a:off x="914400" y="4619063"/>
            <a:ext cx="2065022" cy="365760"/>
          </a:xfrm>
          <a:prstGeom prst="rect">
            <a:avLst/>
          </a:prstGeom>
        </p:spPr>
      </p:pic>
      <p:cxnSp>
        <p:nvCxnSpPr>
          <p:cNvPr id="13" name="Straight Connector 12"/>
          <p:cNvCxnSpPr>
            <a:cxnSpLocks/>
          </p:cNvCxnSpPr>
          <p:nvPr userDrawn="1"/>
        </p:nvCxnSpPr>
        <p:spPr>
          <a:xfrm>
            <a:off x="914400" y="4457700"/>
            <a:ext cx="8077200" cy="0"/>
          </a:xfrm>
          <a:prstGeom prst="line">
            <a:avLst/>
          </a:prstGeom>
          <a:ln w="12700">
            <a:solidFill>
              <a:srgbClr val="C0C0C0"/>
            </a:solidFill>
          </a:ln>
        </p:spPr>
        <p:style>
          <a:lnRef idx="1">
            <a:schemeClr val="dk1"/>
          </a:lnRef>
          <a:fillRef idx="0">
            <a:schemeClr val="dk1"/>
          </a:fillRef>
          <a:effectRef idx="0">
            <a:schemeClr val="dk1"/>
          </a:effectRef>
          <a:fontRef idx="minor">
            <a:schemeClr val="tx1"/>
          </a:fontRef>
        </p:style>
      </p:cxnSp>
      <p:sp>
        <p:nvSpPr>
          <p:cNvPr id="15" name="Slide Number Placeholder 5"/>
          <p:cNvSpPr>
            <a:spLocks noGrp="1"/>
          </p:cNvSpPr>
          <p:nvPr>
            <p:ph type="sldNum" sz="quarter" idx="4"/>
          </p:nvPr>
        </p:nvSpPr>
        <p:spPr>
          <a:xfrm>
            <a:off x="8686800" y="4512564"/>
            <a:ext cx="304800" cy="630936"/>
          </a:xfrm>
          <a:prstGeom prst="rect">
            <a:avLst/>
          </a:prstGeom>
        </p:spPr>
        <p:txBody>
          <a:bodyPr lIns="0" tIns="0" rIns="0" bIns="0"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pic>
        <p:nvPicPr>
          <p:cNvPr id="3" name="Picture 2">
            <a:extLst>
              <a:ext uri="{FF2B5EF4-FFF2-40B4-BE49-F238E27FC236}">
                <a16:creationId xmlns:a16="http://schemas.microsoft.com/office/drawing/2014/main" id="{41E134BA-F668-D34A-96D6-F0D0E1BAB9F7}"/>
              </a:ext>
            </a:extLst>
          </p:cNvPr>
          <p:cNvPicPr>
            <a:picLocks noChangeAspect="1"/>
          </p:cNvPicPr>
          <p:nvPr userDrawn="1"/>
        </p:nvPicPr>
        <p:blipFill>
          <a:blip r:embed="rId31"/>
          <a:srcRect/>
          <a:stretch/>
        </p:blipFill>
        <p:spPr>
          <a:xfrm>
            <a:off x="0" y="1"/>
            <a:ext cx="663787" cy="666750"/>
          </a:xfrm>
          <a:prstGeom prst="rect">
            <a:avLst/>
          </a:prstGeom>
        </p:spPr>
      </p:pic>
      <p:sp>
        <p:nvSpPr>
          <p:cNvPr id="11" name="Footer Placeholder 10">
            <a:extLst>
              <a:ext uri="{FF2B5EF4-FFF2-40B4-BE49-F238E27FC236}">
                <a16:creationId xmlns:a16="http://schemas.microsoft.com/office/drawing/2014/main" id="{1CC34D90-AED6-114D-90B1-0CDF7287D80A}"/>
              </a:ext>
            </a:extLst>
          </p:cNvPr>
          <p:cNvSpPr>
            <a:spLocks noGrp="1"/>
          </p:cNvSpPr>
          <p:nvPr>
            <p:ph type="ftr" sz="quarter" idx="3"/>
          </p:nvPr>
        </p:nvSpPr>
        <p:spPr>
          <a:xfrm>
            <a:off x="3200400" y="4665021"/>
            <a:ext cx="5486400" cy="273844"/>
          </a:xfrm>
          <a:prstGeom prst="rect">
            <a:avLst/>
          </a:prstGeom>
        </p:spPr>
        <p:txBody>
          <a:bodyPr vert="horz" lIns="0" tIns="0" rIns="0" bIns="0" rtlCol="0" anchor="ctr"/>
          <a:lstStyle>
            <a:lvl1pPr algn="r">
              <a:defRPr sz="1100" b="0" i="0">
                <a:solidFill>
                  <a:srgbClr val="A71E2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Approved Sub Brand Name Here</a:t>
            </a:r>
            <a:endParaRPr lang="en-US" sz="1100" dirty="0"/>
          </a:p>
        </p:txBody>
      </p:sp>
      <p:sp>
        <p:nvSpPr>
          <p:cNvPr id="10" name="Title Placeholder 9">
            <a:extLst>
              <a:ext uri="{FF2B5EF4-FFF2-40B4-BE49-F238E27FC236}">
                <a16:creationId xmlns:a16="http://schemas.microsoft.com/office/drawing/2014/main" id="{5812F3B1-5C07-F14B-84F7-1CF91363343E}"/>
              </a:ext>
            </a:extLst>
          </p:cNvPr>
          <p:cNvSpPr>
            <a:spLocks noGrp="1"/>
          </p:cNvSpPr>
          <p:nvPr>
            <p:ph type="title"/>
          </p:nvPr>
        </p:nvSpPr>
        <p:spPr>
          <a:xfrm>
            <a:off x="922866" y="304800"/>
            <a:ext cx="8077200" cy="1199966"/>
          </a:xfrm>
          <a:prstGeom prst="rect">
            <a:avLst/>
          </a:prstGeom>
        </p:spPr>
        <p:txBody>
          <a:bodyPr vert="horz" lIns="0" tIns="0" rIns="0" bIns="0" rtlCol="0" anchor="t" anchorCtr="0">
            <a:normAutofit/>
          </a:bodyPr>
          <a:lstStyle/>
          <a:p>
            <a:r>
              <a:rPr lang="en-US"/>
              <a:t>Click to edit Master title style</a:t>
            </a:r>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71" r:id="rId1"/>
    <p:sldLayoutId id="2147483692" r:id="rId2"/>
    <p:sldLayoutId id="2147483707" r:id="rId3"/>
    <p:sldLayoutId id="2147483693" r:id="rId4"/>
    <p:sldLayoutId id="2147483722" r:id="rId5"/>
    <p:sldLayoutId id="2147483723" r:id="rId6"/>
    <p:sldLayoutId id="2147483720" r:id="rId7"/>
    <p:sldLayoutId id="2147483719" r:id="rId8"/>
    <p:sldLayoutId id="2147483718" r:id="rId9"/>
    <p:sldLayoutId id="2147483721" r:id="rId10"/>
    <p:sldLayoutId id="2147483716" r:id="rId11"/>
    <p:sldLayoutId id="2147483713" r:id="rId12"/>
    <p:sldLayoutId id="2147483717" r:id="rId13"/>
    <p:sldLayoutId id="2147483715" r:id="rId14"/>
    <p:sldLayoutId id="2147483706" r:id="rId15"/>
    <p:sldLayoutId id="2147483665" r:id="rId16"/>
    <p:sldLayoutId id="2147483687" r:id="rId17"/>
    <p:sldLayoutId id="2147483675" r:id="rId18"/>
    <p:sldLayoutId id="2147483679" r:id="rId19"/>
    <p:sldLayoutId id="2147483709" r:id="rId20"/>
    <p:sldLayoutId id="2147483681" r:id="rId21"/>
    <p:sldLayoutId id="2147483663" r:id="rId22"/>
    <p:sldLayoutId id="2147483724" r:id="rId23"/>
    <p:sldLayoutId id="2147483725" r:id="rId24"/>
    <p:sldLayoutId id="2147483726" r:id="rId25"/>
    <p:sldLayoutId id="2147483727" r:id="rId26"/>
    <p:sldLayoutId id="2147483729" r:id="rId27"/>
    <p:sldLayoutId id="2147483730" r:id="rId28"/>
  </p:sldLayoutIdLst>
  <p:hf hdr="0" dt="0"/>
  <p:txStyles>
    <p:title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708" userDrawn="1">
          <p15:clr>
            <a:srgbClr val="F26B43"/>
          </p15:clr>
        </p15:guide>
        <p15:guide id="6" orient="horz" pos="420" userDrawn="1">
          <p15:clr>
            <a:srgbClr val="F26B43"/>
          </p15:clr>
        </p15:guide>
        <p15:guide id="9" orient="horz" pos="3060" userDrawn="1">
          <p15:clr>
            <a:srgbClr val="F26B43"/>
          </p15:clr>
        </p15:guide>
        <p15:guide id="11" orient="horz" pos="900" userDrawn="1">
          <p15:clr>
            <a:srgbClr val="F26B43"/>
          </p15:clr>
        </p15:guide>
        <p15:guide id="12" pos="576" userDrawn="1">
          <p15:clr>
            <a:srgbClr val="F26B43"/>
          </p15:clr>
        </p15:guide>
        <p15:guide id="13" pos="5664" userDrawn="1">
          <p15:clr>
            <a:srgbClr val="F26B43"/>
          </p15:clr>
        </p15:guide>
        <p15:guide id="14" pos="54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040A17E3-84E4-4E67-8491-278D4311E5F4}"/>
              </a:ext>
            </a:extLst>
          </p:cNvPr>
          <p:cNvPicPr>
            <a:picLocks noChangeAspect="1"/>
          </p:cNvPicPr>
          <p:nvPr/>
        </p:nvPicPr>
        <p:blipFill>
          <a:blip r:embed="rId17"/>
          <a:srcRect/>
          <a:stretch>
            <a:fillRect/>
          </a:stretch>
        </p:blipFill>
        <p:spPr bwMode="auto">
          <a:xfrm>
            <a:off x="0" y="0"/>
            <a:ext cx="9144000" cy="111919"/>
          </a:xfrm>
          <a:prstGeom prst="rect">
            <a:avLst/>
          </a:prstGeom>
          <a:noFill/>
          <a:ln>
            <a:noFill/>
          </a:ln>
          <a:effectLst>
            <a:outerShdw blurRad="136525"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a:extLst>
              <a:ext uri="{FF2B5EF4-FFF2-40B4-BE49-F238E27FC236}">
                <a16:creationId xmlns:a16="http://schemas.microsoft.com/office/drawing/2014/main" id="{A0BFA6D9-E669-0A7D-2D8B-41699B64E807}"/>
              </a:ext>
            </a:extLst>
          </p:cNvPr>
          <p:cNvSpPr>
            <a:spLocks noGrp="1"/>
          </p:cNvSpPr>
          <p:nvPr>
            <p:ph type="body" idx="1"/>
          </p:nvPr>
        </p:nvSpPr>
        <p:spPr bwMode="auto">
          <a:xfrm>
            <a:off x="458788" y="99774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23353232-2E63-4E48-BC5E-6A1B2A151260}"/>
              </a:ext>
            </a:extLst>
          </p:cNvPr>
          <p:cNvSpPr/>
          <p:nvPr/>
        </p:nvSpPr>
        <p:spPr>
          <a:xfrm>
            <a:off x="0" y="4708923"/>
            <a:ext cx="9144000" cy="434578"/>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p>
        </p:txBody>
      </p:sp>
      <p:cxnSp>
        <p:nvCxnSpPr>
          <p:cNvPr id="6" name="Straight Connector 5">
            <a:extLst>
              <a:ext uri="{FF2B5EF4-FFF2-40B4-BE49-F238E27FC236}">
                <a16:creationId xmlns:a16="http://schemas.microsoft.com/office/drawing/2014/main" id="{6CD25D16-B60C-45CA-9F2A-2ECB0AED360B}"/>
              </a:ext>
            </a:extLst>
          </p:cNvPr>
          <p:cNvCxnSpPr/>
          <p:nvPr/>
        </p:nvCxnSpPr>
        <p:spPr>
          <a:xfrm>
            <a:off x="0" y="812006"/>
            <a:ext cx="9144000" cy="1191"/>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1030" name="Picture 7" descr="SBM horz_2clr_pms1.eps">
            <a:extLst>
              <a:ext uri="{FF2B5EF4-FFF2-40B4-BE49-F238E27FC236}">
                <a16:creationId xmlns:a16="http://schemas.microsoft.com/office/drawing/2014/main" id="{F569237A-1410-6686-32DF-B69FA276539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8788" y="223838"/>
            <a:ext cx="3454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5169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hf hdr="0" ftr="0" dt="0"/>
  <p:txStyles>
    <p:titleStyle>
      <a:lvl1pPr algn="r" defTabSz="342900" rtl="0" eaLnBrk="0" fontAlgn="base" hangingPunct="0">
        <a:spcBef>
          <a:spcPct val="0"/>
        </a:spcBef>
        <a:spcAft>
          <a:spcPct val="0"/>
        </a:spcAft>
        <a:defRPr sz="4050" kern="1200" baseline="6000">
          <a:solidFill>
            <a:schemeClr val="bg1"/>
          </a:solidFill>
          <a:latin typeface="Helvetica"/>
          <a:ea typeface="ＭＳ Ｐゴシック" pitchFamily="-112" charset="-128"/>
          <a:cs typeface="Helvetica"/>
        </a:defRPr>
      </a:lvl1pPr>
      <a:lvl2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2pPr>
      <a:lvl3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3pPr>
      <a:lvl4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4pPr>
      <a:lvl5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5pPr>
      <a:lvl6pPr marL="3429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6pPr>
      <a:lvl7pPr marL="6858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7pPr>
      <a:lvl8pPr marL="10287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8pPr>
      <a:lvl9pPr marL="13716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1pPr>
      <a:lvl2pPr marL="557213" indent="-214313" algn="l" defTabSz="342900" rtl="0" eaLnBrk="0" fontAlgn="base" hangingPunct="0">
        <a:spcBef>
          <a:spcPct val="20000"/>
        </a:spcBef>
        <a:spcAft>
          <a:spcPct val="0"/>
        </a:spcAft>
        <a:buFont typeface="Lucida Grande"/>
        <a:buChar char="–"/>
        <a:defRPr sz="2100" kern="1200">
          <a:solidFill>
            <a:schemeClr val="tx1"/>
          </a:solidFill>
          <a:latin typeface="Helvetica"/>
          <a:ea typeface="ＭＳ Ｐゴシック" pitchFamily="-112"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112"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112"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112"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hs.stonybrook.edu/programs/healthcare-safety" TargetMode="Externa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multimedia.3m.com/mws/media/827914O/3m-wear-it-right-aura-particulate-resp-english-poster.pdf" TargetMode="Externa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1.bin"/><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inside.hospital.stonybrook.edu/intranet/" TargetMode="Externa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8.xml"/><Relationship Id="rId5" Type="http://schemas.openxmlformats.org/officeDocument/2006/relationships/image" Target="../media/image49.png"/><Relationship Id="rId4" Type="http://schemas.openxmlformats.org/officeDocument/2006/relationships/hyperlink" Target="http://asa-msds.campus.stonybrook.edu/1/locset?field1=syn&amp;loc=&amp;criteria1=clorox+clean&amp;loc_select=all&amp;wo1=b"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6.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8.xml"/><Relationship Id="rId5" Type="http://schemas.openxmlformats.org/officeDocument/2006/relationships/image" Target="../media/image88.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4.xml"/><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emf"/></Relationships>
</file>

<file path=ppt/slides/_rels/slide7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6.xml"/><Relationship Id="rId5" Type="http://schemas.openxmlformats.org/officeDocument/2006/relationships/image" Target="../media/image118.emf"/><Relationship Id="rId4" Type="http://schemas.openxmlformats.org/officeDocument/2006/relationships/image" Target="../media/image117.emf"/></Relationships>
</file>

<file path=ppt/slides/_rels/slide7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ehs.stonybrook.edu/programs/healthcare-safety/general-safety"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22.jpeg"/><Relationship Id="rId5" Type="http://schemas.openxmlformats.org/officeDocument/2006/relationships/hyperlink" Target="https://dol.ny.gov/public-employee-safety-health" TargetMode="External"/><Relationship Id="rId4" Type="http://schemas.openxmlformats.org/officeDocument/2006/relationships/hyperlink" Target="https://www.osha.gov/haz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9A857B55-D2F0-2F3F-8C1C-DA0B1CC9FC7B}"/>
              </a:ext>
            </a:extLst>
          </p:cNvPr>
          <p:cNvSpPr>
            <a:spLocks noChangeArrowheads="1"/>
          </p:cNvSpPr>
          <p:nvPr/>
        </p:nvSpPr>
        <p:spPr bwMode="auto">
          <a:xfrm>
            <a:off x="1257300" y="1143000"/>
            <a:ext cx="67437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buClr>
                <a:schemeClr val="accent1"/>
              </a:buClr>
              <a:buSzPct val="65000"/>
              <a:buFont typeface="Wingdings" panose="05000000000000000000" pitchFamily="2" charset="2"/>
              <a:buNone/>
            </a:pPr>
            <a:r>
              <a:rPr lang="en-US" altLang="en-US" sz="3000" dirty="0">
                <a:solidFill>
                  <a:srgbClr val="C00000"/>
                </a:solidFill>
                <a:latin typeface="Arial" panose="020B0604020202020204" pitchFamily="34" charset="0"/>
              </a:rPr>
              <a:t>Safety</a:t>
            </a:r>
          </a:p>
          <a:p>
            <a:pPr algn="ctr" eaLnBrk="1" hangingPunct="1">
              <a:buClr>
                <a:schemeClr val="accent1"/>
              </a:buClr>
              <a:buSzPct val="65000"/>
              <a:buFont typeface="Wingdings" panose="05000000000000000000" pitchFamily="2" charset="2"/>
              <a:buNone/>
            </a:pPr>
            <a:r>
              <a:rPr lang="en-US" altLang="en-US" sz="2400" dirty="0">
                <a:latin typeface="Arial" panose="020B0604020202020204" pitchFamily="34" charset="0"/>
              </a:rPr>
              <a:t>Hazard Communication/Right-to-Know</a:t>
            </a:r>
          </a:p>
          <a:p>
            <a:pPr algn="ctr" eaLnBrk="1" hangingPunct="1">
              <a:buClr>
                <a:schemeClr val="accent1"/>
              </a:buClr>
              <a:buSzPct val="65000"/>
              <a:buFont typeface="Wingdings" panose="05000000000000000000" pitchFamily="2" charset="2"/>
              <a:buNone/>
            </a:pPr>
            <a:endParaRPr lang="en-US" altLang="en-US" sz="900" dirty="0">
              <a:latin typeface="Arial" panose="020B0604020202020204" pitchFamily="34" charset="0"/>
            </a:endParaRPr>
          </a:p>
          <a:p>
            <a:pPr algn="ctr" eaLnBrk="1" hangingPunct="1">
              <a:buClr>
                <a:schemeClr val="accent1"/>
              </a:buClr>
              <a:buSzPct val="65000"/>
              <a:buFont typeface="Wingdings" panose="05000000000000000000" pitchFamily="2" charset="2"/>
              <a:buNone/>
            </a:pPr>
            <a:r>
              <a:rPr lang="en-US" altLang="en-US" sz="1800" i="1" dirty="0">
                <a:latin typeface="Arial" panose="020B0604020202020204" pitchFamily="34" charset="0"/>
              </a:rPr>
              <a:t>for Medical Staff Office (MSO), Residents, Medical Students and Nursing Students</a:t>
            </a:r>
          </a:p>
        </p:txBody>
      </p:sp>
      <p:sp>
        <p:nvSpPr>
          <p:cNvPr id="18435" name="TextBox 1">
            <a:extLst>
              <a:ext uri="{FF2B5EF4-FFF2-40B4-BE49-F238E27FC236}">
                <a16:creationId xmlns:a16="http://schemas.microsoft.com/office/drawing/2014/main" id="{A1E315AA-5ADC-E141-3479-DBA6EFB95397}"/>
              </a:ext>
            </a:extLst>
          </p:cNvPr>
          <p:cNvSpPr txBox="1">
            <a:spLocks noChangeArrowheads="1"/>
          </p:cNvSpPr>
          <p:nvPr/>
        </p:nvSpPr>
        <p:spPr bwMode="auto">
          <a:xfrm>
            <a:off x="1771650" y="3429000"/>
            <a:ext cx="5715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500">
                <a:solidFill>
                  <a:srgbClr val="C00000"/>
                </a:solidFill>
                <a:latin typeface="Tahoma" panose="020B0604030504040204" pitchFamily="34" charset="0"/>
              </a:rPr>
              <a:t>Environmental Health &amp; Safety, 4-6783</a:t>
            </a:r>
          </a:p>
          <a:p>
            <a:pPr algn="ctr" eaLnBrk="1" hangingPunct="1">
              <a:spcBef>
                <a:spcPct val="0"/>
              </a:spcBef>
              <a:buFontTx/>
              <a:buNone/>
            </a:pPr>
            <a:r>
              <a:rPr lang="en-US" altLang="en-US" sz="1500">
                <a:solidFill>
                  <a:srgbClr val="C00000"/>
                </a:solidFill>
                <a:latin typeface="Tahoma" panose="020B0604030504040204" pitchFamily="34" charset="0"/>
                <a:hlinkClick r:id="rId2"/>
              </a:rPr>
              <a:t>https://ehs.stonybrook.edu/programs/healthcare-safety</a:t>
            </a:r>
            <a:endParaRPr lang="en-US" altLang="en-US" sz="1500">
              <a:solidFill>
                <a:srgbClr val="C00000"/>
              </a:solidFill>
              <a:latin typeface="Tahoma" panose="020B0604030504040204" pitchFamily="34" charset="0"/>
            </a:endParaRPr>
          </a:p>
          <a:p>
            <a:pPr algn="ctr" eaLnBrk="1" hangingPunct="1">
              <a:spcBef>
                <a:spcPct val="0"/>
              </a:spcBef>
              <a:buFontTx/>
              <a:buNone/>
            </a:pPr>
            <a:r>
              <a:rPr lang="en-US" altLang="en-US" sz="1500">
                <a:solidFill>
                  <a:srgbClr val="C00000"/>
                </a:solidFill>
                <a:latin typeface="Tahoma" panose="020B0604030504040204" pitchFamily="34" charset="0"/>
              </a:rPr>
              <a:t> </a:t>
            </a:r>
          </a:p>
        </p:txBody>
      </p:sp>
      <p:sp>
        <p:nvSpPr>
          <p:cNvPr id="18436" name="Slide Number Placeholder 3">
            <a:extLst>
              <a:ext uri="{FF2B5EF4-FFF2-40B4-BE49-F238E27FC236}">
                <a16:creationId xmlns:a16="http://schemas.microsoft.com/office/drawing/2014/main" id="{5969A571-E49A-36EA-6DF5-02CBCEBC64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769FD356-24A3-4CFD-9DE4-4FBE3EA98586}" type="slidenum">
              <a:rPr lang="en-US" altLang="en-US" sz="1350">
                <a:latin typeface="Arial" panose="020B0604020202020204" pitchFamily="34" charset="0"/>
              </a:rPr>
              <a:pPr>
                <a:spcBef>
                  <a:spcPct val="0"/>
                </a:spcBef>
                <a:buFontTx/>
                <a:buNone/>
              </a:pPr>
              <a:t>1</a:t>
            </a:fld>
            <a:endParaRPr lang="en-US" altLang="en-US" sz="1350">
              <a:latin typeface="Arial" panose="020B0604020202020204" pitchFamily="34" charset="0"/>
            </a:endParaRPr>
          </a:p>
        </p:txBody>
      </p:sp>
      <p:sp>
        <p:nvSpPr>
          <p:cNvPr id="2" name="TextBox 1">
            <a:extLst>
              <a:ext uri="{FF2B5EF4-FFF2-40B4-BE49-F238E27FC236}">
                <a16:creationId xmlns:a16="http://schemas.microsoft.com/office/drawing/2014/main" id="{A5CCFAD2-DEF4-024F-CC7F-304755E5DDD7}"/>
              </a:ext>
            </a:extLst>
          </p:cNvPr>
          <p:cNvSpPr txBox="1"/>
          <p:nvPr/>
        </p:nvSpPr>
        <p:spPr>
          <a:xfrm>
            <a:off x="6248400" y="4708412"/>
            <a:ext cx="2057400" cy="246221"/>
          </a:xfrm>
          <a:prstGeom prst="rect">
            <a:avLst/>
          </a:prstGeom>
          <a:noFill/>
        </p:spPr>
        <p:txBody>
          <a:bodyPr wrap="square" rtlCol="0">
            <a:spAutoFit/>
          </a:bodyPr>
          <a:lstStyle/>
          <a:p>
            <a:r>
              <a:rPr lang="en-US" sz="1000"/>
              <a:t>November 2024</a:t>
            </a:r>
            <a:endParaRPr lang="en-US" sz="1000"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F3142-BEC5-4C59-87A2-C44FC9D95053}"/>
              </a:ext>
            </a:extLst>
          </p:cNvPr>
          <p:cNvSpPr>
            <a:spLocks noGrp="1"/>
          </p:cNvSpPr>
          <p:nvPr>
            <p:ph/>
          </p:nvPr>
        </p:nvSpPr>
        <p:spPr>
          <a:xfrm>
            <a:off x="838200" y="1175147"/>
            <a:ext cx="6172200" cy="3508772"/>
          </a:xfrm>
        </p:spPr>
        <p:txBody>
          <a:bodyPr/>
          <a:lstStyle/>
          <a:p>
            <a:pPr>
              <a:defRPr/>
            </a:pPr>
            <a:endParaRPr lang="en-US" dirty="0">
              <a:latin typeface="Arial" pitchFamily="34" charset="0"/>
              <a:cs typeface="Arial" pitchFamily="34" charset="0"/>
            </a:endParaRPr>
          </a:p>
          <a:p>
            <a:pPr>
              <a:defRPr/>
            </a:pPr>
            <a:r>
              <a:rPr lang="en-US" sz="2100" dirty="0">
                <a:latin typeface="Arial" pitchFamily="34" charset="0"/>
                <a:cs typeface="Arial" pitchFamily="34" charset="0"/>
              </a:rPr>
              <a:t>If you know or suspect that you have </a:t>
            </a:r>
          </a:p>
          <a:p>
            <a:pPr>
              <a:defRPr/>
            </a:pPr>
            <a:r>
              <a:rPr lang="en-US" sz="2100" dirty="0">
                <a:latin typeface="Arial" pitchFamily="34" charset="0"/>
                <a:cs typeface="Arial" pitchFamily="34" charset="0"/>
              </a:rPr>
              <a:t>a latex allergy:</a:t>
            </a:r>
          </a:p>
          <a:p>
            <a:pPr lvl="1">
              <a:buFont typeface="Wingdings" panose="05000000000000000000" pitchFamily="2" charset="2"/>
              <a:buChar char="Ø"/>
              <a:defRPr/>
            </a:pPr>
            <a:r>
              <a:rPr lang="en-US" dirty="0">
                <a:latin typeface="Arial" pitchFamily="34" charset="0"/>
                <a:cs typeface="Arial" pitchFamily="34" charset="0"/>
              </a:rPr>
              <a:t>notify your supervisor, and </a:t>
            </a:r>
          </a:p>
          <a:p>
            <a:pPr lvl="1">
              <a:buFont typeface="Wingdings" panose="05000000000000000000" pitchFamily="2" charset="2"/>
              <a:buChar char="Ø"/>
              <a:defRPr/>
            </a:pPr>
            <a:r>
              <a:rPr lang="en-US" dirty="0">
                <a:latin typeface="Arial" pitchFamily="34" charset="0"/>
                <a:cs typeface="Arial" pitchFamily="34" charset="0"/>
              </a:rPr>
              <a:t>go to Employee Health &amp; Wellness for evaluation. </a:t>
            </a:r>
          </a:p>
          <a:p>
            <a:pPr>
              <a:defRPr/>
            </a:pPr>
            <a:endParaRPr lang="en-US" sz="2100" dirty="0">
              <a:latin typeface="Arial" pitchFamily="34" charset="0"/>
              <a:cs typeface="Arial" pitchFamily="34" charset="0"/>
            </a:endParaRPr>
          </a:p>
          <a:p>
            <a:pPr>
              <a:defRPr/>
            </a:pPr>
            <a:r>
              <a:rPr lang="en-US" sz="2100" dirty="0">
                <a:latin typeface="Arial" pitchFamily="34" charset="0"/>
                <a:cs typeface="Arial" pitchFamily="34" charset="0"/>
              </a:rPr>
              <a:t>Lawson requisitioned Store Room items are labeled as LATEX or NON-LATEX. </a:t>
            </a:r>
          </a:p>
          <a:p>
            <a:pPr>
              <a:defRPr/>
            </a:pPr>
            <a:endParaRPr lang="en-US" dirty="0"/>
          </a:p>
        </p:txBody>
      </p:sp>
      <p:sp>
        <p:nvSpPr>
          <p:cNvPr id="29699" name="Title 1">
            <a:extLst>
              <a:ext uri="{FF2B5EF4-FFF2-40B4-BE49-F238E27FC236}">
                <a16:creationId xmlns:a16="http://schemas.microsoft.com/office/drawing/2014/main" id="{AAF249BE-1FE3-49FD-80C2-EA0066657DC9}"/>
              </a:ext>
            </a:extLst>
          </p:cNvPr>
          <p:cNvSpPr>
            <a:spLocks noGrp="1"/>
          </p:cNvSpPr>
          <p:nvPr>
            <p:ph type="title" idx="4294967295"/>
          </p:nvPr>
        </p:nvSpPr>
        <p:spPr bwMode="auto">
          <a:xfrm>
            <a:off x="1600200" y="173831"/>
            <a:ext cx="2690813"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Latex Allergy</a:t>
            </a:r>
          </a:p>
        </p:txBody>
      </p:sp>
      <p:pic>
        <p:nvPicPr>
          <p:cNvPr id="29700" name="Picture 2">
            <a:extLst>
              <a:ext uri="{FF2B5EF4-FFF2-40B4-BE49-F238E27FC236}">
                <a16:creationId xmlns:a16="http://schemas.microsoft.com/office/drawing/2014/main" id="{2C876395-2264-4A03-9843-2A33ECF3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786" y="745331"/>
            <a:ext cx="1520428" cy="134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Slide Number Placeholder 4">
            <a:extLst>
              <a:ext uri="{FF2B5EF4-FFF2-40B4-BE49-F238E27FC236}">
                <a16:creationId xmlns:a16="http://schemas.microsoft.com/office/drawing/2014/main" id="{C60A5C51-3E36-4C4B-9783-CCD05B6096E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F676258-B251-448D-A4E7-381E64C357F5}" type="slidenum">
              <a:rPr lang="en-US" altLang="en-US" sz="1350">
                <a:latin typeface="Arial" panose="020B0604020202020204" pitchFamily="34" charset="0"/>
              </a:rPr>
              <a:pPr>
                <a:spcBef>
                  <a:spcPct val="0"/>
                </a:spcBef>
                <a:buFontTx/>
                <a:buNone/>
              </a:pPr>
              <a:t>10</a:t>
            </a:fld>
            <a:endParaRPr lang="en-US" altLang="en-US" sz="1350">
              <a:latin typeface="Arial" panose="020B0604020202020204" pitchFamily="3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51EBC8-2EA2-CA54-F945-52BEEC17312D}"/>
              </a:ext>
            </a:extLst>
          </p:cNvPr>
          <p:cNvSpPr>
            <a:spLocks noGrp="1"/>
          </p:cNvSpPr>
          <p:nvPr>
            <p:ph type="sldNum" sz="quarter" idx="12"/>
          </p:nvPr>
        </p:nvSpPr>
        <p:spPr/>
        <p:txBody>
          <a:bodyPr/>
          <a:lstStyle/>
          <a:p>
            <a:fld id="{935F4044-894B-B74C-BA70-A76DFBF02618}" type="slidenum">
              <a:rPr lang="en-US" smtClean="0"/>
              <a:pPr/>
              <a:t>11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5AF8201F-4452-1776-39B7-727D609D0B78}"/>
              </a:ext>
            </a:extLst>
          </p:cNvPr>
          <p:cNvSpPr>
            <a:spLocks noGrp="1"/>
          </p:cNvSpPr>
          <p:nvPr>
            <p:ph type="body" sz="quarter" idx="27"/>
          </p:nvPr>
        </p:nvSpPr>
        <p:spPr/>
        <p:txBody>
          <a:bodyPr/>
          <a:lstStyle/>
          <a:p>
            <a:r>
              <a:rPr lang="en-US" dirty="0"/>
              <a:t>Prevent Slips &amp; Trips-</a:t>
            </a:r>
          </a:p>
          <a:p>
            <a:r>
              <a:rPr lang="en-US" sz="2400" dirty="0"/>
              <a:t>Take Action and Report Unsafe Conditions </a:t>
            </a:r>
          </a:p>
        </p:txBody>
      </p:sp>
      <p:sp>
        <p:nvSpPr>
          <p:cNvPr id="5" name="Text Placeholder 4">
            <a:extLst>
              <a:ext uri="{FF2B5EF4-FFF2-40B4-BE49-F238E27FC236}">
                <a16:creationId xmlns:a16="http://schemas.microsoft.com/office/drawing/2014/main" id="{0B86DFFA-35DA-58FA-6741-8021032785B4}"/>
              </a:ext>
            </a:extLst>
          </p:cNvPr>
          <p:cNvSpPr>
            <a:spLocks noGrp="1"/>
          </p:cNvSpPr>
          <p:nvPr>
            <p:ph type="body" sz="quarter" idx="28"/>
          </p:nvPr>
        </p:nvSpPr>
        <p:spPr>
          <a:xfrm>
            <a:off x="2514600" y="1607118"/>
            <a:ext cx="3962400" cy="2816895"/>
          </a:xfrm>
        </p:spPr>
        <p:txBody>
          <a:bodyPr/>
          <a:lstStyle/>
          <a:p>
            <a:r>
              <a:rPr lang="en-US" sz="2400" b="0" dirty="0">
                <a:solidFill>
                  <a:srgbClr val="000000"/>
                </a:solidFill>
                <a:latin typeface="Arial" panose="020B0604020202020204" pitchFamily="34" charset="0"/>
              </a:rPr>
              <a:t>If you see a wet or slippery floor, immediately clean it up safely or report it to appropriate staff for clean up.</a:t>
            </a:r>
          </a:p>
          <a:p>
            <a:endParaRPr lang="en-US" sz="2400" b="0" dirty="0">
              <a:solidFill>
                <a:srgbClr val="000000"/>
              </a:solidFill>
              <a:latin typeface="Arial" panose="020B0604020202020204" pitchFamily="34" charset="0"/>
            </a:endParaRPr>
          </a:p>
          <a:p>
            <a:r>
              <a:rPr lang="en-US" sz="2400" b="0" dirty="0">
                <a:solidFill>
                  <a:srgbClr val="000000"/>
                </a:solidFill>
                <a:latin typeface="Arial" panose="020B0604020202020204" pitchFamily="34" charset="0"/>
              </a:rPr>
              <a:t>Wear appropriate footwear!</a:t>
            </a:r>
            <a:endParaRPr lang="en-US" sz="2400" dirty="0"/>
          </a:p>
        </p:txBody>
      </p:sp>
      <p:pic>
        <p:nvPicPr>
          <p:cNvPr id="9" name="Picture 8">
            <a:extLst>
              <a:ext uri="{FF2B5EF4-FFF2-40B4-BE49-F238E27FC236}">
                <a16:creationId xmlns:a16="http://schemas.microsoft.com/office/drawing/2014/main" id="{E8D2A2FB-5283-EACC-E17A-BAB602AC1C66}"/>
              </a:ext>
            </a:extLst>
          </p:cNvPr>
          <p:cNvPicPr>
            <a:picLocks noChangeAspect="1"/>
          </p:cNvPicPr>
          <p:nvPr/>
        </p:nvPicPr>
        <p:blipFill>
          <a:blip r:embed="rId2"/>
          <a:stretch>
            <a:fillRect/>
          </a:stretch>
        </p:blipFill>
        <p:spPr>
          <a:xfrm>
            <a:off x="952500" y="1614488"/>
            <a:ext cx="1562100" cy="2762250"/>
          </a:xfrm>
          <a:prstGeom prst="rect">
            <a:avLst/>
          </a:prstGeom>
        </p:spPr>
      </p:pic>
      <p:pic>
        <p:nvPicPr>
          <p:cNvPr id="11" name="Picture 10">
            <a:extLst>
              <a:ext uri="{FF2B5EF4-FFF2-40B4-BE49-F238E27FC236}">
                <a16:creationId xmlns:a16="http://schemas.microsoft.com/office/drawing/2014/main" id="{CB281351-EB3F-8EEE-66DC-9F830EC17040}"/>
              </a:ext>
            </a:extLst>
          </p:cNvPr>
          <p:cNvPicPr>
            <a:picLocks noChangeAspect="1"/>
          </p:cNvPicPr>
          <p:nvPr/>
        </p:nvPicPr>
        <p:blipFill>
          <a:blip r:embed="rId3"/>
          <a:stretch>
            <a:fillRect/>
          </a:stretch>
        </p:blipFill>
        <p:spPr>
          <a:xfrm>
            <a:off x="6705600" y="1897529"/>
            <a:ext cx="1600200" cy="1752600"/>
          </a:xfrm>
          <a:prstGeom prst="rect">
            <a:avLst/>
          </a:prstGeom>
        </p:spPr>
      </p:pic>
    </p:spTree>
    <p:extLst>
      <p:ext uri="{BB962C8B-B14F-4D97-AF65-F5344CB8AC3E}">
        <p14:creationId xmlns:p14="http://schemas.microsoft.com/office/powerpoint/2010/main" val="194031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64632-9C37-DFFE-CAC0-EA53D18107DD}"/>
              </a:ext>
            </a:extLst>
          </p:cNvPr>
          <p:cNvSpPr>
            <a:spLocks noGrp="1"/>
          </p:cNvSpPr>
          <p:nvPr>
            <p:ph type="sldNum" sz="quarter" idx="12"/>
          </p:nvPr>
        </p:nvSpPr>
        <p:spPr/>
        <p:txBody>
          <a:bodyPr/>
          <a:lstStyle/>
          <a:p>
            <a:fld id="{935F4044-894B-B74C-BA70-A76DFBF02618}" type="slidenum">
              <a:rPr lang="en-US" smtClean="0"/>
              <a:pPr/>
              <a:t>12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9550DE30-C9C0-C834-9EDE-33C9FD663A72}"/>
              </a:ext>
            </a:extLst>
          </p:cNvPr>
          <p:cNvSpPr>
            <a:spLocks noGrp="1"/>
          </p:cNvSpPr>
          <p:nvPr>
            <p:ph type="body" sz="quarter" idx="27"/>
          </p:nvPr>
        </p:nvSpPr>
        <p:spPr/>
        <p:txBody>
          <a:bodyPr/>
          <a:lstStyle/>
          <a:p>
            <a:r>
              <a:rPr lang="en-US" dirty="0"/>
              <a:t>Ergonomics</a:t>
            </a:r>
          </a:p>
          <a:p>
            <a:endParaRPr lang="en-US" dirty="0"/>
          </a:p>
        </p:txBody>
      </p:sp>
      <p:sp>
        <p:nvSpPr>
          <p:cNvPr id="8" name="Text Placeholder 7">
            <a:extLst>
              <a:ext uri="{FF2B5EF4-FFF2-40B4-BE49-F238E27FC236}">
                <a16:creationId xmlns:a16="http://schemas.microsoft.com/office/drawing/2014/main" id="{45929C57-8A9A-FFD0-3483-BDD5DAE4A57E}"/>
              </a:ext>
            </a:extLst>
          </p:cNvPr>
          <p:cNvSpPr>
            <a:spLocks noGrp="1"/>
          </p:cNvSpPr>
          <p:nvPr>
            <p:ph type="body" sz="quarter" idx="28"/>
          </p:nvPr>
        </p:nvSpPr>
        <p:spPr/>
        <p:txBody>
          <a:bodyPr/>
          <a:lstStyle/>
          <a:p>
            <a:pPr algn="l"/>
            <a:r>
              <a:rPr lang="en-US" sz="2400" dirty="0"/>
              <a:t>How we move (or don’t move) and use our bodies can determine how healthy and comfortable we feel.</a:t>
            </a:r>
          </a:p>
          <a:p>
            <a:pPr marL="285750" indent="-285750" algn="l">
              <a:buFont typeface="Wingdings" panose="05000000000000000000" pitchFamily="2" charset="2"/>
              <a:buChar char="§"/>
            </a:pPr>
            <a:r>
              <a:rPr lang="en-US" dirty="0">
                <a:solidFill>
                  <a:schemeClr val="tx1"/>
                </a:solidFill>
              </a:rPr>
              <a:t>Move or change positions about every 30 minutes</a:t>
            </a:r>
          </a:p>
          <a:p>
            <a:pPr marL="285750" indent="-285750" algn="l">
              <a:buFont typeface="Wingdings" panose="05000000000000000000" pitchFamily="2" charset="2"/>
              <a:buChar char="§"/>
            </a:pPr>
            <a:r>
              <a:rPr lang="en-US" dirty="0">
                <a:solidFill>
                  <a:schemeClr val="tx1"/>
                </a:solidFill>
              </a:rPr>
              <a:t>Stand up when talking on the phone or when reading documents when possible</a:t>
            </a:r>
          </a:p>
          <a:p>
            <a:pPr marL="285750" indent="-285750" algn="l">
              <a:buFont typeface="Wingdings" panose="05000000000000000000" pitchFamily="2" charset="2"/>
              <a:buChar char="§"/>
            </a:pPr>
            <a:r>
              <a:rPr lang="en-US" dirty="0">
                <a:solidFill>
                  <a:schemeClr val="tx1"/>
                </a:solidFill>
              </a:rPr>
              <a:t>To avoid eye strain, practice the 20/20/20 rule: every 20 minutes, focus on something 20 feet away for 20 seconds.</a:t>
            </a:r>
          </a:p>
          <a:p>
            <a:endParaRPr lang="en-US" dirty="0"/>
          </a:p>
        </p:txBody>
      </p:sp>
    </p:spTree>
    <p:extLst>
      <p:ext uri="{BB962C8B-B14F-4D97-AF65-F5344CB8AC3E}">
        <p14:creationId xmlns:p14="http://schemas.microsoft.com/office/powerpoint/2010/main" val="236570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0B1AF0-89F0-5BF4-6FF7-33E5D2458221}"/>
              </a:ext>
            </a:extLst>
          </p:cNvPr>
          <p:cNvSpPr>
            <a:spLocks noGrp="1"/>
          </p:cNvSpPr>
          <p:nvPr>
            <p:ph type="title"/>
          </p:nvPr>
        </p:nvSpPr>
        <p:spPr>
          <a:xfrm>
            <a:off x="880533" y="313267"/>
            <a:ext cx="2777067" cy="1096433"/>
          </a:xfrm>
        </p:spPr>
        <p:txBody>
          <a:bodyPr>
            <a:noAutofit/>
          </a:bodyPr>
          <a:lstStyle/>
          <a:p>
            <a:r>
              <a:rPr lang="en-US" sz="2000" b="0" dirty="0"/>
              <a:t>To request ergonomics assistance, including a workstation evaluation, contact EH&amp;S at 4-6783</a:t>
            </a:r>
            <a:br>
              <a:rPr lang="en-US" sz="2000" b="0" dirty="0"/>
            </a:br>
            <a:br>
              <a:rPr lang="en-US" sz="2000" b="0" dirty="0"/>
            </a:br>
            <a:r>
              <a:rPr lang="en-US" sz="2000" b="0" dirty="0"/>
              <a:t>Report potential injuries.</a:t>
            </a:r>
            <a:br>
              <a:rPr lang="en-US" sz="2800" b="0" dirty="0"/>
            </a:br>
            <a:endParaRPr lang="en-US" sz="2800" b="0" dirty="0"/>
          </a:p>
        </p:txBody>
      </p:sp>
      <p:sp>
        <p:nvSpPr>
          <p:cNvPr id="3" name="Footer Placeholder 2">
            <a:extLst>
              <a:ext uri="{FF2B5EF4-FFF2-40B4-BE49-F238E27FC236}">
                <a16:creationId xmlns:a16="http://schemas.microsoft.com/office/drawing/2014/main" id="{6E26183F-1483-2E2A-7DBC-D0D8BD71C07C}"/>
              </a:ext>
            </a:extLst>
          </p:cNvPr>
          <p:cNvSpPr>
            <a:spLocks noGrp="1"/>
          </p:cNvSpPr>
          <p:nvPr>
            <p:ph type="ftr" sz="quarter" idx="20"/>
          </p:nvPr>
        </p:nvSpPr>
        <p:spPr/>
        <p:txBody>
          <a:bodyPr/>
          <a:lstStyle/>
          <a:p>
            <a:r>
              <a:rPr lang="en-US" dirty="0"/>
              <a:t>See EC0034 Ergonomics</a:t>
            </a:r>
          </a:p>
        </p:txBody>
      </p:sp>
      <p:sp>
        <p:nvSpPr>
          <p:cNvPr id="2" name="Slide Number Placeholder 1">
            <a:extLst>
              <a:ext uri="{FF2B5EF4-FFF2-40B4-BE49-F238E27FC236}">
                <a16:creationId xmlns:a16="http://schemas.microsoft.com/office/drawing/2014/main" id="{A7937826-C57E-4466-C0EF-FE3399987E6F}"/>
              </a:ext>
            </a:extLst>
          </p:cNvPr>
          <p:cNvSpPr>
            <a:spLocks noGrp="1"/>
          </p:cNvSpPr>
          <p:nvPr>
            <p:ph type="sldNum" sz="quarter" idx="21"/>
          </p:nvPr>
        </p:nvSpPr>
        <p:spPr/>
        <p:txBody>
          <a:bodyPr/>
          <a:lstStyle/>
          <a:p>
            <a:fld id="{935F4044-894B-B74C-BA70-A76DFBF02618}" type="slidenum">
              <a:rPr lang="en-US" smtClean="0"/>
              <a:pPr/>
              <a:t>13</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87EFEC09-CC91-74F0-4B15-89A934021E78}"/>
              </a:ext>
            </a:extLst>
          </p:cNvPr>
          <p:cNvPicPr>
            <a:picLocks noChangeAspect="1"/>
          </p:cNvPicPr>
          <p:nvPr/>
        </p:nvPicPr>
        <p:blipFill>
          <a:blip r:embed="rId2"/>
          <a:stretch>
            <a:fillRect/>
          </a:stretch>
        </p:blipFill>
        <p:spPr>
          <a:xfrm>
            <a:off x="3581400" y="186088"/>
            <a:ext cx="5185682" cy="4290662"/>
          </a:xfrm>
          <a:prstGeom prst="rect">
            <a:avLst/>
          </a:prstGeom>
        </p:spPr>
      </p:pic>
    </p:spTree>
    <p:extLst>
      <p:ext uri="{BB962C8B-B14F-4D97-AF65-F5344CB8AC3E}">
        <p14:creationId xmlns:p14="http://schemas.microsoft.com/office/powerpoint/2010/main" val="1810875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CCFC6-E61D-00A1-CB97-E1BFC1C38800}"/>
              </a:ext>
            </a:extLst>
          </p:cNvPr>
          <p:cNvSpPr>
            <a:spLocks noGrp="1"/>
          </p:cNvSpPr>
          <p:nvPr>
            <p:ph type="body" sz="quarter" idx="11"/>
          </p:nvPr>
        </p:nvSpPr>
        <p:spPr>
          <a:xfrm>
            <a:off x="898048" y="829749"/>
            <a:ext cx="2185986" cy="1361001"/>
          </a:xfrm>
        </p:spPr>
        <p:txBody>
          <a:bodyPr/>
          <a:lstStyle/>
          <a:p>
            <a:r>
              <a:rPr lang="en-US" sz="3200" dirty="0"/>
              <a:t>Office Stretches</a:t>
            </a:r>
          </a:p>
        </p:txBody>
      </p:sp>
      <p:sp>
        <p:nvSpPr>
          <p:cNvPr id="4" name="Slide Number Placeholder 3">
            <a:extLst>
              <a:ext uri="{FF2B5EF4-FFF2-40B4-BE49-F238E27FC236}">
                <a16:creationId xmlns:a16="http://schemas.microsoft.com/office/drawing/2014/main" id="{886816EF-A532-C5F8-FEAC-FBA2A5E32773}"/>
              </a:ext>
            </a:extLst>
          </p:cNvPr>
          <p:cNvSpPr>
            <a:spLocks noGrp="1"/>
          </p:cNvSpPr>
          <p:nvPr>
            <p:ph type="sldNum" sz="quarter" idx="4294967295"/>
          </p:nvPr>
        </p:nvSpPr>
        <p:spPr>
          <a:xfrm>
            <a:off x="8870950" y="4683125"/>
            <a:ext cx="273050" cy="288925"/>
          </a:xfrm>
        </p:spPr>
        <p:txBody>
          <a:bodyPr/>
          <a:lstStyle/>
          <a:p>
            <a:fld id="{935F4044-894B-B74C-BA70-A76DFBF02618}" type="slidenum">
              <a:rPr lang="en-US" smtClean="0"/>
              <a:pPr/>
              <a:t>14</a:t>
            </a:fld>
            <a:endParaRPr lang="en-US" sz="900" dirty="0"/>
          </a:p>
        </p:txBody>
      </p:sp>
      <p:pic>
        <p:nvPicPr>
          <p:cNvPr id="14" name="Picture 13">
            <a:extLst>
              <a:ext uri="{FF2B5EF4-FFF2-40B4-BE49-F238E27FC236}">
                <a16:creationId xmlns:a16="http://schemas.microsoft.com/office/drawing/2014/main" id="{307EC160-B538-0424-2933-9910768843F8}"/>
              </a:ext>
            </a:extLst>
          </p:cNvPr>
          <p:cNvPicPr>
            <a:picLocks noChangeAspect="1"/>
          </p:cNvPicPr>
          <p:nvPr/>
        </p:nvPicPr>
        <p:blipFill>
          <a:blip r:embed="rId2"/>
          <a:stretch>
            <a:fillRect/>
          </a:stretch>
        </p:blipFill>
        <p:spPr>
          <a:xfrm>
            <a:off x="3416820" y="97735"/>
            <a:ext cx="3736139" cy="49480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298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FFAA9-637B-9BB6-7DA1-CB7619FDD1EB}"/>
              </a:ext>
            </a:extLst>
          </p:cNvPr>
          <p:cNvPicPr>
            <a:picLocks noChangeAspect="1"/>
          </p:cNvPicPr>
          <p:nvPr/>
        </p:nvPicPr>
        <p:blipFill>
          <a:blip r:embed="rId2"/>
          <a:stretch>
            <a:fillRect/>
          </a:stretch>
        </p:blipFill>
        <p:spPr>
          <a:xfrm>
            <a:off x="3200400" y="112843"/>
            <a:ext cx="3320861" cy="49178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37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96DFF-36BB-5DC8-1C2D-17DFDCCF304A}"/>
              </a:ext>
            </a:extLst>
          </p:cNvPr>
          <p:cNvSpPr>
            <a:spLocks noGrp="1"/>
          </p:cNvSpPr>
          <p:nvPr>
            <p:ph type="sldNum" sz="quarter" idx="12"/>
          </p:nvPr>
        </p:nvSpPr>
        <p:spPr/>
        <p:txBody>
          <a:bodyPr/>
          <a:lstStyle/>
          <a:p>
            <a:fld id="{935F4044-894B-B74C-BA70-A76DFBF02618}" type="slidenum">
              <a:rPr lang="en-US" smtClean="0"/>
              <a:pPr/>
              <a:t>16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5D69FF2D-1B0D-9DE2-B525-2FF5A052C3D2}"/>
              </a:ext>
            </a:extLst>
          </p:cNvPr>
          <p:cNvSpPr>
            <a:spLocks noGrp="1"/>
          </p:cNvSpPr>
          <p:nvPr>
            <p:ph type="body" idx="1"/>
          </p:nvPr>
        </p:nvSpPr>
        <p:spPr>
          <a:xfrm>
            <a:off x="632755" y="1744462"/>
            <a:ext cx="3733800" cy="2242210"/>
          </a:xfrm>
        </p:spPr>
        <p:txBody>
          <a:bodyPr/>
          <a:lstStyle/>
          <a:p>
            <a:r>
              <a:rPr lang="en-US" sz="1800" b="0" i="0" u="none" strike="noStrike" baseline="0" dirty="0">
                <a:solidFill>
                  <a:srgbClr val="000000"/>
                </a:solidFill>
                <a:latin typeface="Arial" panose="020B0604020202020204" pitchFamily="34" charset="0"/>
              </a:rPr>
              <a:t>A practice that creates a safe work  environment for patients and healthcare workers by eliminating hazardous manual lifting tasks through the implementation of new technologies, such as mechanical lifts and repositioning devices. </a:t>
            </a:r>
            <a:endParaRPr lang="en-US" dirty="0"/>
          </a:p>
        </p:txBody>
      </p:sp>
      <p:sp>
        <p:nvSpPr>
          <p:cNvPr id="8" name="Title 7">
            <a:extLst>
              <a:ext uri="{FF2B5EF4-FFF2-40B4-BE49-F238E27FC236}">
                <a16:creationId xmlns:a16="http://schemas.microsoft.com/office/drawing/2014/main" id="{8F2D61B0-06C4-7E9F-2CF0-B3A9EDD56E2A}"/>
              </a:ext>
            </a:extLst>
          </p:cNvPr>
          <p:cNvSpPr>
            <a:spLocks noGrp="1"/>
          </p:cNvSpPr>
          <p:nvPr>
            <p:ph type="title"/>
          </p:nvPr>
        </p:nvSpPr>
        <p:spPr/>
        <p:txBody>
          <a:bodyPr/>
          <a:lstStyle/>
          <a:p>
            <a:r>
              <a:rPr lang="en-US" dirty="0"/>
              <a:t>Safe Patient Handling</a:t>
            </a:r>
            <a:br>
              <a:rPr lang="en-US" dirty="0"/>
            </a:br>
            <a:endParaRPr lang="en-US" dirty="0"/>
          </a:p>
        </p:txBody>
      </p:sp>
      <p:sp>
        <p:nvSpPr>
          <p:cNvPr id="9" name="Text Placeholder 8">
            <a:extLst>
              <a:ext uri="{FF2B5EF4-FFF2-40B4-BE49-F238E27FC236}">
                <a16:creationId xmlns:a16="http://schemas.microsoft.com/office/drawing/2014/main" id="{C28AAA66-A29D-7A42-B898-F4CB8C09C058}"/>
              </a:ext>
            </a:extLst>
          </p:cNvPr>
          <p:cNvSpPr>
            <a:spLocks noGrp="1"/>
          </p:cNvSpPr>
          <p:nvPr>
            <p:ph type="body" sz="quarter" idx="16"/>
          </p:nvPr>
        </p:nvSpPr>
        <p:spPr>
          <a:xfrm>
            <a:off x="649573" y="1158424"/>
            <a:ext cx="3732222" cy="363030"/>
          </a:xfrm>
        </p:spPr>
        <p:txBody>
          <a:bodyPr/>
          <a:lstStyle/>
          <a:p>
            <a:r>
              <a:rPr lang="en-US" dirty="0"/>
              <a:t>What is Safe Patient Handling?</a:t>
            </a:r>
          </a:p>
        </p:txBody>
      </p:sp>
      <p:sp>
        <p:nvSpPr>
          <p:cNvPr id="11" name="Text Placeholder 10">
            <a:extLst>
              <a:ext uri="{FF2B5EF4-FFF2-40B4-BE49-F238E27FC236}">
                <a16:creationId xmlns:a16="http://schemas.microsoft.com/office/drawing/2014/main" id="{E0CCF50A-F796-0F7E-9901-AF20C31252F2}"/>
              </a:ext>
            </a:extLst>
          </p:cNvPr>
          <p:cNvSpPr>
            <a:spLocks noGrp="1"/>
          </p:cNvSpPr>
          <p:nvPr>
            <p:ph type="body" idx="18"/>
          </p:nvPr>
        </p:nvSpPr>
        <p:spPr>
          <a:xfrm>
            <a:off x="4526440" y="2049760"/>
            <a:ext cx="4264973" cy="2242210"/>
          </a:xfrm>
        </p:spPr>
        <p:txBody>
          <a:bodyPr>
            <a:normAutofit fontScale="25000" lnSpcReduction="20000"/>
          </a:bodyPr>
          <a:lstStyle/>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NYS Regulation on </a:t>
            </a:r>
          </a:p>
          <a:p>
            <a:r>
              <a:rPr lang="en-US" sz="5600" b="0" i="0" u="none" strike="noStrike" baseline="0" dirty="0">
                <a:solidFill>
                  <a:srgbClr val="000000"/>
                </a:solidFill>
                <a:latin typeface="Arial" panose="020B0604020202020204" pitchFamily="34" charset="0"/>
              </a:rPr>
              <a:t>Safe Patient Handling</a:t>
            </a:r>
          </a:p>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Active SPH Committee </a:t>
            </a:r>
          </a:p>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For more information, go to Resources A to Z on the hospital intranet and select </a:t>
            </a:r>
            <a:r>
              <a:rPr lang="en-US" sz="5600" b="0" i="0" u="none" strike="noStrike" baseline="0" dirty="0">
                <a:solidFill>
                  <a:srgbClr val="0000FF"/>
                </a:solidFill>
                <a:latin typeface="Arial" panose="020B0604020202020204" pitchFamily="34" charset="0"/>
              </a:rPr>
              <a:t>Safe Patient Handling</a:t>
            </a:r>
          </a:p>
          <a:p>
            <a:pPr lvl="1"/>
            <a:r>
              <a:rPr lang="en-US" sz="5600" b="0" i="0" u="none" strike="noStrike" baseline="0" dirty="0">
                <a:solidFill>
                  <a:srgbClr val="000000"/>
                </a:solidFill>
                <a:latin typeface="Arial" panose="020B0604020202020204" pitchFamily="34" charset="0"/>
              </a:rPr>
              <a:t>–Educational Materials</a:t>
            </a:r>
          </a:p>
          <a:p>
            <a:pPr lvl="1"/>
            <a:r>
              <a:rPr lang="en-US" sz="5600" b="0" i="0" u="none" strike="noStrike" baseline="0" dirty="0">
                <a:solidFill>
                  <a:srgbClr val="000000"/>
                </a:solidFill>
                <a:latin typeface="Arial" panose="020B0604020202020204" pitchFamily="34" charset="0"/>
              </a:rPr>
              <a:t>–Algorithms </a:t>
            </a:r>
          </a:p>
          <a:p>
            <a:pPr lvl="1"/>
            <a:r>
              <a:rPr lang="en-US" sz="5600" b="0" i="0" u="none" strike="noStrike" baseline="0" dirty="0">
                <a:solidFill>
                  <a:srgbClr val="000000"/>
                </a:solidFill>
                <a:latin typeface="Arial" panose="020B0604020202020204" pitchFamily="34" charset="0"/>
              </a:rPr>
              <a:t>–Equipment Inventory</a:t>
            </a:r>
          </a:p>
          <a:p>
            <a:pPr lvl="1"/>
            <a:r>
              <a:rPr lang="en-US" sz="5600" b="0" i="0" u="none" strike="noStrike" baseline="0" dirty="0">
                <a:solidFill>
                  <a:srgbClr val="000000"/>
                </a:solidFill>
                <a:latin typeface="Arial" panose="020B0604020202020204" pitchFamily="34" charset="0"/>
              </a:rPr>
              <a:t>–Standards &amp; Policies</a:t>
            </a:r>
          </a:p>
          <a:p>
            <a:endParaRPr lang="en-US" dirty="0"/>
          </a:p>
        </p:txBody>
      </p:sp>
      <p:pic>
        <p:nvPicPr>
          <p:cNvPr id="13" name="Picture 12">
            <a:extLst>
              <a:ext uri="{FF2B5EF4-FFF2-40B4-BE49-F238E27FC236}">
                <a16:creationId xmlns:a16="http://schemas.microsoft.com/office/drawing/2014/main" id="{28BD3389-8E1B-4147-F6A2-25279A26995C}"/>
              </a:ext>
            </a:extLst>
          </p:cNvPr>
          <p:cNvPicPr>
            <a:picLocks noChangeAspect="1"/>
          </p:cNvPicPr>
          <p:nvPr/>
        </p:nvPicPr>
        <p:blipFill>
          <a:blip r:embed="rId2"/>
          <a:stretch>
            <a:fillRect/>
          </a:stretch>
        </p:blipFill>
        <p:spPr>
          <a:xfrm>
            <a:off x="7069203" y="93348"/>
            <a:ext cx="1882095" cy="2478402"/>
          </a:xfrm>
          <a:prstGeom prst="rect">
            <a:avLst/>
          </a:prstGeom>
        </p:spPr>
      </p:pic>
      <p:pic>
        <p:nvPicPr>
          <p:cNvPr id="15" name="Picture 14">
            <a:extLst>
              <a:ext uri="{FF2B5EF4-FFF2-40B4-BE49-F238E27FC236}">
                <a16:creationId xmlns:a16="http://schemas.microsoft.com/office/drawing/2014/main" id="{8C63009A-0FD0-7982-5724-15C517102E7C}"/>
              </a:ext>
            </a:extLst>
          </p:cNvPr>
          <p:cNvPicPr>
            <a:picLocks noChangeAspect="1"/>
          </p:cNvPicPr>
          <p:nvPr/>
        </p:nvPicPr>
        <p:blipFill>
          <a:blip r:embed="rId3"/>
          <a:stretch>
            <a:fillRect/>
          </a:stretch>
        </p:blipFill>
        <p:spPr>
          <a:xfrm>
            <a:off x="4752046" y="749720"/>
            <a:ext cx="2179981" cy="1222916"/>
          </a:xfrm>
          <a:prstGeom prst="rect">
            <a:avLst/>
          </a:prstGeom>
        </p:spPr>
      </p:pic>
      <p:pic>
        <p:nvPicPr>
          <p:cNvPr id="3" name="Picture 2" descr="Sara Stedy Sit-to-Stand Aid">
            <a:extLst>
              <a:ext uri="{FF2B5EF4-FFF2-40B4-BE49-F238E27FC236}">
                <a16:creationId xmlns:a16="http://schemas.microsoft.com/office/drawing/2014/main" id="{336F7551-A1CB-75C7-2A90-09104D7B4E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57550"/>
            <a:ext cx="1295400" cy="1295400"/>
          </a:xfrm>
          <a:prstGeom prst="rect">
            <a:avLst/>
          </a:prstGeom>
          <a:noFill/>
          <a:ln>
            <a:noFill/>
          </a:ln>
        </p:spPr>
      </p:pic>
    </p:spTree>
    <p:extLst>
      <p:ext uri="{BB962C8B-B14F-4D97-AF65-F5344CB8AC3E}">
        <p14:creationId xmlns:p14="http://schemas.microsoft.com/office/powerpoint/2010/main" val="242193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39E9B4-7450-2764-CA20-54DD0735AA6C}"/>
              </a:ext>
            </a:extLst>
          </p:cNvPr>
          <p:cNvSpPr>
            <a:spLocks noGrp="1"/>
          </p:cNvSpPr>
          <p:nvPr>
            <p:ph type="sldNum" sz="quarter" idx="12"/>
          </p:nvPr>
        </p:nvSpPr>
        <p:spPr/>
        <p:txBody>
          <a:bodyPr/>
          <a:lstStyle/>
          <a:p>
            <a:fld id="{935F4044-894B-B74C-BA70-A76DFBF02618}" type="slidenum">
              <a:rPr lang="en-US" smtClean="0"/>
              <a:pPr/>
              <a:t>17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9C0AA16-678C-8FDE-E1B3-722231D21C0B}"/>
              </a:ext>
            </a:extLst>
          </p:cNvPr>
          <p:cNvSpPr>
            <a:spLocks noGrp="1"/>
          </p:cNvSpPr>
          <p:nvPr>
            <p:ph type="body" sz="quarter" idx="27"/>
          </p:nvPr>
        </p:nvSpPr>
        <p:spPr>
          <a:xfrm>
            <a:off x="914400" y="222812"/>
            <a:ext cx="3200400" cy="467076"/>
          </a:xfrm>
        </p:spPr>
        <p:txBody>
          <a:bodyPr/>
          <a:lstStyle/>
          <a:p>
            <a:r>
              <a:rPr lang="en-US" dirty="0"/>
              <a:t>Respirators</a:t>
            </a:r>
          </a:p>
        </p:txBody>
      </p:sp>
      <p:sp>
        <p:nvSpPr>
          <p:cNvPr id="5" name="Text Placeholder 4">
            <a:extLst>
              <a:ext uri="{FF2B5EF4-FFF2-40B4-BE49-F238E27FC236}">
                <a16:creationId xmlns:a16="http://schemas.microsoft.com/office/drawing/2014/main" id="{E45F791F-5BC8-DAA1-D1C3-CC373E08AE53}"/>
              </a:ext>
            </a:extLst>
          </p:cNvPr>
          <p:cNvSpPr>
            <a:spLocks noGrp="1"/>
          </p:cNvSpPr>
          <p:nvPr>
            <p:ph type="body" sz="quarter" idx="28"/>
          </p:nvPr>
        </p:nvSpPr>
        <p:spPr>
          <a:xfrm>
            <a:off x="2527652" y="873280"/>
            <a:ext cx="4635148" cy="1600200"/>
          </a:xfrm>
        </p:spPr>
        <p:txBody>
          <a:bodyPr/>
          <a:lstStyle/>
          <a:p>
            <a:r>
              <a:rPr lang="en-US" dirty="0"/>
              <a:t>You need to correctly use </a:t>
            </a:r>
          </a:p>
          <a:p>
            <a:r>
              <a:rPr lang="en-US" dirty="0"/>
              <a:t>the correctly chosen and correctly fitted</a:t>
            </a:r>
          </a:p>
          <a:p>
            <a:r>
              <a:rPr lang="en-US" dirty="0"/>
              <a:t> respirator to protect yourself.</a:t>
            </a:r>
          </a:p>
          <a:p>
            <a:r>
              <a:rPr lang="en-US" dirty="0">
                <a:solidFill>
                  <a:schemeClr val="tx1"/>
                </a:solidFill>
              </a:rPr>
              <a:t>Respirators are only used when other controls can not keep you safe.</a:t>
            </a:r>
          </a:p>
        </p:txBody>
      </p:sp>
      <p:pic>
        <p:nvPicPr>
          <p:cNvPr id="9" name="Picture 8">
            <a:extLst>
              <a:ext uri="{FF2B5EF4-FFF2-40B4-BE49-F238E27FC236}">
                <a16:creationId xmlns:a16="http://schemas.microsoft.com/office/drawing/2014/main" id="{DDC21B9E-52CE-0084-1760-0E1D3D702ECC}"/>
              </a:ext>
            </a:extLst>
          </p:cNvPr>
          <p:cNvPicPr>
            <a:picLocks noChangeAspect="1"/>
          </p:cNvPicPr>
          <p:nvPr/>
        </p:nvPicPr>
        <p:blipFill>
          <a:blip r:embed="rId2"/>
          <a:stretch>
            <a:fillRect/>
          </a:stretch>
        </p:blipFill>
        <p:spPr>
          <a:xfrm>
            <a:off x="7200344" y="716895"/>
            <a:ext cx="1905000" cy="1572935"/>
          </a:xfrm>
          <a:prstGeom prst="rect">
            <a:avLst/>
          </a:prstGeom>
        </p:spPr>
      </p:pic>
      <p:pic>
        <p:nvPicPr>
          <p:cNvPr id="11" name="Picture 10">
            <a:extLst>
              <a:ext uri="{FF2B5EF4-FFF2-40B4-BE49-F238E27FC236}">
                <a16:creationId xmlns:a16="http://schemas.microsoft.com/office/drawing/2014/main" id="{769FE7B6-90C9-810C-3B06-C9BBE94177BC}"/>
              </a:ext>
            </a:extLst>
          </p:cNvPr>
          <p:cNvPicPr>
            <a:picLocks noChangeAspect="1"/>
          </p:cNvPicPr>
          <p:nvPr/>
        </p:nvPicPr>
        <p:blipFill>
          <a:blip r:embed="rId3"/>
          <a:stretch>
            <a:fillRect/>
          </a:stretch>
        </p:blipFill>
        <p:spPr>
          <a:xfrm>
            <a:off x="964774" y="2613546"/>
            <a:ext cx="1600200" cy="1600200"/>
          </a:xfrm>
          <a:prstGeom prst="rect">
            <a:avLst/>
          </a:prstGeom>
        </p:spPr>
      </p:pic>
      <p:pic>
        <p:nvPicPr>
          <p:cNvPr id="13" name="Picture 12">
            <a:extLst>
              <a:ext uri="{FF2B5EF4-FFF2-40B4-BE49-F238E27FC236}">
                <a16:creationId xmlns:a16="http://schemas.microsoft.com/office/drawing/2014/main" id="{D4DF701A-9325-645A-4DE9-4709552C9C8E}"/>
              </a:ext>
            </a:extLst>
          </p:cNvPr>
          <p:cNvPicPr>
            <a:picLocks noChangeAspect="1"/>
          </p:cNvPicPr>
          <p:nvPr/>
        </p:nvPicPr>
        <p:blipFill>
          <a:blip r:embed="rId4"/>
          <a:stretch>
            <a:fillRect/>
          </a:stretch>
        </p:blipFill>
        <p:spPr>
          <a:xfrm>
            <a:off x="6765418" y="2624743"/>
            <a:ext cx="1997581" cy="1738414"/>
          </a:xfrm>
          <a:prstGeom prst="rect">
            <a:avLst/>
          </a:prstGeom>
        </p:spPr>
      </p:pic>
      <p:pic>
        <p:nvPicPr>
          <p:cNvPr id="3" name="Picture 2">
            <a:extLst>
              <a:ext uri="{FF2B5EF4-FFF2-40B4-BE49-F238E27FC236}">
                <a16:creationId xmlns:a16="http://schemas.microsoft.com/office/drawing/2014/main" id="{3CAC91C0-E1E3-0AC8-E326-70710D92C2A0}"/>
              </a:ext>
            </a:extLst>
          </p:cNvPr>
          <p:cNvPicPr>
            <a:picLocks noChangeAspect="1"/>
          </p:cNvPicPr>
          <p:nvPr/>
        </p:nvPicPr>
        <p:blipFill>
          <a:blip r:embed="rId5"/>
          <a:stretch>
            <a:fillRect/>
          </a:stretch>
        </p:blipFill>
        <p:spPr>
          <a:xfrm>
            <a:off x="3581400" y="2691404"/>
            <a:ext cx="1600200" cy="1682028"/>
          </a:xfrm>
          <a:prstGeom prst="rect">
            <a:avLst/>
          </a:prstGeom>
        </p:spPr>
      </p:pic>
      <p:pic>
        <p:nvPicPr>
          <p:cNvPr id="6" name="Picture 5">
            <a:extLst>
              <a:ext uri="{FF2B5EF4-FFF2-40B4-BE49-F238E27FC236}">
                <a16:creationId xmlns:a16="http://schemas.microsoft.com/office/drawing/2014/main" id="{4637EC5B-0DC3-E11D-E747-281D997DA742}"/>
              </a:ext>
            </a:extLst>
          </p:cNvPr>
          <p:cNvPicPr>
            <a:picLocks noChangeAspect="1"/>
          </p:cNvPicPr>
          <p:nvPr/>
        </p:nvPicPr>
        <p:blipFill>
          <a:blip r:embed="rId6"/>
          <a:stretch>
            <a:fillRect/>
          </a:stretch>
        </p:blipFill>
        <p:spPr>
          <a:xfrm>
            <a:off x="609600" y="716895"/>
            <a:ext cx="1562100" cy="1714500"/>
          </a:xfrm>
          <a:prstGeom prst="rect">
            <a:avLst/>
          </a:prstGeom>
        </p:spPr>
      </p:pic>
    </p:spTree>
    <p:extLst>
      <p:ext uri="{BB962C8B-B14F-4D97-AF65-F5344CB8AC3E}">
        <p14:creationId xmlns:p14="http://schemas.microsoft.com/office/powerpoint/2010/main" val="423919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9DB5B-D03F-E158-0D37-822F6BB722AC}"/>
              </a:ext>
            </a:extLst>
          </p:cNvPr>
          <p:cNvPicPr>
            <a:picLocks noChangeAspect="1"/>
          </p:cNvPicPr>
          <p:nvPr/>
        </p:nvPicPr>
        <p:blipFill>
          <a:blip r:embed="rId2"/>
          <a:stretch>
            <a:fillRect/>
          </a:stretch>
        </p:blipFill>
        <p:spPr>
          <a:xfrm>
            <a:off x="5511500" y="180975"/>
            <a:ext cx="1733549" cy="1733549"/>
          </a:xfrm>
          <a:prstGeom prst="rect">
            <a:avLst/>
          </a:prstGeom>
          <a:noFill/>
        </p:spPr>
      </p:pic>
      <p:sp>
        <p:nvSpPr>
          <p:cNvPr id="2" name="Slide Number Placeholder 1">
            <a:extLst>
              <a:ext uri="{FF2B5EF4-FFF2-40B4-BE49-F238E27FC236}">
                <a16:creationId xmlns:a16="http://schemas.microsoft.com/office/drawing/2014/main" id="{28EA836C-220C-F083-1C19-0D8CB6D40E03}"/>
              </a:ext>
            </a:extLst>
          </p:cNvPr>
          <p:cNvSpPr>
            <a:spLocks noGrp="1"/>
          </p:cNvSpPr>
          <p:nvPr>
            <p:ph type="sldNum" sz="quarter" idx="12"/>
          </p:nvPr>
        </p:nvSpPr>
        <p:spPr>
          <a:xfrm>
            <a:off x="8763000" y="4683570"/>
            <a:ext cx="228600" cy="273844"/>
          </a:xfrm>
        </p:spPr>
        <p:txBody>
          <a:bodyPr anchor="ctr">
            <a:normAutofit/>
          </a:bodyPr>
          <a:lstStyle/>
          <a:p>
            <a:pPr>
              <a:spcAft>
                <a:spcPts val="600"/>
              </a:spcAft>
            </a:pPr>
            <a:fld id="{935F4044-894B-B74C-BA70-A76DFBF02618}" type="slidenum">
              <a:rPr lang="en-US" smtClean="0"/>
              <a:pPr>
                <a:spcAft>
                  <a:spcPts val="600"/>
                </a:spcAft>
              </a:pPr>
              <a:t>18</a:t>
            </a:fld>
            <a:endParaRPr lang="en-US" dirty="0"/>
          </a:p>
        </p:txBody>
      </p:sp>
      <p:sp>
        <p:nvSpPr>
          <p:cNvPr id="4" name="Text Placeholder 3">
            <a:extLst>
              <a:ext uri="{FF2B5EF4-FFF2-40B4-BE49-F238E27FC236}">
                <a16:creationId xmlns:a16="http://schemas.microsoft.com/office/drawing/2014/main" id="{2602193B-0155-77A1-C0EC-284A94FE0475}"/>
              </a:ext>
            </a:extLst>
          </p:cNvPr>
          <p:cNvSpPr>
            <a:spLocks noGrp="1"/>
          </p:cNvSpPr>
          <p:nvPr>
            <p:ph type="body" sz="quarter" idx="27"/>
          </p:nvPr>
        </p:nvSpPr>
        <p:spPr>
          <a:xfrm>
            <a:off x="922082" y="313267"/>
            <a:ext cx="8069517" cy="1039284"/>
          </a:xfrm>
        </p:spPr>
        <p:txBody>
          <a:bodyPr>
            <a:normAutofit/>
          </a:bodyPr>
          <a:lstStyle/>
          <a:p>
            <a:pPr>
              <a:spcAft>
                <a:spcPts val="600"/>
              </a:spcAft>
            </a:pPr>
            <a:r>
              <a:rPr lang="en-US" dirty="0"/>
              <a:t>Respirator Basics</a:t>
            </a:r>
          </a:p>
        </p:txBody>
      </p:sp>
      <p:sp>
        <p:nvSpPr>
          <p:cNvPr id="5" name="Text Placeholder 4">
            <a:extLst>
              <a:ext uri="{FF2B5EF4-FFF2-40B4-BE49-F238E27FC236}">
                <a16:creationId xmlns:a16="http://schemas.microsoft.com/office/drawing/2014/main" id="{FDAB4A2D-D6E8-A985-57B4-ADAADE901EB8}"/>
              </a:ext>
            </a:extLst>
          </p:cNvPr>
          <p:cNvSpPr>
            <a:spLocks noGrp="1"/>
          </p:cNvSpPr>
          <p:nvPr>
            <p:ph type="body" sz="quarter" idx="28"/>
          </p:nvPr>
        </p:nvSpPr>
        <p:spPr>
          <a:xfrm>
            <a:off x="438282" y="1047750"/>
            <a:ext cx="5859717" cy="2544376"/>
          </a:xfrm>
        </p:spPr>
        <p:txBody>
          <a:bodyPr>
            <a:normAutofit fontScale="77500" lnSpcReduction="20000"/>
          </a:bodyPr>
          <a:lstStyle/>
          <a:p>
            <a:r>
              <a:rPr lang="en-US" sz="1800" b="1" dirty="0"/>
              <a:t>Prior</a:t>
            </a:r>
            <a:r>
              <a:rPr lang="en-US" sz="1800" b="0" dirty="0"/>
              <a:t> to being issued a respirator, you must be </a:t>
            </a:r>
          </a:p>
          <a:p>
            <a:pPr marL="285750" indent="-285750">
              <a:buFont typeface="Wingdings" panose="05000000000000000000" pitchFamily="2" charset="2"/>
              <a:buChar char="§"/>
            </a:pPr>
            <a:r>
              <a:rPr lang="en-US" sz="1800" b="0" u="sng" dirty="0"/>
              <a:t>medically cleared </a:t>
            </a:r>
            <a:r>
              <a:rPr lang="en-US" sz="1800" b="0" dirty="0"/>
              <a:t>by Employee Health &amp; Wellness, </a:t>
            </a:r>
          </a:p>
          <a:p>
            <a:pPr marL="285750" indent="-285750">
              <a:buFont typeface="Wingdings" panose="05000000000000000000" pitchFamily="2" charset="2"/>
              <a:buChar char="§"/>
            </a:pPr>
            <a:r>
              <a:rPr lang="en-US" sz="1800" b="0" u="sng" dirty="0"/>
              <a:t>trained</a:t>
            </a:r>
            <a:r>
              <a:rPr lang="en-US" sz="1800" b="0" dirty="0"/>
              <a:t>, and </a:t>
            </a:r>
          </a:p>
          <a:p>
            <a:pPr marL="285750" indent="-285750">
              <a:buFont typeface="Wingdings" panose="05000000000000000000" pitchFamily="2" charset="2"/>
              <a:buChar char="§"/>
            </a:pPr>
            <a:r>
              <a:rPr lang="en-US" sz="1800" b="0" u="sng" dirty="0"/>
              <a:t>fit tested </a:t>
            </a:r>
            <a:r>
              <a:rPr lang="en-US" sz="1800" b="0" dirty="0"/>
              <a:t>to identify the brand and size that fits your face.</a:t>
            </a:r>
          </a:p>
          <a:p>
            <a:endParaRPr lang="en-US" sz="1800" b="0" dirty="0"/>
          </a:p>
          <a:p>
            <a:r>
              <a:rPr lang="en-US" sz="1800" b="0" i="1" dirty="0">
                <a:solidFill>
                  <a:srgbClr val="C00000"/>
                </a:solidFill>
              </a:rPr>
              <a:t>Only wear the brand, model, and size for which you were successfully fit tested.  </a:t>
            </a:r>
          </a:p>
          <a:p>
            <a:endParaRPr lang="en-US" sz="1800" b="0" dirty="0"/>
          </a:p>
          <a:p>
            <a:r>
              <a:rPr lang="en-US" sz="1800" b="0" dirty="0"/>
              <a:t>Anyone with interfering facial hair cannot use a close-fitting respirator (e.g., a filtering facepiece N95) because the hair </a:t>
            </a:r>
            <a:r>
              <a:rPr lang="en-US" sz="1800" dirty="0"/>
              <a:t>prevents a good seal.</a:t>
            </a:r>
            <a:endParaRPr lang="en-US" sz="1800" b="0" dirty="0"/>
          </a:p>
        </p:txBody>
      </p:sp>
      <p:sp>
        <p:nvSpPr>
          <p:cNvPr id="18" name="Content Placeholder 7">
            <a:extLst>
              <a:ext uri="{FF2B5EF4-FFF2-40B4-BE49-F238E27FC236}">
                <a16:creationId xmlns:a16="http://schemas.microsoft.com/office/drawing/2014/main" id="{AF5A9F23-FA53-5C05-8F46-53F9AA147975}"/>
              </a:ext>
            </a:extLst>
          </p:cNvPr>
          <p:cNvSpPr>
            <a:spLocks noGrp="1"/>
          </p:cNvSpPr>
          <p:nvPr>
            <p:ph sz="quarter" idx="31"/>
          </p:nvPr>
        </p:nvSpPr>
        <p:spPr>
          <a:xfrm>
            <a:off x="6622632" y="1757084"/>
            <a:ext cx="1973225" cy="2641366"/>
          </a:xfrm>
        </p:spPr>
        <p:txBody>
          <a:bodyPr/>
          <a:lstStyle/>
          <a:p>
            <a:r>
              <a:rPr lang="en-US" sz="1600" dirty="0"/>
              <a:t>Keep fit test card with respirator info in your ID badge. </a:t>
            </a:r>
          </a:p>
          <a:p>
            <a:endParaRPr lang="en-US" sz="1600" dirty="0"/>
          </a:p>
          <a:p>
            <a:r>
              <a:rPr lang="en-US" sz="1600" dirty="0"/>
              <a:t>Get refitted if you gain or lose 20 lbs or change your facial contours.</a:t>
            </a:r>
          </a:p>
        </p:txBody>
      </p:sp>
    </p:spTree>
    <p:extLst>
      <p:ext uri="{BB962C8B-B14F-4D97-AF65-F5344CB8AC3E}">
        <p14:creationId xmlns:p14="http://schemas.microsoft.com/office/powerpoint/2010/main" val="332927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F92FD-328A-E46C-D207-BE849228F73D}"/>
              </a:ext>
            </a:extLst>
          </p:cNvPr>
          <p:cNvSpPr>
            <a:spLocks noGrp="1"/>
          </p:cNvSpPr>
          <p:nvPr>
            <p:ph type="sldNum" sz="quarter" idx="12"/>
          </p:nvPr>
        </p:nvSpPr>
        <p:spPr/>
        <p:txBody>
          <a:bodyPr/>
          <a:lstStyle/>
          <a:p>
            <a:fld id="{935F4044-894B-B74C-BA70-A76DFBF02618}" type="slidenum">
              <a:rPr lang="en-US" smtClean="0"/>
              <a:pPr/>
              <a:t>19</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E43764F-2FD5-C5D9-90F5-1A991DAA9D74}"/>
              </a:ext>
            </a:extLst>
          </p:cNvPr>
          <p:cNvSpPr>
            <a:spLocks noGrp="1"/>
          </p:cNvSpPr>
          <p:nvPr>
            <p:ph type="body" sz="quarter" idx="27"/>
          </p:nvPr>
        </p:nvSpPr>
        <p:spPr>
          <a:xfrm>
            <a:off x="877957" y="186086"/>
            <a:ext cx="8077200" cy="1038833"/>
          </a:xfrm>
        </p:spPr>
        <p:txBody>
          <a:bodyPr/>
          <a:lstStyle/>
          <a:p>
            <a:r>
              <a:rPr lang="en-US" dirty="0"/>
              <a:t>N95 Basics</a:t>
            </a:r>
          </a:p>
        </p:txBody>
      </p:sp>
      <p:sp>
        <p:nvSpPr>
          <p:cNvPr id="5" name="Text Placeholder 4">
            <a:extLst>
              <a:ext uri="{FF2B5EF4-FFF2-40B4-BE49-F238E27FC236}">
                <a16:creationId xmlns:a16="http://schemas.microsoft.com/office/drawing/2014/main" id="{624FF49D-4C8A-8C40-EB94-04F5AF527970}"/>
              </a:ext>
            </a:extLst>
          </p:cNvPr>
          <p:cNvSpPr>
            <a:spLocks noGrp="1"/>
          </p:cNvSpPr>
          <p:nvPr>
            <p:ph type="body" sz="quarter" idx="28"/>
          </p:nvPr>
        </p:nvSpPr>
        <p:spPr>
          <a:xfrm>
            <a:off x="800100" y="1753542"/>
            <a:ext cx="8077200" cy="1738415"/>
          </a:xfrm>
        </p:spPr>
        <p:txBody>
          <a:bodyPr/>
          <a:lstStyle/>
          <a:p>
            <a:pPr marL="342900" indent="-342900" algn="l">
              <a:buFont typeface="Wingdings" panose="05000000000000000000" pitchFamily="2" charset="2"/>
              <a:buChar char="Ø"/>
            </a:pPr>
            <a:r>
              <a:rPr lang="en-US" sz="2000" b="0" dirty="0"/>
              <a:t>Prior to each use: inspect your N95 respirator and review fitting instructions.  Mold metal nosepiece to nose, if present.  Ensure straps are not twisted or crisscrossed.  Conduct User Seal Check.</a:t>
            </a:r>
          </a:p>
          <a:p>
            <a:pPr marL="342900" indent="-342900" algn="l">
              <a:buFont typeface="Wingdings" panose="05000000000000000000" pitchFamily="2" charset="2"/>
              <a:buChar char="Ø"/>
            </a:pPr>
            <a:r>
              <a:rPr lang="en-US" sz="2000" b="0" dirty="0">
                <a:solidFill>
                  <a:schemeClr val="tx1"/>
                </a:solidFill>
              </a:rPr>
              <a:t>Before entering room/area that requires a respirator, put on your respirator in the corridor or anteroom (not in the patient room).</a:t>
            </a:r>
          </a:p>
          <a:p>
            <a:pPr marL="342900" indent="-342900" algn="l">
              <a:buFont typeface="Wingdings" panose="05000000000000000000" pitchFamily="2" charset="2"/>
              <a:buChar char="Ø"/>
            </a:pPr>
            <a:r>
              <a:rPr lang="en-US" sz="2000" b="0" dirty="0"/>
              <a:t>Discard N95 respirator when wet (not from perspiration), soiled or damaged.  Review Covid-19 reuse and extended use policies.</a:t>
            </a:r>
          </a:p>
        </p:txBody>
      </p:sp>
    </p:spTree>
    <p:extLst>
      <p:ext uri="{BB962C8B-B14F-4D97-AF65-F5344CB8AC3E}">
        <p14:creationId xmlns:p14="http://schemas.microsoft.com/office/powerpoint/2010/main" val="188402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D76E-1F8E-A186-074D-91F9428181F2}"/>
              </a:ext>
            </a:extLst>
          </p:cNvPr>
          <p:cNvSpPr>
            <a:spLocks noGrp="1"/>
          </p:cNvSpPr>
          <p:nvPr>
            <p:ph type="title"/>
          </p:nvPr>
        </p:nvSpPr>
        <p:spPr>
          <a:xfrm>
            <a:off x="457200" y="857250"/>
            <a:ext cx="8229600" cy="2400300"/>
          </a:xfrm>
        </p:spPr>
        <p:txBody>
          <a:bodyPr>
            <a:normAutofit fontScale="90000"/>
          </a:bodyPr>
          <a:lstStyle/>
          <a:p>
            <a:pPr marL="342900" marR="0" lvl="0" indent="-342900" algn="ctr" defTabSz="457200" rtl="0" eaLnBrk="0" fontAlgn="base" latinLnBrk="0" hangingPunct="0">
              <a:lnSpc>
                <a:spcPct val="100000"/>
              </a:lnSpc>
              <a:spcBef>
                <a:spcPct val="20000"/>
              </a:spcBef>
              <a:spcAft>
                <a:spcPct val="0"/>
              </a:spcAft>
              <a:tabLst/>
              <a:defRPr/>
            </a:pPr>
            <a: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The Joint Commission</a:t>
            </a: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Environment of Care</a:t>
            </a: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(EOC)</a:t>
            </a: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endParaRPr lang="en-US" dirty="0"/>
          </a:p>
        </p:txBody>
      </p:sp>
      <p:sp>
        <p:nvSpPr>
          <p:cNvPr id="3" name="Content Placeholder 2">
            <a:extLst>
              <a:ext uri="{FF2B5EF4-FFF2-40B4-BE49-F238E27FC236}">
                <a16:creationId xmlns:a16="http://schemas.microsoft.com/office/drawing/2014/main" id="{806CC30B-3CB0-BEC0-52D1-A1D55D85A676}"/>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BA001491-7652-C95A-42FF-587A20F73439}"/>
              </a:ext>
            </a:extLst>
          </p:cNvPr>
          <p:cNvSpPr>
            <a:spLocks noGrp="1"/>
          </p:cNvSpPr>
          <p:nvPr>
            <p:ph type="sldNum" sz="quarter" idx="12"/>
          </p:nvPr>
        </p:nvSpPr>
        <p:spPr/>
        <p:txBody>
          <a:bodyPr/>
          <a:lstStyle/>
          <a:p>
            <a:pPr>
              <a:defRPr/>
            </a:pPr>
            <a:fld id="{04332A1E-FDA9-4CFE-9E2D-7E55B77221AB}" type="slidenum">
              <a:rPr lang="en-US" smtClean="0"/>
              <a:pPr>
                <a:defRPr/>
              </a:pPr>
              <a:t>2</a:t>
            </a:fld>
            <a:endParaRPr lang="en-US" dirty="0"/>
          </a:p>
        </p:txBody>
      </p:sp>
    </p:spTree>
    <p:extLst>
      <p:ext uri="{BB962C8B-B14F-4D97-AF65-F5344CB8AC3E}">
        <p14:creationId xmlns:p14="http://schemas.microsoft.com/office/powerpoint/2010/main" val="3777666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4DD0AF-619F-1734-FD89-676A03407014}"/>
              </a:ext>
            </a:extLst>
          </p:cNvPr>
          <p:cNvSpPr>
            <a:spLocks noGrp="1"/>
          </p:cNvSpPr>
          <p:nvPr>
            <p:ph type="body" sz="quarter" idx="11"/>
          </p:nvPr>
        </p:nvSpPr>
        <p:spPr>
          <a:xfrm>
            <a:off x="668329" y="75656"/>
            <a:ext cx="6934200" cy="488501"/>
          </a:xfrm>
        </p:spPr>
        <p:txBody>
          <a:bodyPr/>
          <a:lstStyle/>
          <a:p>
            <a:r>
              <a:rPr lang="en-US" sz="3200" dirty="0"/>
              <a:t>Respirator On and Respirator Off</a:t>
            </a:r>
          </a:p>
        </p:txBody>
      </p:sp>
      <p:sp>
        <p:nvSpPr>
          <p:cNvPr id="2" name="Slide Number Placeholder 1">
            <a:extLst>
              <a:ext uri="{FF2B5EF4-FFF2-40B4-BE49-F238E27FC236}">
                <a16:creationId xmlns:a16="http://schemas.microsoft.com/office/drawing/2014/main" id="{03E57B80-2BFC-E464-C932-39F1BCBB9C10}"/>
              </a:ext>
            </a:extLst>
          </p:cNvPr>
          <p:cNvSpPr>
            <a:spLocks noGrp="1"/>
          </p:cNvSpPr>
          <p:nvPr>
            <p:ph type="sldNum" sz="quarter" idx="4294967295"/>
          </p:nvPr>
        </p:nvSpPr>
        <p:spPr>
          <a:xfrm>
            <a:off x="8915400" y="4683125"/>
            <a:ext cx="228600" cy="274638"/>
          </a:xfrm>
        </p:spPr>
        <p:txBody>
          <a:bodyPr/>
          <a:lstStyle/>
          <a:p>
            <a:fld id="{935F4044-894B-B74C-BA70-A76DFBF02618}" type="slidenum">
              <a:rPr lang="en-US" smtClean="0"/>
              <a:pPr/>
              <a:t>20</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7085FFBB-179C-FEE8-42F0-C75AAA936F7F}"/>
              </a:ext>
            </a:extLst>
          </p:cNvPr>
          <p:cNvSpPr txBox="1"/>
          <p:nvPr/>
        </p:nvSpPr>
        <p:spPr>
          <a:xfrm>
            <a:off x="4267200" y="4136105"/>
            <a:ext cx="4607922" cy="261610"/>
          </a:xfrm>
          <a:prstGeom prst="rect">
            <a:avLst/>
          </a:prstGeom>
          <a:noFill/>
        </p:spPr>
        <p:txBody>
          <a:bodyPr wrap="square">
            <a:spAutoFit/>
          </a:bodyPr>
          <a:lstStyle/>
          <a:p>
            <a:r>
              <a:rPr lang="en-US" sz="1100" dirty="0">
                <a:hlinkClick r:id="rId2"/>
              </a:rPr>
              <a:t>3m-wear-it-right-aura-particulate-resp-english-poster.pdf</a:t>
            </a:r>
            <a:endParaRPr lang="en-US" sz="1100" dirty="0"/>
          </a:p>
        </p:txBody>
      </p:sp>
      <p:pic>
        <p:nvPicPr>
          <p:cNvPr id="16" name="Picture 15">
            <a:extLst>
              <a:ext uri="{FF2B5EF4-FFF2-40B4-BE49-F238E27FC236}">
                <a16:creationId xmlns:a16="http://schemas.microsoft.com/office/drawing/2014/main" id="{CA4D53D4-63E4-B3A6-6BF5-5664FFF27B77}"/>
              </a:ext>
            </a:extLst>
          </p:cNvPr>
          <p:cNvPicPr>
            <a:picLocks noChangeAspect="1"/>
          </p:cNvPicPr>
          <p:nvPr/>
        </p:nvPicPr>
        <p:blipFill>
          <a:blip r:embed="rId3"/>
          <a:stretch>
            <a:fillRect/>
          </a:stretch>
        </p:blipFill>
        <p:spPr>
          <a:xfrm>
            <a:off x="663975" y="636393"/>
            <a:ext cx="3833895" cy="3508742"/>
          </a:xfrm>
          <a:prstGeom prst="rect">
            <a:avLst/>
          </a:prstGeom>
        </p:spPr>
      </p:pic>
      <p:pic>
        <p:nvPicPr>
          <p:cNvPr id="18" name="Picture 17">
            <a:extLst>
              <a:ext uri="{FF2B5EF4-FFF2-40B4-BE49-F238E27FC236}">
                <a16:creationId xmlns:a16="http://schemas.microsoft.com/office/drawing/2014/main" id="{795FCC7F-0D1E-4551-C040-3AF85F3673F3}"/>
              </a:ext>
            </a:extLst>
          </p:cNvPr>
          <p:cNvPicPr>
            <a:picLocks noChangeAspect="1"/>
          </p:cNvPicPr>
          <p:nvPr/>
        </p:nvPicPr>
        <p:blipFill>
          <a:blip r:embed="rId4"/>
          <a:stretch>
            <a:fillRect/>
          </a:stretch>
        </p:blipFill>
        <p:spPr>
          <a:xfrm>
            <a:off x="4774418" y="1428750"/>
            <a:ext cx="3968933" cy="1684691"/>
          </a:xfrm>
          <a:prstGeom prst="rect">
            <a:avLst/>
          </a:prstGeom>
        </p:spPr>
      </p:pic>
    </p:spTree>
    <p:extLst>
      <p:ext uri="{BB962C8B-B14F-4D97-AF65-F5344CB8AC3E}">
        <p14:creationId xmlns:p14="http://schemas.microsoft.com/office/powerpoint/2010/main" val="172150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133BF9-2A06-3A19-226E-403A79B9B95E}"/>
              </a:ext>
            </a:extLst>
          </p:cNvPr>
          <p:cNvSpPr>
            <a:spLocks noGrp="1"/>
          </p:cNvSpPr>
          <p:nvPr>
            <p:ph type="sldNum" sz="quarter" idx="12"/>
          </p:nvPr>
        </p:nvSpPr>
        <p:spPr/>
        <p:txBody>
          <a:bodyPr/>
          <a:lstStyle/>
          <a:p>
            <a:fld id="{935F4044-894B-B74C-BA70-A76DFBF02618}" type="slidenum">
              <a:rPr lang="en-US" smtClean="0"/>
              <a:pPr/>
              <a:t>21</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006754D2-9723-03B0-EDA5-177E31993C9E}"/>
              </a:ext>
            </a:extLst>
          </p:cNvPr>
          <p:cNvPicPr>
            <a:picLocks noChangeAspect="1"/>
          </p:cNvPicPr>
          <p:nvPr/>
        </p:nvPicPr>
        <p:blipFill>
          <a:blip r:embed="rId2"/>
          <a:stretch>
            <a:fillRect/>
          </a:stretch>
        </p:blipFill>
        <p:spPr>
          <a:xfrm>
            <a:off x="1963366" y="133350"/>
            <a:ext cx="5854141" cy="4292600"/>
          </a:xfrm>
          <a:prstGeom prst="rect">
            <a:avLst/>
          </a:prstGeom>
        </p:spPr>
      </p:pic>
    </p:spTree>
    <p:extLst>
      <p:ext uri="{BB962C8B-B14F-4D97-AF65-F5344CB8AC3E}">
        <p14:creationId xmlns:p14="http://schemas.microsoft.com/office/powerpoint/2010/main" val="3685372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E9789F-99CC-388B-2334-E39A0788FAFF}"/>
              </a:ext>
            </a:extLst>
          </p:cNvPr>
          <p:cNvSpPr>
            <a:spLocks noGrp="1"/>
          </p:cNvSpPr>
          <p:nvPr>
            <p:ph type="sldNum" sz="quarter" idx="12"/>
          </p:nvPr>
        </p:nvSpPr>
        <p:spPr/>
        <p:txBody>
          <a:bodyPr/>
          <a:lstStyle/>
          <a:p>
            <a:fld id="{935F4044-894B-B74C-BA70-A76DFBF02618}" type="slidenum">
              <a:rPr lang="en-US" smtClean="0"/>
              <a:pPr/>
              <a:t>22</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F86FCDEC-DAE7-AA9F-3087-BF1D47D3BF4C}"/>
              </a:ext>
            </a:extLst>
          </p:cNvPr>
          <p:cNvPicPr>
            <a:picLocks noChangeAspect="1"/>
          </p:cNvPicPr>
          <p:nvPr/>
        </p:nvPicPr>
        <p:blipFill>
          <a:blip r:embed="rId2"/>
          <a:stretch>
            <a:fillRect/>
          </a:stretch>
        </p:blipFill>
        <p:spPr>
          <a:xfrm>
            <a:off x="1381760" y="133350"/>
            <a:ext cx="6477000" cy="4306266"/>
          </a:xfrm>
          <a:prstGeom prst="rect">
            <a:avLst/>
          </a:prstGeom>
        </p:spPr>
      </p:pic>
    </p:spTree>
    <p:extLst>
      <p:ext uri="{BB962C8B-B14F-4D97-AF65-F5344CB8AC3E}">
        <p14:creationId xmlns:p14="http://schemas.microsoft.com/office/powerpoint/2010/main" val="626861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17BD9-082E-D0D1-DF3F-0506059751C8}"/>
              </a:ext>
            </a:extLst>
          </p:cNvPr>
          <p:cNvSpPr>
            <a:spLocks noGrp="1"/>
          </p:cNvSpPr>
          <p:nvPr>
            <p:ph type="body" sz="quarter" idx="27"/>
          </p:nvPr>
        </p:nvSpPr>
        <p:spPr/>
        <p:txBody>
          <a:bodyPr/>
          <a:lstStyle/>
          <a:p>
            <a:r>
              <a:rPr lang="en-US" dirty="0"/>
              <a:t>Power Air Purifying Respirator (PAPR)</a:t>
            </a:r>
          </a:p>
        </p:txBody>
      </p:sp>
      <p:sp>
        <p:nvSpPr>
          <p:cNvPr id="4" name="Text Placeholder 3">
            <a:extLst>
              <a:ext uri="{FF2B5EF4-FFF2-40B4-BE49-F238E27FC236}">
                <a16:creationId xmlns:a16="http://schemas.microsoft.com/office/drawing/2014/main" id="{A1D4F0D8-6389-5C28-2F63-8FF4B0D06DC3}"/>
              </a:ext>
            </a:extLst>
          </p:cNvPr>
          <p:cNvSpPr>
            <a:spLocks noGrp="1"/>
          </p:cNvSpPr>
          <p:nvPr>
            <p:ph type="body" sz="quarter" idx="28"/>
          </p:nvPr>
        </p:nvSpPr>
        <p:spPr>
          <a:xfrm>
            <a:off x="762000" y="1504950"/>
            <a:ext cx="5257800" cy="2946397"/>
          </a:xfrm>
        </p:spPr>
        <p:txBody>
          <a:bodyPr/>
          <a:lstStyle/>
          <a:p>
            <a:pPr algn="l"/>
            <a:r>
              <a:rPr lang="en-US" b="0" i="0" u="none" strike="noStrike" baseline="0" dirty="0">
                <a:solidFill>
                  <a:srgbClr val="000000"/>
                </a:solidFill>
                <a:latin typeface="Arial" panose="020B0604020202020204" pitchFamily="34" charset="0"/>
              </a:rPr>
              <a:t>Anyone with interfering facial hair cannot wear a filtering facepiece N95 respirator because the hair prevents an acceptable face </a:t>
            </a:r>
            <a:r>
              <a:rPr lang="en-US" b="0" dirty="0">
                <a:solidFill>
                  <a:srgbClr val="000000"/>
                </a:solidFill>
                <a:latin typeface="Arial" panose="020B0604020202020204" pitchFamily="34" charset="0"/>
              </a:rPr>
              <a:t>seal. Note: Hooded PAPRs do not require fit testing since they are used in positive pressure mode.</a:t>
            </a:r>
          </a:p>
          <a:p>
            <a:pPr algn="l"/>
            <a:r>
              <a:rPr lang="en-US" b="0" i="0" u="none" strike="noStrike" baseline="0" dirty="0">
                <a:solidFill>
                  <a:srgbClr val="000000"/>
                </a:solidFill>
                <a:latin typeface="Arial" panose="020B0604020202020204" pitchFamily="34" charset="0"/>
              </a:rPr>
              <a:t>Powered Air Purifying Respirators (PAPR) are available from EH&amp;S for:</a:t>
            </a:r>
          </a:p>
          <a:p>
            <a:pPr marL="285750" lvl="4" indent="-285750">
              <a:buFont typeface="Wingdings" panose="05000000000000000000" pitchFamily="2" charset="2"/>
              <a:buChar char="§"/>
            </a:pPr>
            <a:r>
              <a:rPr lang="en-US" sz="1600" dirty="0">
                <a:solidFill>
                  <a:srgbClr val="000000"/>
                </a:solidFill>
                <a:latin typeface="Arial" panose="020B0604020202020204" pitchFamily="34" charset="0"/>
                <a:ea typeface="Verdana" panose="020B0604030504040204" pitchFamily="34" charset="0"/>
              </a:rPr>
              <a:t>Staff with beard for religious or medical reasons (with approval), staff unable to fit with any N95, or to minimize N95 usage during aerosol generating procedures.</a:t>
            </a:r>
          </a:p>
          <a:p>
            <a:pPr algn="l"/>
            <a:endParaRPr lang="en-US" b="0" i="0" u="none" strike="noStrike" baseline="0" dirty="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6AA6C5B3-B8AC-94B0-DD34-E2941A2AEAA7}"/>
              </a:ext>
            </a:extLst>
          </p:cNvPr>
          <p:cNvPicPr>
            <a:picLocks noChangeAspect="1"/>
          </p:cNvPicPr>
          <p:nvPr/>
        </p:nvPicPr>
        <p:blipFill>
          <a:blip r:embed="rId2"/>
          <a:stretch>
            <a:fillRect/>
          </a:stretch>
        </p:blipFill>
        <p:spPr>
          <a:xfrm>
            <a:off x="5943600" y="1383861"/>
            <a:ext cx="3000864" cy="2477778"/>
          </a:xfrm>
          <a:prstGeom prst="rect">
            <a:avLst/>
          </a:prstGeom>
        </p:spPr>
      </p:pic>
    </p:spTree>
    <p:extLst>
      <p:ext uri="{BB962C8B-B14F-4D97-AF65-F5344CB8AC3E}">
        <p14:creationId xmlns:p14="http://schemas.microsoft.com/office/powerpoint/2010/main" val="2951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F480E1-3A4B-5077-C98F-6C1EA5B7437D}"/>
              </a:ext>
            </a:extLst>
          </p:cNvPr>
          <p:cNvSpPr>
            <a:spLocks noGrp="1"/>
          </p:cNvSpPr>
          <p:nvPr>
            <p:ph type="sldNum" sz="quarter" idx="12"/>
          </p:nvPr>
        </p:nvSpPr>
        <p:spPr/>
        <p:txBody>
          <a:bodyPr/>
          <a:lstStyle/>
          <a:p>
            <a:fld id="{935F4044-894B-B74C-BA70-A76DFBF02618}" type="slidenum">
              <a:rPr lang="en-US" smtClean="0"/>
              <a:pPr/>
              <a:t>24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7">
            <a:extLst>
              <a:ext uri="{FF2B5EF4-FFF2-40B4-BE49-F238E27FC236}">
                <a16:creationId xmlns:a16="http://schemas.microsoft.com/office/drawing/2014/main" id="{AFC559FD-DE0E-8CD9-2149-C7821A9D3B3C}"/>
              </a:ext>
            </a:extLst>
          </p:cNvPr>
          <p:cNvSpPr>
            <a:spLocks noGrp="1"/>
          </p:cNvSpPr>
          <p:nvPr>
            <p:ph type="body" sz="quarter" idx="27"/>
          </p:nvPr>
        </p:nvSpPr>
        <p:spPr/>
        <p:txBody>
          <a:bodyPr/>
          <a:lstStyle/>
          <a:p>
            <a:r>
              <a:rPr lang="en-US" dirty="0"/>
              <a:t>Reducing Sharps Injuries</a:t>
            </a:r>
          </a:p>
          <a:p>
            <a:endParaRPr lang="en-US" dirty="0"/>
          </a:p>
        </p:txBody>
      </p:sp>
      <p:pic>
        <p:nvPicPr>
          <p:cNvPr id="24" name="Content Placeholder 23">
            <a:extLst>
              <a:ext uri="{FF2B5EF4-FFF2-40B4-BE49-F238E27FC236}">
                <a16:creationId xmlns:a16="http://schemas.microsoft.com/office/drawing/2014/main" id="{2822AA69-2833-47EC-0EEB-A46B2A301043}"/>
              </a:ext>
            </a:extLst>
          </p:cNvPr>
          <p:cNvPicPr>
            <a:picLocks noGrp="1" noChangeAspect="1"/>
          </p:cNvPicPr>
          <p:nvPr>
            <p:ph sz="quarter" idx="34"/>
          </p:nvPr>
        </p:nvPicPr>
        <p:blipFill>
          <a:blip r:embed="rId2"/>
          <a:stretch>
            <a:fillRect/>
          </a:stretch>
        </p:blipFill>
        <p:spPr>
          <a:xfrm>
            <a:off x="7386638" y="3090031"/>
            <a:ext cx="1597025" cy="1576011"/>
          </a:xfrm>
        </p:spPr>
      </p:pic>
      <p:pic>
        <p:nvPicPr>
          <p:cNvPr id="22" name="Content Placeholder 18">
            <a:extLst>
              <a:ext uri="{FF2B5EF4-FFF2-40B4-BE49-F238E27FC236}">
                <a16:creationId xmlns:a16="http://schemas.microsoft.com/office/drawing/2014/main" id="{D0DE42A3-D146-71A0-FBC2-C892BBF27958}"/>
              </a:ext>
            </a:extLst>
          </p:cNvPr>
          <p:cNvPicPr>
            <a:picLocks noGrp="1" noChangeAspect="1"/>
          </p:cNvPicPr>
          <p:nvPr>
            <p:ph sz="quarter" idx="32"/>
          </p:nvPr>
        </p:nvPicPr>
        <p:blipFill>
          <a:blip r:embed="rId3"/>
          <a:stretch>
            <a:fillRect/>
          </a:stretch>
        </p:blipFill>
        <p:spPr>
          <a:xfrm>
            <a:off x="7386638" y="139171"/>
            <a:ext cx="1597025" cy="1064683"/>
          </a:xfrm>
        </p:spPr>
      </p:pic>
      <p:pic>
        <p:nvPicPr>
          <p:cNvPr id="5" name="Content Placeholder 6">
            <a:extLst>
              <a:ext uri="{FF2B5EF4-FFF2-40B4-BE49-F238E27FC236}">
                <a16:creationId xmlns:a16="http://schemas.microsoft.com/office/drawing/2014/main" id="{6A02842D-D93E-AC05-F02C-3B46C67BC7F5}"/>
              </a:ext>
            </a:extLst>
          </p:cNvPr>
          <p:cNvPicPr>
            <a:picLocks noChangeAspect="1"/>
          </p:cNvPicPr>
          <p:nvPr/>
        </p:nvPicPr>
        <p:blipFill>
          <a:blip r:embed="rId4"/>
          <a:stretch>
            <a:fillRect/>
          </a:stretch>
        </p:blipFill>
        <p:spPr>
          <a:xfrm>
            <a:off x="838200" y="780665"/>
            <a:ext cx="5854430" cy="4332278"/>
          </a:xfrm>
          <a:prstGeom prst="rect">
            <a:avLst/>
          </a:prstGeom>
          <a:noFill/>
        </p:spPr>
      </p:pic>
      <p:sp>
        <p:nvSpPr>
          <p:cNvPr id="7" name="Content Placeholder 6">
            <a:extLst>
              <a:ext uri="{FF2B5EF4-FFF2-40B4-BE49-F238E27FC236}">
                <a16:creationId xmlns:a16="http://schemas.microsoft.com/office/drawing/2014/main" id="{A5875B1E-E4BC-D0C1-487F-2EEB8D4959AF}"/>
              </a:ext>
            </a:extLst>
          </p:cNvPr>
          <p:cNvSpPr>
            <a:spLocks noGrp="1"/>
          </p:cNvSpPr>
          <p:nvPr>
            <p:ph sz="quarter" idx="33"/>
          </p:nvPr>
        </p:nvSpPr>
        <p:spPr>
          <a:xfrm>
            <a:off x="7400654" y="1295400"/>
            <a:ext cx="1597572" cy="1276350"/>
          </a:xfrm>
        </p:spPr>
        <p:txBody>
          <a:bodyPr/>
          <a:lstStyle/>
          <a:p>
            <a:r>
              <a:rPr lang="en-US" sz="1800" dirty="0">
                <a:solidFill>
                  <a:srgbClr val="C00000"/>
                </a:solidFill>
                <a:latin typeface="Helvetica"/>
                <a:ea typeface="ＭＳ Ｐゴシック" pitchFamily="-112" charset="-128"/>
                <a:cs typeface="Helvetica"/>
              </a:rPr>
              <a:t>S</a:t>
            </a:r>
            <a:r>
              <a:rPr lang="en-US" sz="1800" dirty="0">
                <a:latin typeface="Helvetica"/>
                <a:ea typeface="ＭＳ Ｐゴシック" pitchFamily="-112" charset="-128"/>
                <a:cs typeface="Helvetica"/>
              </a:rPr>
              <a:t>afe </a:t>
            </a:r>
            <a:r>
              <a:rPr lang="en-US" sz="1800" dirty="0">
                <a:solidFill>
                  <a:srgbClr val="C00000"/>
                </a:solidFill>
                <a:latin typeface="Helvetica"/>
                <a:ea typeface="ＭＳ Ｐゴシック" pitchFamily="-112" charset="-128"/>
                <a:cs typeface="Helvetica"/>
              </a:rPr>
              <a:t>H</a:t>
            </a:r>
            <a:r>
              <a:rPr lang="en-US" sz="1800" dirty="0">
                <a:latin typeface="Helvetica"/>
                <a:ea typeface="ＭＳ Ｐゴシック" pitchFamily="-112" charset="-128"/>
                <a:cs typeface="Helvetica"/>
              </a:rPr>
              <a:t>andling </a:t>
            </a:r>
            <a:r>
              <a:rPr lang="en-US" sz="1800" dirty="0">
                <a:solidFill>
                  <a:srgbClr val="C00000"/>
                </a:solidFill>
                <a:latin typeface="Helvetica"/>
                <a:ea typeface="ＭＳ Ｐゴシック" pitchFamily="-112" charset="-128"/>
                <a:cs typeface="Helvetica"/>
              </a:rPr>
              <a:t>A</a:t>
            </a:r>
            <a:r>
              <a:rPr lang="en-US" sz="1800" dirty="0">
                <a:latin typeface="Helvetica"/>
                <a:ea typeface="ＭＳ Ｐゴシック" pitchFamily="-112" charset="-128"/>
                <a:cs typeface="Helvetica"/>
              </a:rPr>
              <a:t>lleviates </a:t>
            </a:r>
            <a:r>
              <a:rPr lang="en-US" sz="1800" dirty="0">
                <a:solidFill>
                  <a:srgbClr val="C00000"/>
                </a:solidFill>
                <a:latin typeface="Helvetica"/>
                <a:ea typeface="ＭＳ Ｐゴシック" pitchFamily="-112" charset="-128"/>
                <a:cs typeface="Helvetica"/>
              </a:rPr>
              <a:t>R</a:t>
            </a:r>
            <a:r>
              <a:rPr lang="en-US" sz="1800" dirty="0">
                <a:latin typeface="Helvetica"/>
                <a:ea typeface="ＭＳ Ｐゴシック" pitchFamily="-112" charset="-128"/>
                <a:cs typeface="Helvetica"/>
              </a:rPr>
              <a:t>isk and </a:t>
            </a:r>
            <a:r>
              <a:rPr lang="en-US" sz="1800" dirty="0">
                <a:solidFill>
                  <a:srgbClr val="C00000"/>
                </a:solidFill>
                <a:latin typeface="Helvetica"/>
                <a:ea typeface="ＭＳ Ｐゴシック" pitchFamily="-112" charset="-128"/>
                <a:cs typeface="Helvetica"/>
              </a:rPr>
              <a:t>P</a:t>
            </a:r>
            <a:r>
              <a:rPr lang="en-US" sz="1800" dirty="0">
                <a:latin typeface="Helvetica"/>
                <a:ea typeface="ＭＳ Ｐゴシック" pitchFamily="-112" charset="-128"/>
                <a:cs typeface="Helvetica"/>
              </a:rPr>
              <a:t>revents </a:t>
            </a:r>
            <a:r>
              <a:rPr lang="en-US" sz="1800" dirty="0">
                <a:solidFill>
                  <a:srgbClr val="C00000"/>
                </a:solidFill>
                <a:latin typeface="Helvetica"/>
                <a:ea typeface="ＭＳ Ｐゴシック" pitchFamily="-112" charset="-128"/>
                <a:cs typeface="Helvetica"/>
              </a:rPr>
              <a:t>S</a:t>
            </a:r>
            <a:r>
              <a:rPr lang="en-US" sz="1800" dirty="0">
                <a:latin typeface="Helvetica"/>
                <a:ea typeface="ＭＳ Ｐゴシック" pitchFamily="-112" charset="-128"/>
                <a:cs typeface="Helvetica"/>
              </a:rPr>
              <a:t>harps Injury</a:t>
            </a:r>
          </a:p>
          <a:p>
            <a:endParaRPr lang="en-US" dirty="0"/>
          </a:p>
        </p:txBody>
      </p:sp>
    </p:spTree>
    <p:extLst>
      <p:ext uri="{BB962C8B-B14F-4D97-AF65-F5344CB8AC3E}">
        <p14:creationId xmlns:p14="http://schemas.microsoft.com/office/powerpoint/2010/main" val="3789897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CDF10D-9B57-1E51-5D6D-D0991786507E}"/>
              </a:ext>
            </a:extLst>
          </p:cNvPr>
          <p:cNvSpPr>
            <a:spLocks noGrp="1"/>
          </p:cNvSpPr>
          <p:nvPr>
            <p:ph type="sldNum" sz="quarter" idx="12"/>
          </p:nvPr>
        </p:nvSpPr>
        <p:spPr/>
        <p:txBody>
          <a:bodyPr/>
          <a:lstStyle/>
          <a:p>
            <a:fld id="{935F4044-894B-B74C-BA70-A76DFBF02618}" type="slidenum">
              <a:rPr lang="en-US" smtClean="0"/>
              <a:pPr/>
              <a:t>25</a:t>
            </a:fld>
            <a:endParaRPr lang="en-US" sz="900" dirty="0"/>
          </a:p>
        </p:txBody>
      </p:sp>
      <p:sp>
        <p:nvSpPr>
          <p:cNvPr id="12" name="Text Placeholder 11">
            <a:extLst>
              <a:ext uri="{FF2B5EF4-FFF2-40B4-BE49-F238E27FC236}">
                <a16:creationId xmlns:a16="http://schemas.microsoft.com/office/drawing/2014/main" id="{27AF5F86-26EB-D004-A168-00E2D8C1652A}"/>
              </a:ext>
            </a:extLst>
          </p:cNvPr>
          <p:cNvSpPr>
            <a:spLocks noGrp="1"/>
          </p:cNvSpPr>
          <p:nvPr>
            <p:ph type="body" sz="quarter" idx="27"/>
          </p:nvPr>
        </p:nvSpPr>
        <p:spPr>
          <a:xfrm>
            <a:off x="762901" y="145920"/>
            <a:ext cx="8149577" cy="3630083"/>
          </a:xfrm>
          <a:prstGeom prst="rect">
            <a:avLst/>
          </a:prstGeom>
        </p:spPr>
        <p:txBody>
          <a:bodyPr/>
          <a:lstStyle/>
          <a:p>
            <a:pPr marL="7938" indent="0">
              <a:buNone/>
            </a:pPr>
            <a:r>
              <a:rPr lang="en-US" sz="1800" b="0" i="0" u="none" strike="noStrike" baseline="0" dirty="0">
                <a:latin typeface="Arial" panose="020B0604020202020204" pitchFamily="34" charset="0"/>
              </a:rPr>
              <a:t>Immediately discard used sharp in sharps disposal container to avoid injuring coworkers. </a:t>
            </a:r>
          </a:p>
          <a:p>
            <a:pPr marL="7938" indent="0">
              <a:buNone/>
            </a:pPr>
            <a:r>
              <a:rPr lang="en-US" sz="1800" b="0" dirty="0">
                <a:latin typeface="Arial" panose="020B0604020202020204" pitchFamily="34" charset="0"/>
              </a:rPr>
              <a:t>When a sharps containers is ¾ full, </a:t>
            </a:r>
          </a:p>
          <a:p>
            <a:pPr marL="7938" indent="0">
              <a:buNone/>
            </a:pPr>
            <a:r>
              <a:rPr lang="en-US" sz="1800" b="0" dirty="0">
                <a:latin typeface="Arial" panose="020B0604020202020204" pitchFamily="34" charset="0"/>
              </a:rPr>
              <a:t>contact Housekeeping at 4-1455. </a:t>
            </a:r>
          </a:p>
          <a:p>
            <a:pPr marL="7938" indent="0">
              <a:buNone/>
            </a:pPr>
            <a:r>
              <a:rPr lang="en-US" sz="1600" b="0" dirty="0">
                <a:latin typeface="Arial" panose="020B0604020202020204" pitchFamily="34" charset="0"/>
              </a:rPr>
              <a:t>Off-sites: contact Off-site EOC Coordinator, 4-4066</a:t>
            </a:r>
            <a:endParaRPr lang="en-US" sz="1800" b="0" dirty="0">
              <a:latin typeface="Arial" panose="020B0604020202020204" pitchFamily="34" charset="0"/>
            </a:endParaRPr>
          </a:p>
          <a:p>
            <a:pPr marL="7938" indent="0">
              <a:buNone/>
            </a:pPr>
            <a:endParaRPr lang="en-US" sz="1800" b="0" dirty="0">
              <a:latin typeface="Arial" panose="020B0604020202020204" pitchFamily="34" charset="0"/>
            </a:endParaRPr>
          </a:p>
          <a:p>
            <a:endParaRPr lang="en-US" sz="1800" b="0" i="0" u="none" strike="noStrike" baseline="0" dirty="0">
              <a:latin typeface="Arial" panose="020B0604020202020204" pitchFamily="34" charset="0"/>
            </a:endParaRPr>
          </a:p>
        </p:txBody>
      </p:sp>
      <p:pic>
        <p:nvPicPr>
          <p:cNvPr id="14" name="Picture 13">
            <a:extLst>
              <a:ext uri="{FF2B5EF4-FFF2-40B4-BE49-F238E27FC236}">
                <a16:creationId xmlns:a16="http://schemas.microsoft.com/office/drawing/2014/main" id="{01B5E34E-8F5C-245C-51D1-7FE3E452F8F6}"/>
              </a:ext>
            </a:extLst>
          </p:cNvPr>
          <p:cNvPicPr>
            <a:picLocks noChangeAspect="1"/>
          </p:cNvPicPr>
          <p:nvPr/>
        </p:nvPicPr>
        <p:blipFill>
          <a:blip r:embed="rId2"/>
          <a:stretch>
            <a:fillRect/>
          </a:stretch>
        </p:blipFill>
        <p:spPr>
          <a:xfrm>
            <a:off x="4866585" y="3678011"/>
            <a:ext cx="4137126" cy="1042299"/>
          </a:xfrm>
          <a:prstGeom prst="rect">
            <a:avLst/>
          </a:prstGeom>
        </p:spPr>
      </p:pic>
      <p:pic>
        <p:nvPicPr>
          <p:cNvPr id="21" name="Picture 20">
            <a:extLst>
              <a:ext uri="{FF2B5EF4-FFF2-40B4-BE49-F238E27FC236}">
                <a16:creationId xmlns:a16="http://schemas.microsoft.com/office/drawing/2014/main" id="{EE0C4F2F-F7F6-E094-6CF0-0FBF64545365}"/>
              </a:ext>
            </a:extLst>
          </p:cNvPr>
          <p:cNvPicPr>
            <a:picLocks noChangeAspect="1"/>
          </p:cNvPicPr>
          <p:nvPr/>
        </p:nvPicPr>
        <p:blipFill>
          <a:blip r:embed="rId3"/>
          <a:stretch>
            <a:fillRect/>
          </a:stretch>
        </p:blipFill>
        <p:spPr>
          <a:xfrm>
            <a:off x="5638761" y="777860"/>
            <a:ext cx="3273717" cy="2936890"/>
          </a:xfrm>
          <a:prstGeom prst="rect">
            <a:avLst/>
          </a:prstGeom>
        </p:spPr>
      </p:pic>
      <p:pic>
        <p:nvPicPr>
          <p:cNvPr id="22" name="Picture 21">
            <a:extLst>
              <a:ext uri="{FF2B5EF4-FFF2-40B4-BE49-F238E27FC236}">
                <a16:creationId xmlns:a16="http://schemas.microsoft.com/office/drawing/2014/main" id="{6CB9892C-3330-684D-51F1-E1CF29AADD10}"/>
              </a:ext>
            </a:extLst>
          </p:cNvPr>
          <p:cNvPicPr>
            <a:picLocks noChangeAspect="1"/>
          </p:cNvPicPr>
          <p:nvPr/>
        </p:nvPicPr>
        <p:blipFill>
          <a:blip r:embed="rId4"/>
          <a:stretch>
            <a:fillRect/>
          </a:stretch>
        </p:blipFill>
        <p:spPr>
          <a:xfrm>
            <a:off x="533401" y="2357275"/>
            <a:ext cx="4333184" cy="2195675"/>
          </a:xfrm>
          <a:prstGeom prst="rect">
            <a:avLst/>
          </a:prstGeom>
        </p:spPr>
      </p:pic>
    </p:spTree>
    <p:extLst>
      <p:ext uri="{BB962C8B-B14F-4D97-AF65-F5344CB8AC3E}">
        <p14:creationId xmlns:p14="http://schemas.microsoft.com/office/powerpoint/2010/main" val="3450877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4548D-40A4-49C2-2706-1166A8D81696}"/>
            </a:ext>
          </a:extLst>
        </p:cNvPr>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81FCABB6-C55C-DAE6-81CF-707FDC0E2EBE}"/>
              </a:ext>
            </a:extLst>
          </p:cNvPr>
          <p:cNvPicPr>
            <a:picLocks noGrp="1" noChangeAspect="1"/>
          </p:cNvPicPr>
          <p:nvPr>
            <p:ph sz="quarter" idx="16"/>
          </p:nvPr>
        </p:nvPicPr>
        <p:blipFill>
          <a:blip r:embed="rId2">
            <a:extLst>
              <a:ext uri="{BEBA8EAE-BF5A-486C-A8C5-ECC9F3942E4B}">
                <a14:imgProps xmlns:a14="http://schemas.microsoft.com/office/drawing/2010/main">
                  <a14:imgLayer r:embed="rId3">
                    <a14:imgEffect>
                      <a14:saturation sat="269000"/>
                    </a14:imgEffect>
                  </a14:imgLayer>
                </a14:imgProps>
              </a:ext>
            </a:extLst>
          </a:blip>
          <a:stretch>
            <a:fillRect/>
          </a:stretch>
        </p:blipFill>
        <p:spPr>
          <a:xfrm rot="5400000">
            <a:off x="2598781" y="-1182917"/>
            <a:ext cx="3979097" cy="7308672"/>
          </a:xfrm>
          <a:prstGeom prst="rect">
            <a:avLst/>
          </a:prstGeom>
          <a:effectLst>
            <a:softEdge rad="0"/>
          </a:effectLst>
        </p:spPr>
      </p:pic>
      <p:pic>
        <p:nvPicPr>
          <p:cNvPr id="18" name="Picture 17">
            <a:extLst>
              <a:ext uri="{FF2B5EF4-FFF2-40B4-BE49-F238E27FC236}">
                <a16:creationId xmlns:a16="http://schemas.microsoft.com/office/drawing/2014/main" id="{83C8DE63-C71F-C840-F794-F338AC2ED91B}"/>
              </a:ext>
            </a:extLst>
          </p:cNvPr>
          <p:cNvPicPr>
            <a:picLocks noChangeAspect="1"/>
          </p:cNvPicPr>
          <p:nvPr/>
        </p:nvPicPr>
        <p:blipFill>
          <a:blip r:embed="rId4"/>
          <a:stretch>
            <a:fillRect/>
          </a:stretch>
        </p:blipFill>
        <p:spPr>
          <a:xfrm>
            <a:off x="5932339" y="1315444"/>
            <a:ext cx="2166633" cy="3093272"/>
          </a:xfrm>
          <a:prstGeom prst="rect">
            <a:avLst/>
          </a:prstGeom>
        </p:spPr>
      </p:pic>
      <p:sp>
        <p:nvSpPr>
          <p:cNvPr id="19" name="TextBox 18">
            <a:extLst>
              <a:ext uri="{FF2B5EF4-FFF2-40B4-BE49-F238E27FC236}">
                <a16:creationId xmlns:a16="http://schemas.microsoft.com/office/drawing/2014/main" id="{66D73459-0606-4158-B878-6D0EB506847B}"/>
              </a:ext>
            </a:extLst>
          </p:cNvPr>
          <p:cNvSpPr txBox="1"/>
          <p:nvPr/>
        </p:nvSpPr>
        <p:spPr>
          <a:xfrm>
            <a:off x="5907885" y="163680"/>
            <a:ext cx="2161904" cy="400110"/>
          </a:xfrm>
          <a:prstGeom prst="rect">
            <a:avLst/>
          </a:prstGeom>
          <a:noFill/>
        </p:spPr>
        <p:txBody>
          <a:bodyPr wrap="square" rtlCol="0">
            <a:spAutoFit/>
          </a:bodyPr>
          <a:lstStyle/>
          <a:p>
            <a:r>
              <a:rPr lang="en-US" sz="2000" dirty="0"/>
              <a:t>Radiation Safety</a:t>
            </a:r>
          </a:p>
        </p:txBody>
      </p:sp>
      <p:sp>
        <p:nvSpPr>
          <p:cNvPr id="3" name="Rectangle 2">
            <a:extLst>
              <a:ext uri="{FF2B5EF4-FFF2-40B4-BE49-F238E27FC236}">
                <a16:creationId xmlns:a16="http://schemas.microsoft.com/office/drawing/2014/main" id="{BDEE287A-C14C-28B4-8C4C-6B21103E3862}"/>
              </a:ext>
            </a:extLst>
          </p:cNvPr>
          <p:cNvSpPr/>
          <p:nvPr/>
        </p:nvSpPr>
        <p:spPr>
          <a:xfrm>
            <a:off x="1621766" y="646316"/>
            <a:ext cx="5900468" cy="40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3AA0196B-C33F-DE58-361A-6A406902CAAC}"/>
              </a:ext>
            </a:extLst>
          </p:cNvPr>
          <p:cNvSpPr txBox="1"/>
          <p:nvPr/>
        </p:nvSpPr>
        <p:spPr>
          <a:xfrm>
            <a:off x="933993" y="740851"/>
            <a:ext cx="6958127" cy="415498"/>
          </a:xfrm>
          <a:prstGeom prst="rect">
            <a:avLst/>
          </a:prstGeom>
          <a:noFill/>
        </p:spPr>
        <p:txBody>
          <a:bodyPr wrap="square" rtlCol="0">
            <a:spAutoFit/>
          </a:bodyPr>
          <a:lstStyle/>
          <a:p>
            <a:pPr algn="ctr"/>
            <a:r>
              <a:rPr lang="en-US" sz="2100" dirty="0"/>
              <a:t>University Hospital Radiation Safety Officer – Michelle Kehoe</a:t>
            </a:r>
          </a:p>
        </p:txBody>
      </p:sp>
    </p:spTree>
    <p:extLst>
      <p:ext uri="{BB962C8B-B14F-4D97-AF65-F5344CB8AC3E}">
        <p14:creationId xmlns:p14="http://schemas.microsoft.com/office/powerpoint/2010/main" val="129215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46D01-117B-9CAE-8500-0CCF591DB2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3F6573-1E34-9A23-0B18-03EF98D791A7}"/>
              </a:ext>
            </a:extLst>
          </p:cNvPr>
          <p:cNvPicPr>
            <a:picLocks noChangeAspect="1"/>
          </p:cNvPicPr>
          <p:nvPr/>
        </p:nvPicPr>
        <p:blipFill>
          <a:blip r:embed="rId2"/>
          <a:stretch>
            <a:fillRect/>
          </a:stretch>
        </p:blipFill>
        <p:spPr>
          <a:xfrm rot="5400000">
            <a:off x="2360577" y="-862249"/>
            <a:ext cx="3962240" cy="6822223"/>
          </a:xfrm>
          <a:prstGeom prst="rect">
            <a:avLst/>
          </a:prstGeom>
        </p:spPr>
      </p:pic>
      <p:sp>
        <p:nvSpPr>
          <p:cNvPr id="4" name="TextBox 3">
            <a:extLst>
              <a:ext uri="{FF2B5EF4-FFF2-40B4-BE49-F238E27FC236}">
                <a16:creationId xmlns:a16="http://schemas.microsoft.com/office/drawing/2014/main" id="{38D1A34E-7E37-1D80-E41C-772492A5D0FB}"/>
              </a:ext>
            </a:extLst>
          </p:cNvPr>
          <p:cNvSpPr txBox="1"/>
          <p:nvPr/>
        </p:nvSpPr>
        <p:spPr>
          <a:xfrm>
            <a:off x="5194058" y="4585474"/>
            <a:ext cx="3099285" cy="300082"/>
          </a:xfrm>
          <a:prstGeom prst="rect">
            <a:avLst/>
          </a:prstGeom>
          <a:noFill/>
        </p:spPr>
        <p:txBody>
          <a:bodyPr wrap="square" rtlCol="0">
            <a:spAutoFit/>
          </a:bodyPr>
          <a:lstStyle/>
          <a:p>
            <a:r>
              <a:rPr lang="en-US" sz="1350" dirty="0"/>
              <a:t>Hospital Radiation Safety 631-638-2356</a:t>
            </a:r>
          </a:p>
        </p:txBody>
      </p:sp>
      <p:sp>
        <p:nvSpPr>
          <p:cNvPr id="5" name="TextBox 4">
            <a:extLst>
              <a:ext uri="{FF2B5EF4-FFF2-40B4-BE49-F238E27FC236}">
                <a16:creationId xmlns:a16="http://schemas.microsoft.com/office/drawing/2014/main" id="{40576402-3376-2C93-6E51-29A0C655EA35}"/>
              </a:ext>
            </a:extLst>
          </p:cNvPr>
          <p:cNvSpPr txBox="1"/>
          <p:nvPr/>
        </p:nvSpPr>
        <p:spPr>
          <a:xfrm>
            <a:off x="5937068" y="167632"/>
            <a:ext cx="2063932" cy="400110"/>
          </a:xfrm>
          <a:prstGeom prst="rect">
            <a:avLst/>
          </a:prstGeom>
          <a:noFill/>
        </p:spPr>
        <p:txBody>
          <a:bodyPr wrap="square" rtlCol="0">
            <a:spAutoFit/>
          </a:bodyPr>
          <a:lstStyle/>
          <a:p>
            <a:r>
              <a:rPr lang="en-US" sz="2000" dirty="0"/>
              <a:t>Radiation Safety</a:t>
            </a:r>
          </a:p>
        </p:txBody>
      </p:sp>
    </p:spTree>
    <p:extLst>
      <p:ext uri="{BB962C8B-B14F-4D97-AF65-F5344CB8AC3E}">
        <p14:creationId xmlns:p14="http://schemas.microsoft.com/office/powerpoint/2010/main" val="2828977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26AB-7636-F6A7-42A2-79EB153F243C}"/>
            </a:ext>
          </a:extLst>
        </p:cNvPr>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0C65DC6D-4630-4B79-52B2-AE8572005F53}"/>
              </a:ext>
            </a:extLst>
          </p:cNvPr>
          <p:cNvSpPr>
            <a:spLocks noGrp="1"/>
          </p:cNvSpPr>
          <p:nvPr>
            <p:ph idx="1"/>
          </p:nvPr>
        </p:nvSpPr>
        <p:spPr>
          <a:xfrm>
            <a:off x="914400" y="380418"/>
            <a:ext cx="4038600" cy="2800932"/>
          </a:xfrm>
        </p:spPr>
        <p:txBody>
          <a:bodyPr/>
          <a:lstStyle/>
          <a:p>
            <a:pPr>
              <a:defRPr/>
            </a:pPr>
            <a:r>
              <a:rPr lang="en-US" sz="1600" b="1" dirty="0">
                <a:latin typeface="Arial" panose="020B0604020202020204" pitchFamily="34" charset="0"/>
                <a:cs typeface="Arial" panose="020B0604020202020204" pitchFamily="34" charset="0"/>
              </a:rPr>
              <a:t>Dosimeter Reminders</a:t>
            </a:r>
            <a:r>
              <a:rPr lang="en-US" sz="1350" b="1" dirty="0">
                <a:latin typeface="Arial" panose="020B0604020202020204" pitchFamily="34" charset="0"/>
                <a:cs typeface="Arial" panose="020B0604020202020204" pitchFamily="34" charset="0"/>
              </a:rPr>
              <a:t>:</a:t>
            </a:r>
          </a:p>
          <a:p>
            <a:pPr>
              <a:defRPr/>
            </a:pPr>
            <a:endParaRPr lang="en-US" sz="135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dirty="0">
                <a:latin typeface="Arial" panose="020B0604020202020204" pitchFamily="34" charset="0"/>
                <a:cs typeface="Arial" panose="020B0604020202020204" pitchFamily="34" charset="0"/>
              </a:rPr>
              <a:t>Wear your issued dosimeter whenever working in the vicinity of radiation.</a:t>
            </a:r>
          </a:p>
          <a:p>
            <a:pPr marL="285750" indent="-285750">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dirty="0">
                <a:latin typeface="Arial" panose="020B0604020202020204" pitchFamily="34" charset="0"/>
                <a:cs typeface="Arial" panose="020B0604020202020204" pitchFamily="34" charset="0"/>
              </a:rPr>
              <a:t>Wear your badge according to the type issued.</a:t>
            </a:r>
          </a:p>
          <a:p>
            <a:pPr marL="285750" indent="-285750">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dirty="0">
                <a:latin typeface="Arial" panose="020B0604020202020204" pitchFamily="34" charset="0"/>
                <a:cs typeface="Arial" panose="020B0604020202020204" pitchFamily="34" charset="0"/>
              </a:rPr>
              <a:t>Ensure timely exchange of badges at each new cycle  with department dosimeter coordinator.</a:t>
            </a:r>
          </a:p>
          <a:p>
            <a:pPr lvl="1">
              <a:defRPr/>
            </a:pPr>
            <a:endParaRPr lang="en-US" sz="1050" dirty="0">
              <a:latin typeface="Arial" panose="020B0604020202020204" pitchFamily="34" charset="0"/>
              <a:cs typeface="Arial" panose="020B0604020202020204" pitchFamily="34" charset="0"/>
            </a:endParaRPr>
          </a:p>
          <a:p>
            <a:pPr lvl="1">
              <a:defRPr/>
            </a:pPr>
            <a:endParaRPr lang="en-US" sz="1050" dirty="0">
              <a:latin typeface="Arial" panose="020B0604020202020204" pitchFamily="34" charset="0"/>
              <a:cs typeface="Arial" panose="020B0604020202020204" pitchFamily="34" charset="0"/>
            </a:endParaRPr>
          </a:p>
          <a:p>
            <a:pPr lvl="1">
              <a:defRPr/>
            </a:pPr>
            <a:r>
              <a:rPr lang="en-US" sz="1200" dirty="0">
                <a:latin typeface="Arial" panose="020B0604020202020204" pitchFamily="34" charset="0"/>
                <a:cs typeface="Arial" panose="020B0604020202020204" pitchFamily="34" charset="0"/>
              </a:rPr>
              <a:t>Monthly dosimeters on 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of each month.</a:t>
            </a:r>
          </a:p>
          <a:p>
            <a:pPr lvl="1">
              <a:defRPr/>
            </a:pPr>
            <a:r>
              <a:rPr lang="en-US" sz="1200" dirty="0">
                <a:latin typeface="Arial" panose="020B0604020202020204" pitchFamily="34" charset="0"/>
                <a:cs typeface="Arial" panose="020B0604020202020204" pitchFamily="34" charset="0"/>
              </a:rPr>
              <a:t>Quarterly dosimeters at 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each calendar quarter (January, April, July and October</a:t>
            </a:r>
            <a:r>
              <a:rPr lang="en-US" sz="1050" dirty="0">
                <a:latin typeface="Arial" panose="020B0604020202020204" pitchFamily="34" charset="0"/>
                <a:cs typeface="Arial" panose="020B0604020202020204" pitchFamily="34" charset="0"/>
              </a:rPr>
              <a:t>)</a:t>
            </a:r>
          </a:p>
          <a:p>
            <a:pPr>
              <a:defRPr/>
            </a:pPr>
            <a:endParaRPr lang="en-US" altLang="en-US" sz="975"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48132" name="Picture 4" descr="badge instrcution">
            <a:extLst>
              <a:ext uri="{FF2B5EF4-FFF2-40B4-BE49-F238E27FC236}">
                <a16:creationId xmlns:a16="http://schemas.microsoft.com/office/drawing/2014/main" id="{EE404A43-7CBF-35D6-C1F9-B70712404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290479"/>
            <a:ext cx="3600450" cy="1378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6C09F1-8D08-CDB5-2CD6-72FDE6F88722}"/>
              </a:ext>
            </a:extLst>
          </p:cNvPr>
          <p:cNvSpPr txBox="1"/>
          <p:nvPr/>
        </p:nvSpPr>
        <p:spPr>
          <a:xfrm>
            <a:off x="5486400" y="597618"/>
            <a:ext cx="3276600" cy="2239074"/>
          </a:xfrm>
          <a:prstGeom prst="rect">
            <a:avLst/>
          </a:prstGeom>
          <a:noFill/>
          <a:ln w="28575">
            <a:solidFill>
              <a:srgbClr val="C00000"/>
            </a:solidFill>
          </a:ln>
        </p:spPr>
        <p:txBody>
          <a:bodyPr wrap="square">
            <a:spAutoFit/>
          </a:bodyPr>
          <a:lstStyle/>
          <a:p>
            <a:pPr>
              <a:defRPr/>
            </a:pPr>
            <a:r>
              <a:rPr lang="en-US" sz="1350" b="1" dirty="0">
                <a:cs typeface="Arial" panose="020B0604020202020204" pitchFamily="34" charset="0"/>
              </a:rPr>
              <a:t>Chest Dosimeter:</a:t>
            </a:r>
          </a:p>
          <a:p>
            <a:pPr marL="214313" indent="-214313">
              <a:buFont typeface="Wingdings" panose="05000000000000000000" pitchFamily="2" charset="2"/>
              <a:buChar char="Ø"/>
              <a:defRPr/>
            </a:pPr>
            <a:r>
              <a:rPr lang="en-US" sz="1200" dirty="0">
                <a:cs typeface="Arial" panose="020B0604020202020204" pitchFamily="34" charset="0"/>
              </a:rPr>
              <a:t>When worn </a:t>
            </a:r>
            <a:r>
              <a:rPr lang="en-US" sz="1200" b="1" dirty="0">
                <a:cs typeface="Arial" panose="020B0604020202020204" pitchFamily="34" charset="0"/>
              </a:rPr>
              <a:t>without</a:t>
            </a:r>
            <a:r>
              <a:rPr lang="en-US" sz="1200" dirty="0">
                <a:cs typeface="Arial" panose="020B0604020202020204" pitchFamily="34" charset="0"/>
              </a:rPr>
              <a:t> protective lead garment:  wear between shoulders and waist.</a:t>
            </a:r>
          </a:p>
          <a:p>
            <a:pPr marL="214313" indent="-214313">
              <a:buFont typeface="Wingdings" panose="05000000000000000000" pitchFamily="2" charset="2"/>
              <a:buChar char="Ø"/>
              <a:defRPr/>
            </a:pPr>
            <a:r>
              <a:rPr lang="en-US" sz="1200" dirty="0">
                <a:cs typeface="Arial" panose="020B0604020202020204" pitchFamily="34" charset="0"/>
              </a:rPr>
              <a:t>When worn </a:t>
            </a:r>
            <a:r>
              <a:rPr lang="en-US" sz="1200" b="1" dirty="0">
                <a:cs typeface="Arial" panose="020B0604020202020204" pitchFamily="34" charset="0"/>
              </a:rPr>
              <a:t>with</a:t>
            </a:r>
            <a:r>
              <a:rPr lang="en-US" sz="1200" dirty="0">
                <a:cs typeface="Arial" panose="020B0604020202020204" pitchFamily="34" charset="0"/>
              </a:rPr>
              <a:t> protective lead garment:  wear </a:t>
            </a:r>
            <a:r>
              <a:rPr lang="en-US" sz="1200" b="1" u="sng" dirty="0">
                <a:cs typeface="Arial" panose="020B0604020202020204" pitchFamily="34" charset="0"/>
              </a:rPr>
              <a:t>OUTSIDE the lead </a:t>
            </a:r>
            <a:r>
              <a:rPr lang="en-US" sz="1200" dirty="0">
                <a:cs typeface="Arial" panose="020B0604020202020204" pitchFamily="34" charset="0"/>
              </a:rPr>
              <a:t>garment between shoulders and waist. </a:t>
            </a:r>
          </a:p>
          <a:p>
            <a:pPr>
              <a:defRPr/>
            </a:pPr>
            <a:endParaRPr lang="en-US" sz="600" b="1" dirty="0">
              <a:cs typeface="Arial" panose="020B0604020202020204" pitchFamily="34" charset="0"/>
            </a:endParaRPr>
          </a:p>
          <a:p>
            <a:pPr>
              <a:defRPr/>
            </a:pPr>
            <a:r>
              <a:rPr lang="en-US" sz="1350" b="1" dirty="0">
                <a:cs typeface="Arial" panose="020B0604020202020204" pitchFamily="34" charset="0"/>
              </a:rPr>
              <a:t>Collar Dosimeter: </a:t>
            </a:r>
            <a:r>
              <a:rPr lang="en-US" sz="1350" dirty="0">
                <a:cs typeface="Arial" panose="020B0604020202020204" pitchFamily="34" charset="0"/>
              </a:rPr>
              <a:t>wear on outside of lead thyroid shield. </a:t>
            </a:r>
          </a:p>
          <a:p>
            <a:pPr>
              <a:defRPr/>
            </a:pPr>
            <a:endParaRPr lang="en-US" sz="600" dirty="0">
              <a:cs typeface="Arial" panose="020B0604020202020204" pitchFamily="34" charset="0"/>
            </a:endParaRPr>
          </a:p>
          <a:p>
            <a:pPr>
              <a:defRPr/>
            </a:pPr>
            <a:r>
              <a:rPr lang="en-US" sz="1350" b="1" dirty="0">
                <a:cs typeface="Arial" panose="020B0604020202020204" pitchFamily="34" charset="0"/>
              </a:rPr>
              <a:t>Extremity or Ring Dosimeter: </a:t>
            </a:r>
            <a:r>
              <a:rPr lang="en-US" sz="1350" dirty="0">
                <a:cs typeface="Arial" panose="020B0604020202020204" pitchFamily="34" charset="0"/>
              </a:rPr>
              <a:t>Worn with your name facing the source of radiation.</a:t>
            </a:r>
          </a:p>
        </p:txBody>
      </p:sp>
      <p:sp>
        <p:nvSpPr>
          <p:cNvPr id="7" name="TextBox 6">
            <a:extLst>
              <a:ext uri="{FF2B5EF4-FFF2-40B4-BE49-F238E27FC236}">
                <a16:creationId xmlns:a16="http://schemas.microsoft.com/office/drawing/2014/main" id="{30CDFD5B-94D0-51D1-C3B2-5BABC56C111F}"/>
              </a:ext>
            </a:extLst>
          </p:cNvPr>
          <p:cNvSpPr txBox="1"/>
          <p:nvPr/>
        </p:nvSpPr>
        <p:spPr>
          <a:xfrm>
            <a:off x="4541520" y="135954"/>
            <a:ext cx="3616622" cy="461665"/>
          </a:xfrm>
          <a:prstGeom prst="rect">
            <a:avLst/>
          </a:prstGeom>
          <a:noFill/>
        </p:spPr>
        <p:txBody>
          <a:bodyPr>
            <a:spAutoFit/>
          </a:bodyPr>
          <a:lstStyle/>
          <a:p>
            <a:pPr algn="r">
              <a:defRPr/>
            </a:pPr>
            <a:r>
              <a:rPr lang="en-US" sz="2400" spc="38" dirty="0">
                <a:ln w="11430"/>
                <a:gradFill>
                  <a:gsLst>
                    <a:gs pos="25000">
                      <a:schemeClr val="accent2">
                        <a:satMod val="155000"/>
                      </a:schemeClr>
                    </a:gs>
                    <a:gs pos="100000">
                      <a:schemeClr val="accent2">
                        <a:shade val="45000"/>
                        <a:satMod val="165000"/>
                      </a:schemeClr>
                    </a:gs>
                  </a:gsLst>
                  <a:lin ang="5400000"/>
                </a:gradFill>
                <a:cs typeface="Arial" panose="020B0604020202020204" pitchFamily="34" charset="0"/>
              </a:rPr>
              <a:t>Radiation Safety</a:t>
            </a:r>
            <a:endParaRPr lang="en-US" sz="2400" dirty="0">
              <a:cs typeface="Arial" panose="020B0604020202020204" pitchFamily="34" charset="0"/>
            </a:endParaRPr>
          </a:p>
        </p:txBody>
      </p:sp>
      <p:sp>
        <p:nvSpPr>
          <p:cNvPr id="54278" name="Slide Number Placeholder 4">
            <a:extLst>
              <a:ext uri="{FF2B5EF4-FFF2-40B4-BE49-F238E27FC236}">
                <a16:creationId xmlns:a16="http://schemas.microsoft.com/office/drawing/2014/main" id="{63357102-B37B-8FF2-BF0D-CFD38E7910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BB75AC82-A866-4F90-A0B8-0313999AA472}" type="slidenum">
              <a:rPr lang="en-US" altLang="en-US" sz="1350">
                <a:latin typeface="Arial" panose="020B0604020202020204" pitchFamily="34" charset="0"/>
              </a:rPr>
              <a:pPr>
                <a:spcBef>
                  <a:spcPct val="0"/>
                </a:spcBef>
                <a:buFontTx/>
                <a:buNone/>
              </a:pPr>
              <a:t>28</a:t>
            </a:fld>
            <a:endParaRPr lang="en-US" altLang="en-US" sz="1350">
              <a:latin typeface="Arial" panose="020B0604020202020204" pitchFamily="34" charset="0"/>
            </a:endParaRPr>
          </a:p>
        </p:txBody>
      </p:sp>
    </p:spTree>
    <p:extLst>
      <p:ext uri="{BB962C8B-B14F-4D97-AF65-F5344CB8AC3E}">
        <p14:creationId xmlns:p14="http://schemas.microsoft.com/office/powerpoint/2010/main" val="58863465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E8E9-61C9-3FD1-15C5-7A521D5F99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C6E20F-1AA3-6922-9C65-D00CB080CC77}"/>
              </a:ext>
            </a:extLst>
          </p:cNvPr>
          <p:cNvSpPr>
            <a:spLocks noGrp="1"/>
          </p:cNvSpPr>
          <p:nvPr>
            <p:ph idx="1"/>
          </p:nvPr>
        </p:nvSpPr>
        <p:spPr>
          <a:xfrm>
            <a:off x="609600" y="782429"/>
            <a:ext cx="4572000" cy="3669506"/>
          </a:xfrm>
        </p:spPr>
        <p:txBody>
          <a:bodyPr>
            <a:normAutofit/>
          </a:bodyPr>
          <a:lstStyle/>
          <a:p>
            <a:pPr>
              <a:buFont typeface="Wingdings" panose="05000000000000000000" pitchFamily="2" charset="2"/>
              <a:buChar char="Ø"/>
              <a:defRPr/>
            </a:pPr>
            <a:r>
              <a:rPr lang="en-US" sz="1800" dirty="0">
                <a:latin typeface="Arial" panose="020B0604020202020204" pitchFamily="34" charset="0"/>
                <a:cs typeface="Arial" pitchFamily="34" charset="0"/>
              </a:rPr>
              <a:t>Before each use, inspect lead aprons/shields for damage and ensure the PPE is tagged indicating a current annual inspection by radiation safety.</a:t>
            </a:r>
          </a:p>
          <a:p>
            <a:pPr lvl="1">
              <a:buFont typeface="Wingdings" panose="05000000000000000000" pitchFamily="2" charset="2"/>
              <a:buChar char="Ø"/>
              <a:defRPr/>
            </a:pPr>
            <a:r>
              <a:rPr lang="en-US" sz="1500" dirty="0">
                <a:latin typeface="Arial" pitchFamily="34" charset="0"/>
                <a:cs typeface="Arial" pitchFamily="34" charset="0"/>
              </a:rPr>
              <a:t>If PPE damaged, do not use and contact radiation safety.</a:t>
            </a:r>
          </a:p>
          <a:p>
            <a:pPr>
              <a:buFont typeface="Wingdings" panose="05000000000000000000" pitchFamily="2" charset="2"/>
              <a:buChar char="Ø"/>
              <a:defRPr/>
            </a:pPr>
            <a:r>
              <a:rPr lang="en-US" sz="1800" dirty="0">
                <a:latin typeface="Arial" pitchFamily="34" charset="0"/>
                <a:cs typeface="Arial" pitchFamily="34" charset="0"/>
              </a:rPr>
              <a:t>If a radioactive spill occurs, follow emergency procedures posted in your area.</a:t>
            </a:r>
          </a:p>
          <a:p>
            <a:pPr>
              <a:buFont typeface="Wingdings" panose="05000000000000000000" pitchFamily="2" charset="2"/>
              <a:buChar char="Ø"/>
              <a:defRPr/>
            </a:pPr>
            <a:r>
              <a:rPr lang="en-US" sz="1800" b="1" dirty="0">
                <a:latin typeface="Arial" pitchFamily="34" charset="0"/>
                <a:cs typeface="Arial" pitchFamily="34" charset="0"/>
              </a:rPr>
              <a:t>Questions?  </a:t>
            </a:r>
          </a:p>
          <a:p>
            <a:pPr>
              <a:buFont typeface="Wingdings" panose="05000000000000000000" pitchFamily="2" charset="2"/>
              <a:buChar char="Ø"/>
              <a:defRPr/>
            </a:pPr>
            <a:r>
              <a:rPr lang="en-US" sz="1800" b="1" dirty="0">
                <a:latin typeface="Arial" pitchFamily="34" charset="0"/>
                <a:cs typeface="Arial" pitchFamily="34" charset="0"/>
              </a:rPr>
              <a:t>Contact Radiation Safety:</a:t>
            </a:r>
          </a:p>
          <a:p>
            <a:pPr lvl="2" indent="-254794">
              <a:buFont typeface="Wingdings" panose="05000000000000000000" pitchFamily="2" charset="2"/>
              <a:buChar char="Ø"/>
              <a:defRPr/>
            </a:pPr>
            <a:r>
              <a:rPr lang="en-US" sz="1400" dirty="0">
                <a:latin typeface="Arial" pitchFamily="34" charset="0"/>
                <a:cs typeface="Arial" pitchFamily="34" charset="0"/>
              </a:rPr>
              <a:t>Hospital Radiation Safety: 631-638-2356</a:t>
            </a:r>
          </a:p>
          <a:p>
            <a:pPr lvl="2" indent="-254794">
              <a:buFont typeface="Wingdings" panose="05000000000000000000" pitchFamily="2" charset="2"/>
              <a:buChar char="Ø"/>
              <a:defRPr/>
            </a:pPr>
            <a:r>
              <a:rPr lang="en-US" sz="1400" dirty="0">
                <a:latin typeface="Arial" pitchFamily="34" charset="0"/>
                <a:cs typeface="Arial" pitchFamily="34" charset="0"/>
              </a:rPr>
              <a:t>Anthony.Boccia@stonybrookmedicine.edu</a:t>
            </a:r>
          </a:p>
          <a:p>
            <a:pPr lvl="2" indent="-257175">
              <a:buFont typeface="Wingdings" panose="05000000000000000000" pitchFamily="2" charset="2"/>
              <a:buChar char="Ø"/>
              <a:defRPr/>
            </a:pPr>
            <a:endParaRPr lang="en-US" sz="1350" dirty="0">
              <a:latin typeface="Arial" pitchFamily="34" charset="0"/>
              <a:cs typeface="Arial" pitchFamily="34" charset="0"/>
            </a:endParaRPr>
          </a:p>
        </p:txBody>
      </p:sp>
      <p:sp>
        <p:nvSpPr>
          <p:cNvPr id="7" name="TextBox 6">
            <a:extLst>
              <a:ext uri="{FF2B5EF4-FFF2-40B4-BE49-F238E27FC236}">
                <a16:creationId xmlns:a16="http://schemas.microsoft.com/office/drawing/2014/main" id="{C0BF0668-2645-360C-4E5F-AFF6BEDBE6DD}"/>
              </a:ext>
            </a:extLst>
          </p:cNvPr>
          <p:cNvSpPr txBox="1"/>
          <p:nvPr/>
        </p:nvSpPr>
        <p:spPr>
          <a:xfrm>
            <a:off x="-76200" y="229900"/>
            <a:ext cx="3616622" cy="461665"/>
          </a:xfrm>
          <a:prstGeom prst="rect">
            <a:avLst/>
          </a:prstGeom>
          <a:noFill/>
        </p:spPr>
        <p:txBody>
          <a:bodyPr>
            <a:spAutoFit/>
          </a:bodyPr>
          <a:lstStyle/>
          <a:p>
            <a:pPr algn="r">
              <a:defRPr/>
            </a:pPr>
            <a:r>
              <a:rPr lang="en-US" sz="2400" spc="38" dirty="0">
                <a:ln w="11430"/>
                <a:gradFill>
                  <a:gsLst>
                    <a:gs pos="25000">
                      <a:schemeClr val="accent2">
                        <a:satMod val="155000"/>
                      </a:schemeClr>
                    </a:gs>
                    <a:gs pos="100000">
                      <a:schemeClr val="accent2">
                        <a:shade val="45000"/>
                        <a:satMod val="165000"/>
                      </a:schemeClr>
                    </a:gs>
                  </a:gsLst>
                  <a:lin ang="5400000"/>
                </a:gradFill>
                <a:cs typeface="Arial" panose="020B0604020202020204" pitchFamily="34" charset="0"/>
              </a:rPr>
              <a:t>Radiation Safety</a:t>
            </a:r>
            <a:endParaRPr lang="en-US" sz="2400" dirty="0">
              <a:cs typeface="Arial" panose="020B0604020202020204" pitchFamily="34" charset="0"/>
            </a:endParaRPr>
          </a:p>
        </p:txBody>
      </p:sp>
      <p:pic>
        <p:nvPicPr>
          <p:cNvPr id="55300" name="Picture 1" descr="ANd9GcRV1bEitHLXUazfZ94Djqt7Z0y1sJFz4pSKVoURAKkNv0bMnAndDA">
            <a:extLst>
              <a:ext uri="{FF2B5EF4-FFF2-40B4-BE49-F238E27FC236}">
                <a16:creationId xmlns:a16="http://schemas.microsoft.com/office/drawing/2014/main" id="{C4955CF1-3667-EFEA-D3BF-A764A78C0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893"/>
          <a:stretch>
            <a:fillRect/>
          </a:stretch>
        </p:blipFill>
        <p:spPr bwMode="auto">
          <a:xfrm>
            <a:off x="5856525" y="23672"/>
            <a:ext cx="1464469" cy="1293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3">
            <a:extLst>
              <a:ext uri="{FF2B5EF4-FFF2-40B4-BE49-F238E27FC236}">
                <a16:creationId xmlns:a16="http://schemas.microsoft.com/office/drawing/2014/main" id="{1861B038-D2BD-983B-FD80-1D6AE0894F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1447134"/>
            <a:ext cx="1971675" cy="12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Slide Number Placeholder 4">
            <a:extLst>
              <a:ext uri="{FF2B5EF4-FFF2-40B4-BE49-F238E27FC236}">
                <a16:creationId xmlns:a16="http://schemas.microsoft.com/office/drawing/2014/main" id="{82DC6ECB-54E4-07FC-3057-F2680E64833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D3FA6ADC-C85C-464D-AF88-42AF821D5A51}" type="slidenum">
              <a:rPr lang="en-US" altLang="en-US" sz="1350">
                <a:latin typeface="Arial" panose="020B0604020202020204" pitchFamily="34" charset="0"/>
              </a:rPr>
              <a:pPr>
                <a:spcBef>
                  <a:spcPct val="0"/>
                </a:spcBef>
                <a:buFontTx/>
                <a:buNone/>
              </a:pPr>
              <a:t>29</a:t>
            </a:fld>
            <a:endParaRPr lang="en-US" altLang="en-US" sz="1350">
              <a:latin typeface="Arial" panose="020B0604020202020204" pitchFamily="34" charset="0"/>
            </a:endParaRPr>
          </a:p>
        </p:txBody>
      </p:sp>
      <p:pic>
        <p:nvPicPr>
          <p:cNvPr id="5" name="Picture 4">
            <a:extLst>
              <a:ext uri="{FF2B5EF4-FFF2-40B4-BE49-F238E27FC236}">
                <a16:creationId xmlns:a16="http://schemas.microsoft.com/office/drawing/2014/main" id="{F0BB09FA-B46D-A4FE-E43F-A12B18004368}"/>
              </a:ext>
            </a:extLst>
          </p:cNvPr>
          <p:cNvPicPr>
            <a:picLocks noChangeAspect="1"/>
          </p:cNvPicPr>
          <p:nvPr/>
        </p:nvPicPr>
        <p:blipFill>
          <a:blip r:embed="rId4"/>
          <a:stretch>
            <a:fillRect/>
          </a:stretch>
        </p:blipFill>
        <p:spPr>
          <a:xfrm>
            <a:off x="5145833" y="2952750"/>
            <a:ext cx="3629735" cy="1230304"/>
          </a:xfrm>
          <a:prstGeom prst="rect">
            <a:avLst/>
          </a:prstGeom>
        </p:spPr>
      </p:pic>
    </p:spTree>
    <p:extLst>
      <p:ext uri="{BB962C8B-B14F-4D97-AF65-F5344CB8AC3E}">
        <p14:creationId xmlns:p14="http://schemas.microsoft.com/office/powerpoint/2010/main" val="17668640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2">
            <a:extLst>
              <a:ext uri="{FF2B5EF4-FFF2-40B4-BE49-F238E27FC236}">
                <a16:creationId xmlns:a16="http://schemas.microsoft.com/office/drawing/2014/main" id="{D25A4FB7-07DB-3D34-5269-8A8024AE6935}"/>
              </a:ext>
            </a:extLst>
          </p:cNvPr>
          <p:cNvSpPr>
            <a:spLocks noGrp="1"/>
          </p:cNvSpPr>
          <p:nvPr>
            <p:ph type="body" sz="half" idx="1"/>
          </p:nvPr>
        </p:nvSpPr>
        <p:spPr>
          <a:xfrm>
            <a:off x="726621" y="897554"/>
            <a:ext cx="3028950" cy="3394472"/>
          </a:xfrm>
        </p:spPr>
        <p:txBody>
          <a:bodyPr/>
          <a:lstStyle/>
          <a:p>
            <a:pPr marL="742950" lvl="1" indent="-484585">
              <a:buFont typeface="Wingdings" panose="05000000000000000000" pitchFamily="2" charset="2"/>
              <a:buChar char="Ø"/>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Environment of Care</a:t>
            </a:r>
          </a:p>
          <a:p>
            <a:pPr marL="742950" lvl="1" indent="-484585">
              <a:buFont typeface="Wingdings" panose="05000000000000000000" pitchFamily="2" charset="2"/>
              <a:buChar char="Ø"/>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Occupational Injury &amp; Illness Prevention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Injury Reporting </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Latex Allergy</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Slips &amp; Trips Prevention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Ergonomics &amp; Safe Patient Handling</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Respiratory Protection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Contaminated Sharps Injury Prevention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Radiation Safety and Laser Safety</a:t>
            </a:r>
          </a:p>
          <a:p>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6" name="Rectangle 5">
            <a:extLst>
              <a:ext uri="{FF2B5EF4-FFF2-40B4-BE49-F238E27FC236}">
                <a16:creationId xmlns:a16="http://schemas.microsoft.com/office/drawing/2014/main" id="{4E27BA94-AEDE-4943-8C9B-CE6B155B8889}"/>
              </a:ext>
            </a:extLst>
          </p:cNvPr>
          <p:cNvSpPr/>
          <p:nvPr/>
        </p:nvSpPr>
        <p:spPr>
          <a:xfrm>
            <a:off x="4343400" y="971551"/>
            <a:ext cx="3429000" cy="3125471"/>
          </a:xfrm>
          <a:prstGeom prst="rect">
            <a:avLst/>
          </a:prstGeom>
        </p:spPr>
        <p:txBody>
          <a:bodyPr>
            <a:spAutoFit/>
          </a:bodyPr>
          <a:lstStyle/>
          <a:p>
            <a:pPr marL="728663" lvl="1" indent="-525066">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Hazard Communication/Right to Know</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Safety Data Sheets and Chemical Inventories</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Eyewashes/Safety Showers</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Chemical Spill Response</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Hazardous Drugs Safety </a:t>
            </a:r>
            <a:endParaRPr lang="en-US" altLang="en-US" sz="1350" i="1" dirty="0">
              <a:latin typeface="Helvetica" panose="020B0604020202020204" pitchFamily="34" charset="0"/>
              <a:ea typeface="ＭＳ Ｐゴシック" panose="020B0600070205080204" pitchFamily="34" charset="-128"/>
              <a:cs typeface="Helvetica" panose="020B0604020202020204" pitchFamily="34" charset="0"/>
            </a:endParaRP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High Level Disinfectants </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Formaldehyde (Formalin) Safety</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Waste Anesthetic Gases Safety </a:t>
            </a:r>
          </a:p>
          <a:p>
            <a:pPr marL="742950" lvl="1" indent="-484585">
              <a:lnSpc>
                <a:spcPct val="90000"/>
              </a:lnSpc>
              <a:buFont typeface="Wingdings" panose="05000000000000000000" pitchFamily="2" charset="2"/>
              <a:buChar char="Ø"/>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Environmental Awareness &amp; Hazardous Waste</a:t>
            </a:r>
          </a:p>
          <a:p>
            <a:pPr marL="742950" lvl="1" indent="-484585">
              <a:lnSpc>
                <a:spcPct val="90000"/>
              </a:lnSpc>
              <a:buFont typeface="Wingdings" panose="05000000000000000000" pitchFamily="2" charset="2"/>
              <a:buChar char="Ø"/>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Transporting Infectious and Biological Specimens</a:t>
            </a:r>
          </a:p>
        </p:txBody>
      </p:sp>
      <p:sp>
        <p:nvSpPr>
          <p:cNvPr id="19460" name="Rectangle 2">
            <a:extLst>
              <a:ext uri="{FF2B5EF4-FFF2-40B4-BE49-F238E27FC236}">
                <a16:creationId xmlns:a16="http://schemas.microsoft.com/office/drawing/2014/main" id="{20E2B114-1AE8-5888-3A9E-7EC2A093E10B}"/>
              </a:ext>
            </a:extLst>
          </p:cNvPr>
          <p:cNvSpPr>
            <a:spLocks noGrp="1" noChangeArrowheads="1"/>
          </p:cNvSpPr>
          <p:nvPr>
            <p:ph type="title"/>
          </p:nvPr>
        </p:nvSpPr>
        <p:spPr bwMode="auto">
          <a:xfrm>
            <a:off x="990600" y="207996"/>
            <a:ext cx="61722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6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Training Outline</a:t>
            </a:r>
          </a:p>
        </p:txBody>
      </p:sp>
      <p:sp>
        <p:nvSpPr>
          <p:cNvPr id="19461" name="Slide Number Placeholder 3">
            <a:extLst>
              <a:ext uri="{FF2B5EF4-FFF2-40B4-BE49-F238E27FC236}">
                <a16:creationId xmlns:a16="http://schemas.microsoft.com/office/drawing/2014/main" id="{EAA8E9CA-1BCC-36E5-2A21-9BCF1113DC1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0D88A94F-CC36-4251-AF2D-39F31EEE41C2}" type="slidenum">
              <a:rPr lang="en-US" altLang="en-US" sz="1350">
                <a:latin typeface="Arial" panose="020B0604020202020204" pitchFamily="34" charset="0"/>
              </a:rPr>
              <a:pPr>
                <a:spcBef>
                  <a:spcPct val="0"/>
                </a:spcBef>
                <a:buFontTx/>
                <a:buNone/>
              </a:pPr>
              <a:t>3</a:t>
            </a:fld>
            <a:endParaRPr lang="en-US" altLang="en-US" sz="135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AAC8-819F-220D-992D-6E344D56DA68}"/>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CBCC181-AEBE-CAC5-E899-B9F270DD62CF}"/>
              </a:ext>
            </a:extLst>
          </p:cNvPr>
          <p:cNvPicPr>
            <a:picLocks noGrp="1" noChangeAspect="1"/>
          </p:cNvPicPr>
          <p:nvPr>
            <p:ph sz="quarter" idx="16"/>
          </p:nvPr>
        </p:nvPicPr>
        <p:blipFill>
          <a:blip r:embed="rId2"/>
          <a:stretch>
            <a:fillRect/>
          </a:stretch>
        </p:blipFill>
        <p:spPr>
          <a:xfrm rot="5400000">
            <a:off x="2505745" y="-992093"/>
            <a:ext cx="3862334" cy="7036735"/>
          </a:xfrm>
          <a:prstGeom prst="rect">
            <a:avLst/>
          </a:prstGeom>
        </p:spPr>
      </p:pic>
      <p:sp>
        <p:nvSpPr>
          <p:cNvPr id="4" name="TextBox 3">
            <a:extLst>
              <a:ext uri="{FF2B5EF4-FFF2-40B4-BE49-F238E27FC236}">
                <a16:creationId xmlns:a16="http://schemas.microsoft.com/office/drawing/2014/main" id="{59D1C2C9-5C58-CAB5-1E26-B3B43FB25805}"/>
              </a:ext>
            </a:extLst>
          </p:cNvPr>
          <p:cNvSpPr txBox="1"/>
          <p:nvPr/>
        </p:nvSpPr>
        <p:spPr>
          <a:xfrm>
            <a:off x="5199017" y="4656908"/>
            <a:ext cx="3337560" cy="300082"/>
          </a:xfrm>
          <a:prstGeom prst="rect">
            <a:avLst/>
          </a:prstGeom>
          <a:noFill/>
        </p:spPr>
        <p:txBody>
          <a:bodyPr wrap="square" rtlCol="0">
            <a:spAutoFit/>
          </a:bodyPr>
          <a:lstStyle/>
          <a:p>
            <a:r>
              <a:rPr lang="en-US" sz="1350" dirty="0"/>
              <a:t>Hospital Laser Safety Officer 631-444-3196</a:t>
            </a:r>
          </a:p>
        </p:txBody>
      </p:sp>
      <p:sp>
        <p:nvSpPr>
          <p:cNvPr id="6" name="TextBox 5">
            <a:extLst>
              <a:ext uri="{FF2B5EF4-FFF2-40B4-BE49-F238E27FC236}">
                <a16:creationId xmlns:a16="http://schemas.microsoft.com/office/drawing/2014/main" id="{944F5D28-25D0-F657-83C4-DBC929807A85}"/>
              </a:ext>
            </a:extLst>
          </p:cNvPr>
          <p:cNvSpPr txBox="1"/>
          <p:nvPr/>
        </p:nvSpPr>
        <p:spPr>
          <a:xfrm>
            <a:off x="5924145" y="186510"/>
            <a:ext cx="1854926" cy="400110"/>
          </a:xfrm>
          <a:prstGeom prst="rect">
            <a:avLst/>
          </a:prstGeom>
          <a:noFill/>
        </p:spPr>
        <p:txBody>
          <a:bodyPr wrap="square" rtlCol="0">
            <a:spAutoFit/>
          </a:bodyPr>
          <a:lstStyle/>
          <a:p>
            <a:r>
              <a:rPr lang="en-US" sz="2000" dirty="0"/>
              <a:t>Laser Safety</a:t>
            </a:r>
          </a:p>
        </p:txBody>
      </p:sp>
    </p:spTree>
    <p:extLst>
      <p:ext uri="{BB962C8B-B14F-4D97-AF65-F5344CB8AC3E}">
        <p14:creationId xmlns:p14="http://schemas.microsoft.com/office/powerpoint/2010/main" val="3314675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65485-20DF-A818-E061-C58DB04B37EA}"/>
              </a:ext>
            </a:extLst>
          </p:cNvPr>
          <p:cNvSpPr>
            <a:spLocks noGrp="1"/>
          </p:cNvSpPr>
          <p:nvPr>
            <p:ph type="sldNum" sz="quarter" idx="12"/>
          </p:nvPr>
        </p:nvSpPr>
        <p:spPr/>
        <p:txBody>
          <a:bodyPr/>
          <a:lstStyle/>
          <a:p>
            <a:fld id="{935F4044-894B-B74C-BA70-A76DFBF02618}" type="slidenum">
              <a:rPr lang="en-US" smtClean="0"/>
              <a:pPr/>
              <a:t>31</a:t>
            </a:fld>
            <a:endParaRPr lang="en-US" sz="900" dirty="0"/>
          </a:p>
        </p:txBody>
      </p:sp>
      <p:sp>
        <p:nvSpPr>
          <p:cNvPr id="13" name="Text Placeholder 12">
            <a:extLst>
              <a:ext uri="{FF2B5EF4-FFF2-40B4-BE49-F238E27FC236}">
                <a16:creationId xmlns:a16="http://schemas.microsoft.com/office/drawing/2014/main" id="{F8FC34CF-DCA0-95EB-CDCD-26AE1F49EDA7}"/>
              </a:ext>
            </a:extLst>
          </p:cNvPr>
          <p:cNvSpPr>
            <a:spLocks noGrp="1"/>
          </p:cNvSpPr>
          <p:nvPr>
            <p:ph type="body" sz="quarter" idx="27"/>
          </p:nvPr>
        </p:nvSpPr>
        <p:spPr>
          <a:xfrm>
            <a:off x="914400" y="133351"/>
            <a:ext cx="4343400" cy="3429000"/>
          </a:xfrm>
        </p:spPr>
        <p:txBody>
          <a:bodyPr/>
          <a:lstStyle/>
          <a:p>
            <a:endParaRPr lang="en-US" dirty="0"/>
          </a:p>
          <a:p>
            <a:r>
              <a:rPr lang="en-US" dirty="0"/>
              <a:t>OSHA Hazard Communication Standard</a:t>
            </a:r>
          </a:p>
          <a:p>
            <a:endParaRPr lang="en-US" dirty="0"/>
          </a:p>
          <a:p>
            <a:r>
              <a:rPr lang="en-US" dirty="0"/>
              <a:t>NYS Right-to-Know Law (PESH)</a:t>
            </a:r>
          </a:p>
        </p:txBody>
      </p:sp>
      <p:sp>
        <p:nvSpPr>
          <p:cNvPr id="14" name="Text Placeholder 13">
            <a:extLst>
              <a:ext uri="{FF2B5EF4-FFF2-40B4-BE49-F238E27FC236}">
                <a16:creationId xmlns:a16="http://schemas.microsoft.com/office/drawing/2014/main" id="{18986809-893F-C3A9-577B-2D1A9F120982}"/>
              </a:ext>
            </a:extLst>
          </p:cNvPr>
          <p:cNvSpPr>
            <a:spLocks noGrp="1"/>
          </p:cNvSpPr>
          <p:nvPr>
            <p:ph type="body" sz="quarter" idx="28"/>
          </p:nvPr>
        </p:nvSpPr>
        <p:spPr/>
        <p:txBody>
          <a:bodyPr/>
          <a:lstStyle/>
          <a:p>
            <a:endParaRPr lang="en-US" dirty="0"/>
          </a:p>
          <a:p>
            <a:endParaRPr lang="en-US" dirty="0"/>
          </a:p>
        </p:txBody>
      </p:sp>
      <p:pic>
        <p:nvPicPr>
          <p:cNvPr id="18" name="Picture 17">
            <a:extLst>
              <a:ext uri="{FF2B5EF4-FFF2-40B4-BE49-F238E27FC236}">
                <a16:creationId xmlns:a16="http://schemas.microsoft.com/office/drawing/2014/main" id="{74B654A7-A254-36C7-77CF-8C651EEA4BA2}"/>
              </a:ext>
            </a:extLst>
          </p:cNvPr>
          <p:cNvPicPr>
            <a:picLocks noChangeAspect="1"/>
          </p:cNvPicPr>
          <p:nvPr/>
        </p:nvPicPr>
        <p:blipFill>
          <a:blip r:embed="rId2"/>
          <a:stretch>
            <a:fillRect/>
          </a:stretch>
        </p:blipFill>
        <p:spPr>
          <a:xfrm>
            <a:off x="5842552" y="58612"/>
            <a:ext cx="3048000" cy="3933825"/>
          </a:xfrm>
          <a:prstGeom prst="rect">
            <a:avLst/>
          </a:prstGeom>
        </p:spPr>
      </p:pic>
      <p:sp>
        <p:nvSpPr>
          <p:cNvPr id="19" name="TextBox 18">
            <a:extLst>
              <a:ext uri="{FF2B5EF4-FFF2-40B4-BE49-F238E27FC236}">
                <a16:creationId xmlns:a16="http://schemas.microsoft.com/office/drawing/2014/main" id="{547821DE-22CF-46EC-68A1-4A05E2AC6204}"/>
              </a:ext>
            </a:extLst>
          </p:cNvPr>
          <p:cNvSpPr txBox="1"/>
          <p:nvPr/>
        </p:nvSpPr>
        <p:spPr>
          <a:xfrm>
            <a:off x="152400" y="3952509"/>
            <a:ext cx="6160436" cy="461665"/>
          </a:xfrm>
          <a:prstGeom prst="rect">
            <a:avLst/>
          </a:prstGeom>
          <a:noFill/>
        </p:spPr>
        <p:txBody>
          <a:bodyPr wrap="square" rtlCol="0">
            <a:spAutoFit/>
          </a:bodyPr>
          <a:lstStyle/>
          <a:p>
            <a:r>
              <a:rPr lang="en-US" sz="1200" b="0" i="0" u="none" strike="noStrike" baseline="0" dirty="0">
                <a:solidFill>
                  <a:srgbClr val="000000"/>
                </a:solidFill>
                <a:latin typeface="Arial" panose="020B0604020202020204" pitchFamily="34" charset="0"/>
              </a:rPr>
              <a:t>Occupational Safety &amp; Health Administration (OSHA) </a:t>
            </a:r>
            <a:r>
              <a:rPr lang="en-US" sz="1200" b="0" i="0" u="none" strike="noStrike" baseline="0" dirty="0">
                <a:solidFill>
                  <a:srgbClr val="000000"/>
                </a:solidFill>
                <a:latin typeface="Arial" panose="020B0604020202020204" pitchFamily="34" charset="0"/>
                <a:sym typeface="Wingdings" panose="05000000000000000000" pitchFamily="2" charset="2"/>
              </a:rPr>
              <a:t></a:t>
            </a:r>
            <a:r>
              <a:rPr lang="en-US" sz="1200" b="0" i="0" u="none" strike="noStrike" baseline="0" dirty="0">
                <a:solidFill>
                  <a:srgbClr val="000000"/>
                </a:solidFill>
                <a:latin typeface="Arial" panose="020B0604020202020204" pitchFamily="34" charset="0"/>
              </a:rPr>
              <a:t> private sector employees</a:t>
            </a:r>
          </a:p>
          <a:p>
            <a:r>
              <a:rPr lang="en-US" sz="1200" b="0" i="0" u="none" strike="noStrike" baseline="0" dirty="0">
                <a:solidFill>
                  <a:srgbClr val="000000"/>
                </a:solidFill>
                <a:latin typeface="Arial" panose="020B0604020202020204" pitchFamily="34" charset="0"/>
              </a:rPr>
              <a:t>Public Employees Safety &amp; Health Bureau (PESH) </a:t>
            </a:r>
            <a:r>
              <a:rPr lang="en-US" sz="1200" b="0" i="0" u="none" strike="noStrike" baseline="0" dirty="0">
                <a:solidFill>
                  <a:srgbClr val="000000"/>
                </a:solidFill>
                <a:latin typeface="Arial" panose="020B0604020202020204" pitchFamily="34" charset="0"/>
                <a:sym typeface="Wingdings" panose="05000000000000000000" pitchFamily="2" charset="2"/>
              </a:rPr>
              <a:t></a:t>
            </a:r>
            <a:r>
              <a:rPr lang="en-US" sz="1200" b="0" i="0" u="none" strike="noStrike" baseline="0" dirty="0">
                <a:solidFill>
                  <a:srgbClr val="000000"/>
                </a:solidFill>
                <a:latin typeface="Arial" panose="020B0604020202020204" pitchFamily="34" charset="0"/>
              </a:rPr>
              <a:t> public (state &amp; local) employees</a:t>
            </a:r>
            <a:endParaRPr lang="en-US" sz="1200" dirty="0"/>
          </a:p>
        </p:txBody>
      </p:sp>
    </p:spTree>
    <p:extLst>
      <p:ext uri="{BB962C8B-B14F-4D97-AF65-F5344CB8AC3E}">
        <p14:creationId xmlns:p14="http://schemas.microsoft.com/office/powerpoint/2010/main" val="3374545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54BB43-F792-3C5F-8B5E-F67613F32017}"/>
              </a:ext>
            </a:extLst>
          </p:cNvPr>
          <p:cNvSpPr>
            <a:spLocks noGrp="1"/>
          </p:cNvSpPr>
          <p:nvPr>
            <p:ph type="sldNum" sz="quarter" idx="12"/>
          </p:nvPr>
        </p:nvSpPr>
        <p:spPr/>
        <p:txBody>
          <a:bodyPr/>
          <a:lstStyle/>
          <a:p>
            <a:fld id="{935F4044-894B-B74C-BA70-A76DFBF02618}" type="slidenum">
              <a:rPr lang="en-US" smtClean="0"/>
              <a:pPr/>
              <a:t>32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25E92772-24B1-8F12-5FD9-3206C8B38648}"/>
              </a:ext>
            </a:extLst>
          </p:cNvPr>
          <p:cNvSpPr>
            <a:spLocks noGrp="1"/>
          </p:cNvSpPr>
          <p:nvPr>
            <p:ph type="body" sz="quarter" idx="27"/>
          </p:nvPr>
        </p:nvSpPr>
        <p:spPr/>
        <p:txBody>
          <a:bodyPr/>
          <a:lstStyle/>
          <a:p>
            <a:r>
              <a:rPr lang="en-US" sz="2000" i="0" u="none" strike="noStrike" baseline="0" dirty="0">
                <a:solidFill>
                  <a:srgbClr val="C00000"/>
                </a:solidFill>
                <a:latin typeface="Arial" panose="020B0604020202020204" pitchFamily="34" charset="0"/>
              </a:rPr>
              <a:t>Right-to-Know Law guarantees employees the right to information, training and education regarding toxic substances in the workplace. </a:t>
            </a:r>
          </a:p>
          <a:p>
            <a:endParaRPr lang="en-US" sz="1800" b="0" dirty="0">
              <a:solidFill>
                <a:srgbClr val="000000"/>
              </a:solidFill>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0502ACCA-0CE1-C4D0-0E0F-48208EB11830}"/>
              </a:ext>
            </a:extLst>
          </p:cNvPr>
          <p:cNvSpPr>
            <a:spLocks noGrp="1"/>
          </p:cNvSpPr>
          <p:nvPr>
            <p:ph type="body" sz="quarter" idx="28"/>
          </p:nvPr>
        </p:nvSpPr>
        <p:spPr>
          <a:xfrm>
            <a:off x="914400" y="1809750"/>
            <a:ext cx="5715000" cy="2514600"/>
          </a:xfrm>
        </p:spPr>
        <p:txBody>
          <a:bodyPr/>
          <a:lstStyle/>
          <a:p>
            <a:pPr algn="l"/>
            <a:r>
              <a:rPr lang="en-US" sz="2000" b="0" i="0" u="none" strike="noStrike" baseline="0" dirty="0">
                <a:solidFill>
                  <a:srgbClr val="000000"/>
                </a:solidFill>
                <a:latin typeface="Arial" panose="020B0604020202020204" pitchFamily="34" charset="0"/>
              </a:rPr>
              <a:t>Employees have access to:</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Safety Data Sheets of </a:t>
            </a:r>
            <a:r>
              <a:rPr lang="en-US" sz="2000" dirty="0">
                <a:solidFill>
                  <a:srgbClr val="000000"/>
                </a:solidFill>
                <a:latin typeface="Arial" panose="020B0604020202020204" pitchFamily="34" charset="0"/>
              </a:rPr>
              <a:t>hazardous</a:t>
            </a:r>
            <a:r>
              <a:rPr lang="en-US" sz="2000" b="0" i="0" u="none" strike="noStrike" baseline="0" dirty="0">
                <a:solidFill>
                  <a:srgbClr val="000000"/>
                </a:solidFill>
                <a:latin typeface="Arial" panose="020B0604020202020204" pitchFamily="34" charset="0"/>
              </a:rPr>
              <a:t> chemicals used</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Guidelines for proper container labeling</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Information on what protective measures are available to prevent exposure or injuries</a:t>
            </a:r>
          </a:p>
          <a:p>
            <a:endParaRPr lang="en-US" dirty="0"/>
          </a:p>
        </p:txBody>
      </p:sp>
      <p:pic>
        <p:nvPicPr>
          <p:cNvPr id="9" name="Picture 8">
            <a:extLst>
              <a:ext uri="{FF2B5EF4-FFF2-40B4-BE49-F238E27FC236}">
                <a16:creationId xmlns:a16="http://schemas.microsoft.com/office/drawing/2014/main" id="{8B50BFF0-25E3-8D6E-94C2-DF5FE294D833}"/>
              </a:ext>
            </a:extLst>
          </p:cNvPr>
          <p:cNvPicPr>
            <a:picLocks noChangeAspect="1"/>
          </p:cNvPicPr>
          <p:nvPr/>
        </p:nvPicPr>
        <p:blipFill>
          <a:blip r:embed="rId2"/>
          <a:stretch>
            <a:fillRect/>
          </a:stretch>
        </p:blipFill>
        <p:spPr>
          <a:xfrm>
            <a:off x="6858000" y="1326565"/>
            <a:ext cx="1947136" cy="2920704"/>
          </a:xfrm>
          <a:prstGeom prst="rect">
            <a:avLst/>
          </a:prstGeom>
        </p:spPr>
      </p:pic>
    </p:spTree>
    <p:extLst>
      <p:ext uri="{BB962C8B-B14F-4D97-AF65-F5344CB8AC3E}">
        <p14:creationId xmlns:p14="http://schemas.microsoft.com/office/powerpoint/2010/main" val="439722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nline Image Placeholder 3">
            <a:extLst>
              <a:ext uri="{FF2B5EF4-FFF2-40B4-BE49-F238E27FC236}">
                <a16:creationId xmlns:a16="http://schemas.microsoft.com/office/drawing/2014/main" id="{A4D99655-EB57-4A9D-BE6A-05191A14F001}"/>
              </a:ext>
            </a:extLst>
          </p:cNvPr>
          <p:cNvSpPr>
            <a:spLocks noGrp="1" noTextEdit="1"/>
          </p:cNvSpPr>
          <p:nvPr>
            <p:ph type="clipArt" sz="half" idx="2"/>
          </p:nvPr>
        </p:nvSpPr>
        <p:spPr/>
        <p:txBody>
          <a:bodyPr/>
          <a:lstStyle/>
          <a:p>
            <a:endParaRPr lang="en-US"/>
          </a:p>
        </p:txBody>
      </p:sp>
      <p:sp>
        <p:nvSpPr>
          <p:cNvPr id="59395" name="Slide Number Placeholder 4">
            <a:extLst>
              <a:ext uri="{FF2B5EF4-FFF2-40B4-BE49-F238E27FC236}">
                <a16:creationId xmlns:a16="http://schemas.microsoft.com/office/drawing/2014/main" id="{EBB29A81-6D07-45E1-A34E-660EA95512D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0AD2C6B8-646E-45D1-878A-22B3A6742663}" type="slidenum">
              <a:rPr lang="en-US" altLang="en-US" sz="1350">
                <a:latin typeface="Arial" panose="020B0604020202020204" pitchFamily="34" charset="0"/>
              </a:rPr>
              <a:pPr>
                <a:spcBef>
                  <a:spcPct val="0"/>
                </a:spcBef>
                <a:buFontTx/>
                <a:buNone/>
              </a:pPr>
              <a:t>33</a:t>
            </a:fld>
            <a:endParaRPr lang="en-US" altLang="en-US" sz="1350">
              <a:latin typeface="Arial" panose="020B0604020202020204" pitchFamily="34" charset="0"/>
            </a:endParaRPr>
          </a:p>
        </p:txBody>
      </p:sp>
      <p:sp>
        <p:nvSpPr>
          <p:cNvPr id="6" name="Rectangle 3">
            <a:extLst>
              <a:ext uri="{FF2B5EF4-FFF2-40B4-BE49-F238E27FC236}">
                <a16:creationId xmlns:a16="http://schemas.microsoft.com/office/drawing/2014/main" id="{08A19BF6-F66A-4E23-A728-EB045DAEC37D}"/>
              </a:ext>
            </a:extLst>
          </p:cNvPr>
          <p:cNvSpPr txBox="1">
            <a:spLocks noChangeArrowheads="1"/>
          </p:cNvSpPr>
          <p:nvPr/>
        </p:nvSpPr>
        <p:spPr bwMode="auto">
          <a:xfrm>
            <a:off x="990600" y="1047750"/>
            <a:ext cx="3028950" cy="3280173"/>
          </a:xfrm>
          <a:prstGeom prst="rect">
            <a:avLst/>
          </a:prstGeom>
          <a:noFill/>
          <a:ln w="9525">
            <a:noFill/>
            <a:miter lim="800000"/>
            <a:headEnd/>
            <a:tailEnd/>
          </a:ln>
        </p:spPr>
        <p:txBody>
          <a:bodyPr lIns="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pitchFamily="-112" charset="-128"/>
                <a:cs typeface="Helvetica"/>
              </a:defRPr>
            </a:lvl1pPr>
            <a:lvl2pPr marL="742950" indent="-285750" algn="l" defTabSz="457200" rtl="0" eaLnBrk="1" fontAlgn="base" hangingPunct="1">
              <a:spcBef>
                <a:spcPct val="20000"/>
              </a:spcBef>
              <a:spcAft>
                <a:spcPct val="0"/>
              </a:spcAft>
              <a:buFont typeface="Lucida Grande" charset="0"/>
              <a:buChar char="–"/>
              <a:defRPr sz="2800" kern="1200">
                <a:solidFill>
                  <a:schemeClr val="tx1"/>
                </a:solidFill>
                <a:latin typeface="Helvetica"/>
                <a:ea typeface="ＭＳ Ｐゴシック" pitchFamily="-112" charset="-128"/>
                <a:cs typeface="Helvetic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pitchFamily="-112" charset="-128"/>
                <a:cs typeface="Helvetic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defRPr/>
            </a:pPr>
            <a:r>
              <a:rPr lang="en-US" sz="3000" b="1" dirty="0">
                <a:effectLst>
                  <a:glow rad="101600">
                    <a:schemeClr val="accent2">
                      <a:satMod val="175000"/>
                      <a:alpha val="40000"/>
                    </a:schemeClr>
                  </a:glow>
                </a:effectLst>
              </a:rPr>
              <a:t>	Labor Law Information Relating to Public Employees</a:t>
            </a:r>
          </a:p>
        </p:txBody>
      </p:sp>
      <p:graphicFrame>
        <p:nvGraphicFramePr>
          <p:cNvPr id="59397" name="Object 6">
            <a:extLst>
              <a:ext uri="{FF2B5EF4-FFF2-40B4-BE49-F238E27FC236}">
                <a16:creationId xmlns:a16="http://schemas.microsoft.com/office/drawing/2014/main" id="{558D6141-AF93-4EF1-B799-0467561D97F6}"/>
              </a:ext>
            </a:extLst>
          </p:cNvPr>
          <p:cNvGraphicFramePr>
            <a:graphicFrameLocks noChangeAspect="1"/>
          </p:cNvGraphicFramePr>
          <p:nvPr>
            <p:extLst>
              <p:ext uri="{D42A27DB-BD31-4B8C-83A1-F6EECF244321}">
                <p14:modId xmlns:p14="http://schemas.microsoft.com/office/powerpoint/2010/main" val="1631560150"/>
              </p:ext>
            </p:extLst>
          </p:nvPr>
        </p:nvGraphicFramePr>
        <p:xfrm>
          <a:off x="3810000" y="33406"/>
          <a:ext cx="4008464" cy="4443345"/>
        </p:xfrm>
        <a:graphic>
          <a:graphicData uri="http://schemas.openxmlformats.org/presentationml/2006/ole">
            <mc:AlternateContent xmlns:mc="http://schemas.openxmlformats.org/markup-compatibility/2006">
              <mc:Choice xmlns:v="urn:schemas-microsoft-com:vml" Requires="v">
                <p:oleObj name="Acrobat Document" r:id="rId2" imgW="7306200" imgH="11383200" progId="AcroExch.Document.DC">
                  <p:embed/>
                </p:oleObj>
              </mc:Choice>
              <mc:Fallback>
                <p:oleObj name="Acrobat Document" r:id="rId2" imgW="7306200" imgH="11383200" progId="AcroExch.Document.DC">
                  <p:embed/>
                  <p:pic>
                    <p:nvPicPr>
                      <p:cNvPr id="59397" name="Object 6">
                        <a:extLst>
                          <a:ext uri="{FF2B5EF4-FFF2-40B4-BE49-F238E27FC236}">
                            <a16:creationId xmlns:a16="http://schemas.microsoft.com/office/drawing/2014/main" id="{558D6141-AF93-4EF1-B799-0467561D9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406"/>
                        <a:ext cx="4008464" cy="4443345"/>
                      </a:xfrm>
                      <a:prstGeom prst="rect">
                        <a:avLst/>
                      </a:prstGeom>
                      <a:noFill/>
                      <a:ln>
                        <a:noFill/>
                      </a:ln>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D78E83-0758-AB3B-0505-6A4F99166128}"/>
              </a:ext>
            </a:extLst>
          </p:cNvPr>
          <p:cNvSpPr>
            <a:spLocks noGrp="1"/>
          </p:cNvSpPr>
          <p:nvPr>
            <p:ph type="body" sz="quarter" idx="11"/>
          </p:nvPr>
        </p:nvSpPr>
        <p:spPr/>
        <p:txBody>
          <a:bodyPr/>
          <a:lstStyle/>
          <a:p>
            <a:endParaRPr lang="en-US" dirty="0"/>
          </a:p>
        </p:txBody>
      </p:sp>
      <p:sp>
        <p:nvSpPr>
          <p:cNvPr id="2" name="Slide Number Placeholder 1">
            <a:extLst>
              <a:ext uri="{FF2B5EF4-FFF2-40B4-BE49-F238E27FC236}">
                <a16:creationId xmlns:a16="http://schemas.microsoft.com/office/drawing/2014/main" id="{A30E5075-4E26-8523-7E3B-6565B2C97B08}"/>
              </a:ext>
            </a:extLst>
          </p:cNvPr>
          <p:cNvSpPr>
            <a:spLocks noGrp="1"/>
          </p:cNvSpPr>
          <p:nvPr>
            <p:ph type="sldNum" sz="quarter" idx="4294967295"/>
          </p:nvPr>
        </p:nvSpPr>
        <p:spPr>
          <a:xfrm>
            <a:off x="8915400" y="4683125"/>
            <a:ext cx="228600" cy="274638"/>
          </a:xfrm>
        </p:spPr>
        <p:txBody>
          <a:bodyPr/>
          <a:lstStyle/>
          <a:p>
            <a:fld id="{935F4044-894B-B74C-BA70-A76DFBF02618}" type="slidenum">
              <a:rPr lang="en-US" smtClean="0"/>
              <a:pPr/>
              <a:t>34</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65824EA3-3BC8-038E-FFB5-56A2A6B08E6E}"/>
              </a:ext>
            </a:extLst>
          </p:cNvPr>
          <p:cNvPicPr>
            <a:picLocks noChangeAspect="1"/>
          </p:cNvPicPr>
          <p:nvPr/>
        </p:nvPicPr>
        <p:blipFill>
          <a:blip r:embed="rId2"/>
          <a:stretch>
            <a:fillRect/>
          </a:stretch>
        </p:blipFill>
        <p:spPr>
          <a:xfrm>
            <a:off x="92765" y="57150"/>
            <a:ext cx="7848600" cy="2909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D8F6374-FDF9-2E50-5E3C-2A9F1334E73D}"/>
              </a:ext>
            </a:extLst>
          </p:cNvPr>
          <p:cNvPicPr>
            <a:picLocks noChangeAspect="1"/>
          </p:cNvPicPr>
          <p:nvPr/>
        </p:nvPicPr>
        <p:blipFill>
          <a:blip r:embed="rId3"/>
          <a:stretch>
            <a:fillRect/>
          </a:stretch>
        </p:blipFill>
        <p:spPr>
          <a:xfrm>
            <a:off x="3124200" y="2963818"/>
            <a:ext cx="5927035" cy="2058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Arrow: Right 17">
            <a:extLst>
              <a:ext uri="{FF2B5EF4-FFF2-40B4-BE49-F238E27FC236}">
                <a16:creationId xmlns:a16="http://schemas.microsoft.com/office/drawing/2014/main" id="{E1548ACE-E99B-E151-B65C-DD09877402A3}"/>
              </a:ext>
            </a:extLst>
          </p:cNvPr>
          <p:cNvSpPr/>
          <p:nvPr/>
        </p:nvSpPr>
        <p:spPr>
          <a:xfrm>
            <a:off x="2362200" y="3647969"/>
            <a:ext cx="838200" cy="255833"/>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365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9348D38C-3C72-33E4-19A2-42D277A5ECF3}"/>
              </a:ext>
            </a:extLst>
          </p:cNvPr>
          <p:cNvSpPr>
            <a:spLocks noGrp="1"/>
          </p:cNvSpPr>
          <p:nvPr>
            <p:ph type="title"/>
          </p:nvPr>
        </p:nvSpPr>
        <p:spPr bwMode="auto">
          <a:xfrm>
            <a:off x="4283869" y="425054"/>
            <a:ext cx="3717131"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3000">
                <a:solidFill>
                  <a:srgbClr val="C00000"/>
                </a:solidFill>
                <a:latin typeface="Arial" panose="020B0604020202020204" pitchFamily="34" charset="0"/>
                <a:ea typeface="ＭＳ Ｐゴシック" panose="020B0600070205080204" pitchFamily="34" charset="-128"/>
                <a:cs typeface="Arial" panose="020B0604020202020204" pitchFamily="34" charset="0"/>
              </a:rPr>
              <a:t>Accessing Pharmaceutical SDS</a:t>
            </a:r>
          </a:p>
        </p:txBody>
      </p:sp>
      <p:sp>
        <p:nvSpPr>
          <p:cNvPr id="7" name="Text Placeholder 2">
            <a:extLst>
              <a:ext uri="{FF2B5EF4-FFF2-40B4-BE49-F238E27FC236}">
                <a16:creationId xmlns:a16="http://schemas.microsoft.com/office/drawing/2014/main" id="{5FF066C9-F26B-4133-9F17-C85734BDDB97}"/>
              </a:ext>
            </a:extLst>
          </p:cNvPr>
          <p:cNvSpPr txBox="1">
            <a:spLocks/>
          </p:cNvSpPr>
          <p:nvPr/>
        </p:nvSpPr>
        <p:spPr bwMode="auto">
          <a:xfrm>
            <a:off x="1214437" y="864394"/>
            <a:ext cx="6672263" cy="3512344"/>
          </a:xfrm>
          <a:prstGeom prst="rect">
            <a:avLst/>
          </a:prstGeom>
          <a:noFill/>
          <a:ln w="9525">
            <a:noFill/>
            <a:miter lim="800000"/>
            <a:headEnd/>
            <a:tailEnd/>
          </a:ln>
        </p:spPr>
        <p:txBody>
          <a:bodyPr lIns="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pitchFamily="-112" charset="-128"/>
                <a:cs typeface="Helvetica"/>
              </a:defRPr>
            </a:lvl1pPr>
            <a:lvl2pPr marL="742950" indent="-285750" algn="l" defTabSz="457200" rtl="0" eaLnBrk="1" fontAlgn="base" hangingPunct="1">
              <a:spcBef>
                <a:spcPct val="20000"/>
              </a:spcBef>
              <a:spcAft>
                <a:spcPct val="0"/>
              </a:spcAft>
              <a:buFont typeface="Lucida Grande" charset="0"/>
              <a:buChar char="–"/>
              <a:defRPr sz="2800" kern="1200">
                <a:solidFill>
                  <a:schemeClr val="tx1"/>
                </a:solidFill>
                <a:latin typeface="Helvetica"/>
                <a:ea typeface="ＭＳ Ｐゴシック" pitchFamily="-112" charset="-128"/>
                <a:cs typeface="Helvetic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pitchFamily="-112" charset="-128"/>
                <a:cs typeface="Helvetic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On the Hospital Intranet page, scroll down to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Resources</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t>
            </a: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Select drop down for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Drug References</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t>
            </a:r>
          </a:p>
          <a:p>
            <a:pPr marL="0" indent="0" defTabSz="342900">
              <a:buNone/>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and select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MicroMedex </a:t>
            </a:r>
            <a:endPar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Type in the name of the drug in the search field and click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Search</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a:t>
            </a: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Select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Toxicology,”</a:t>
            </a:r>
            <a:endPar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marL="0" indent="0" defTabSz="342900">
              <a:buNone/>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under Related Results</a:t>
            </a: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Select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MSDS</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a:t>
            </a:r>
          </a:p>
          <a:p>
            <a:pPr marL="257175" indent="-257175" defTabSz="342900">
              <a:buFont typeface="Wingdings" panose="05000000000000000000" pitchFamily="2" charset="2"/>
              <a:buChar char="v"/>
              <a:defRPr/>
            </a:pPr>
            <a:r>
              <a:rPr lang="en-US" altLang="en-US" sz="1800" u="sng"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OR</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select Lexicomp</a:t>
            </a:r>
            <a:endParaRPr lang="en-US" altLang="en-US" sz="15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65540" name="Picture 8">
            <a:hlinkClick r:id="rId2"/>
            <a:extLst>
              <a:ext uri="{FF2B5EF4-FFF2-40B4-BE49-F238E27FC236}">
                <a16:creationId xmlns:a16="http://schemas.microsoft.com/office/drawing/2014/main" id="{B6590BD9-9B2F-0591-7CAB-A969AD5ADA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200150"/>
            <a:ext cx="52387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3E94D8DE-5086-4301-8294-CEC96B375FB9}"/>
              </a:ext>
            </a:extLst>
          </p:cNvPr>
          <p:cNvCxnSpPr/>
          <p:nvPr/>
        </p:nvCxnSpPr>
        <p:spPr>
          <a:xfrm>
            <a:off x="5505450" y="3657600"/>
            <a:ext cx="514350" cy="22502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pic>
        <p:nvPicPr>
          <p:cNvPr id="65542" name="Picture 1">
            <a:extLst>
              <a:ext uri="{FF2B5EF4-FFF2-40B4-BE49-F238E27FC236}">
                <a16:creationId xmlns:a16="http://schemas.microsoft.com/office/drawing/2014/main" id="{95A593F5-ACA9-082B-DB3C-83C5C5DF4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569" y="2455069"/>
            <a:ext cx="369927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Slide Number Placeholder 4">
            <a:extLst>
              <a:ext uri="{FF2B5EF4-FFF2-40B4-BE49-F238E27FC236}">
                <a16:creationId xmlns:a16="http://schemas.microsoft.com/office/drawing/2014/main" id="{27ECFD22-C514-3BEB-8E77-4D49744F2B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E1D3D234-7446-4A59-8277-8F2688D53C32}" type="slidenum">
              <a:rPr lang="en-US" altLang="en-US" sz="1350">
                <a:solidFill>
                  <a:prstClr val="black"/>
                </a:solidFill>
                <a:latin typeface="Arial" panose="020B0604020202020204" pitchFamily="34" charset="0"/>
              </a:rPr>
              <a:pPr defTabSz="685800" fontAlgn="base">
                <a:spcBef>
                  <a:spcPct val="0"/>
                </a:spcBef>
                <a:spcAft>
                  <a:spcPct val="0"/>
                </a:spcAft>
                <a:buNone/>
              </a:pPr>
              <a:t>35</a:t>
            </a:fld>
            <a:endParaRPr lang="en-US" altLang="en-US" sz="1350">
              <a:solidFill>
                <a:prstClr val="black"/>
              </a:solidFill>
              <a:latin typeface="Arial" panose="020B0604020202020204" pitchFamily="34" charset="0"/>
            </a:endParaRPr>
          </a:p>
        </p:txBody>
      </p:sp>
      <p:sp>
        <p:nvSpPr>
          <p:cNvPr id="65544" name="TextBox 2">
            <a:extLst>
              <a:ext uri="{FF2B5EF4-FFF2-40B4-BE49-F238E27FC236}">
                <a16:creationId xmlns:a16="http://schemas.microsoft.com/office/drawing/2014/main" id="{ADA207F7-A4B8-B169-A5B1-CD876341323D}"/>
              </a:ext>
            </a:extLst>
          </p:cNvPr>
          <p:cNvSpPr txBox="1">
            <a:spLocks noChangeArrowheads="1"/>
          </p:cNvSpPr>
          <p:nvPr/>
        </p:nvSpPr>
        <p:spPr bwMode="auto">
          <a:xfrm>
            <a:off x="6515100" y="2800350"/>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endParaRPr lang="en-US" altLang="en-US" sz="1350">
              <a:solidFill>
                <a:prstClr val="black"/>
              </a:solidFill>
              <a:latin typeface="Arial" panose="020B0604020202020204" pitchFamily="34" charset="0"/>
            </a:endParaRPr>
          </a:p>
        </p:txBody>
      </p:sp>
      <p:sp>
        <p:nvSpPr>
          <p:cNvPr id="5" name="Arrow: Right 4">
            <a:extLst>
              <a:ext uri="{FF2B5EF4-FFF2-40B4-BE49-F238E27FC236}">
                <a16:creationId xmlns:a16="http://schemas.microsoft.com/office/drawing/2014/main" id="{558F6BFC-6F79-4B0F-ADF3-7CF0716EDA67}"/>
              </a:ext>
            </a:extLst>
          </p:cNvPr>
          <p:cNvSpPr/>
          <p:nvPr/>
        </p:nvSpPr>
        <p:spPr>
          <a:xfrm rot="10800000">
            <a:off x="4640597" y="4410717"/>
            <a:ext cx="342922" cy="182460"/>
          </a:xfrm>
          <a:prstGeom prst="rightArrow">
            <a:avLst>
              <a:gd name="adj1" fmla="val 42021"/>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a:endParaRPr>
          </a:p>
        </p:txBody>
      </p:sp>
      <p:sp>
        <p:nvSpPr>
          <p:cNvPr id="15" name="Arrow: Right 14">
            <a:extLst>
              <a:ext uri="{FF2B5EF4-FFF2-40B4-BE49-F238E27FC236}">
                <a16:creationId xmlns:a16="http://schemas.microsoft.com/office/drawing/2014/main" id="{C05FF97C-A0D9-47BB-A263-F80FAA4FC102}"/>
              </a:ext>
            </a:extLst>
          </p:cNvPr>
          <p:cNvSpPr/>
          <p:nvPr/>
        </p:nvSpPr>
        <p:spPr>
          <a:xfrm>
            <a:off x="5913835" y="3307557"/>
            <a:ext cx="457200" cy="23098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99702-644B-3830-4912-0F9AEF7054FA}"/>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32DE1F38-45FD-8E3B-0833-F227348F0F6A}"/>
              </a:ext>
            </a:extLst>
          </p:cNvPr>
          <p:cNvSpPr>
            <a:spLocks noGrp="1"/>
          </p:cNvSpPr>
          <p:nvPr>
            <p:ph type="body" sz="quarter" idx="11"/>
          </p:nvPr>
        </p:nvSpPr>
        <p:spPr/>
        <p:txBody>
          <a:bodyPr/>
          <a:lstStyle/>
          <a:p>
            <a:endParaRPr lang="en-US" dirty="0"/>
          </a:p>
        </p:txBody>
      </p:sp>
      <p:sp>
        <p:nvSpPr>
          <p:cNvPr id="11" name="Text Placeholder 10">
            <a:extLst>
              <a:ext uri="{FF2B5EF4-FFF2-40B4-BE49-F238E27FC236}">
                <a16:creationId xmlns:a16="http://schemas.microsoft.com/office/drawing/2014/main" id="{2E79073D-0C7A-6BFE-299B-45F92ABEDB68}"/>
              </a:ext>
            </a:extLst>
          </p:cNvPr>
          <p:cNvSpPr>
            <a:spLocks noGrp="1"/>
          </p:cNvSpPr>
          <p:nvPr>
            <p:ph type="body" sz="quarter" idx="14"/>
          </p:nvPr>
        </p:nvSpPr>
        <p:spPr/>
        <p:txBody>
          <a:bodyPr/>
          <a:lstStyle/>
          <a:p>
            <a:endParaRPr lang="en-US" dirty="0"/>
          </a:p>
        </p:txBody>
      </p:sp>
      <p:pic>
        <p:nvPicPr>
          <p:cNvPr id="5" name="Picture 4">
            <a:extLst>
              <a:ext uri="{FF2B5EF4-FFF2-40B4-BE49-F238E27FC236}">
                <a16:creationId xmlns:a16="http://schemas.microsoft.com/office/drawing/2014/main" id="{A282DADC-D899-97D7-5D38-22F2996D235A}"/>
              </a:ext>
            </a:extLst>
          </p:cNvPr>
          <p:cNvPicPr>
            <a:picLocks noChangeAspect="1"/>
          </p:cNvPicPr>
          <p:nvPr/>
        </p:nvPicPr>
        <p:blipFill>
          <a:blip r:embed="rId2"/>
          <a:stretch>
            <a:fillRect/>
          </a:stretch>
        </p:blipFill>
        <p:spPr>
          <a:xfrm>
            <a:off x="205409" y="91226"/>
            <a:ext cx="8526065" cy="153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CBA56D6-E19D-1414-3185-E62F44FBF6A4}"/>
              </a:ext>
            </a:extLst>
          </p:cNvPr>
          <p:cNvPicPr>
            <a:picLocks noChangeAspect="1"/>
          </p:cNvPicPr>
          <p:nvPr/>
        </p:nvPicPr>
        <p:blipFill>
          <a:blip r:embed="rId3"/>
          <a:stretch>
            <a:fillRect/>
          </a:stretch>
        </p:blipFill>
        <p:spPr>
          <a:xfrm>
            <a:off x="844831" y="1844785"/>
            <a:ext cx="8155123" cy="3142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Right 7">
            <a:extLst>
              <a:ext uri="{FF2B5EF4-FFF2-40B4-BE49-F238E27FC236}">
                <a16:creationId xmlns:a16="http://schemas.microsoft.com/office/drawing/2014/main" id="{D82375C4-39FD-F8D9-A427-0E44BCB61243}"/>
              </a:ext>
            </a:extLst>
          </p:cNvPr>
          <p:cNvSpPr/>
          <p:nvPr/>
        </p:nvSpPr>
        <p:spPr>
          <a:xfrm flipH="1">
            <a:off x="5791200" y="590550"/>
            <a:ext cx="1524000" cy="278075"/>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70A8D1E7-0372-A777-14D4-5B474C543A3E}"/>
              </a:ext>
            </a:extLst>
          </p:cNvPr>
          <p:cNvSpPr/>
          <p:nvPr/>
        </p:nvSpPr>
        <p:spPr>
          <a:xfrm flipH="1">
            <a:off x="7526618" y="2951347"/>
            <a:ext cx="1524000" cy="301796"/>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61595CAE-A5CC-3182-D2F8-72377886212F}"/>
              </a:ext>
            </a:extLst>
          </p:cNvPr>
          <p:cNvSpPr/>
          <p:nvPr/>
        </p:nvSpPr>
        <p:spPr>
          <a:xfrm flipH="1">
            <a:off x="1905000" y="4546319"/>
            <a:ext cx="1524000" cy="176183"/>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1979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AB3CB9-29AE-DB80-1DE9-40E68402116A}"/>
              </a:ext>
            </a:extLst>
          </p:cNvPr>
          <p:cNvSpPr>
            <a:spLocks noGrp="1"/>
          </p:cNvSpPr>
          <p:nvPr>
            <p:ph type="sldNum" sz="quarter" idx="12"/>
          </p:nvPr>
        </p:nvSpPr>
        <p:spPr/>
        <p:txBody>
          <a:bodyPr/>
          <a:lstStyle/>
          <a:p>
            <a:fld id="{935F4044-894B-B74C-BA70-A76DFBF02618}" type="slidenum">
              <a:rPr lang="en-US" smtClean="0"/>
              <a:pPr/>
              <a:t>37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B959EC3-2845-A5D2-DC30-CD532DFE8C3F}"/>
              </a:ext>
            </a:extLst>
          </p:cNvPr>
          <p:cNvSpPr>
            <a:spLocks noGrp="1"/>
          </p:cNvSpPr>
          <p:nvPr>
            <p:ph type="body" sz="quarter" idx="27"/>
          </p:nvPr>
        </p:nvSpPr>
        <p:spPr/>
        <p:txBody>
          <a:bodyPr/>
          <a:lstStyle/>
          <a:p>
            <a:r>
              <a:rPr lang="en-US" dirty="0"/>
              <a:t>Chemical Safety</a:t>
            </a:r>
          </a:p>
        </p:txBody>
      </p:sp>
      <p:sp>
        <p:nvSpPr>
          <p:cNvPr id="5" name="Text Placeholder 4">
            <a:extLst>
              <a:ext uri="{FF2B5EF4-FFF2-40B4-BE49-F238E27FC236}">
                <a16:creationId xmlns:a16="http://schemas.microsoft.com/office/drawing/2014/main" id="{A32E85C3-25BD-5D0F-3039-E641D0567E52}"/>
              </a:ext>
            </a:extLst>
          </p:cNvPr>
          <p:cNvSpPr>
            <a:spLocks noGrp="1"/>
          </p:cNvSpPr>
          <p:nvPr>
            <p:ph type="body" sz="quarter" idx="28"/>
          </p:nvPr>
        </p:nvSpPr>
        <p:spPr>
          <a:xfrm>
            <a:off x="860287" y="768225"/>
            <a:ext cx="4191000" cy="2514600"/>
          </a:xfrm>
        </p:spPr>
        <p:txBody>
          <a:bodyPr/>
          <a:lstStyle/>
          <a:p>
            <a:pPr algn="l"/>
            <a:endParaRPr lang="en-US" dirty="0"/>
          </a:p>
          <a:p>
            <a:pPr algn="l"/>
            <a:endParaRPr lang="en-US" sz="2000" dirty="0"/>
          </a:p>
          <a:p>
            <a:pPr algn="l"/>
            <a:r>
              <a:rPr lang="en-US" sz="2000" dirty="0"/>
              <a:t>Before you handle a new chemical, READ THE LABEL </a:t>
            </a:r>
          </a:p>
          <a:p>
            <a:pPr algn="l"/>
            <a:r>
              <a:rPr lang="en-US" sz="2000" dirty="0"/>
              <a:t>Follow product instructions.</a:t>
            </a:r>
          </a:p>
          <a:p>
            <a:pPr algn="l"/>
            <a:r>
              <a:rPr lang="en-US" sz="2000" dirty="0"/>
              <a:t>Look for additional info on a Safety Data Sheet. </a:t>
            </a:r>
          </a:p>
          <a:p>
            <a:pPr algn="l"/>
            <a:endParaRPr lang="en-US" sz="2000" dirty="0"/>
          </a:p>
        </p:txBody>
      </p:sp>
      <p:pic>
        <p:nvPicPr>
          <p:cNvPr id="9" name="Picture 8">
            <a:extLst>
              <a:ext uri="{FF2B5EF4-FFF2-40B4-BE49-F238E27FC236}">
                <a16:creationId xmlns:a16="http://schemas.microsoft.com/office/drawing/2014/main" id="{A15A8B5A-B357-A59E-B1C8-CBBFD3B421B0}"/>
              </a:ext>
            </a:extLst>
          </p:cNvPr>
          <p:cNvPicPr>
            <a:picLocks noChangeAspect="1"/>
          </p:cNvPicPr>
          <p:nvPr/>
        </p:nvPicPr>
        <p:blipFill>
          <a:blip r:embed="rId2"/>
          <a:stretch>
            <a:fillRect/>
          </a:stretch>
        </p:blipFill>
        <p:spPr>
          <a:xfrm>
            <a:off x="5372652" y="1247361"/>
            <a:ext cx="3314148" cy="1657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B6AF2170-1444-F418-BE0C-89E0A48E7A8E}"/>
              </a:ext>
            </a:extLst>
          </p:cNvPr>
          <p:cNvSpPr txBox="1"/>
          <p:nvPr/>
        </p:nvSpPr>
        <p:spPr>
          <a:xfrm>
            <a:off x="2509111" y="3638550"/>
            <a:ext cx="5209952" cy="1107996"/>
          </a:xfrm>
          <a:prstGeom prst="rect">
            <a:avLst/>
          </a:prstGeom>
          <a:noFill/>
        </p:spPr>
        <p:txBody>
          <a:bodyPr wrap="none" rtlCol="0">
            <a:spAutoFit/>
          </a:bodyPr>
          <a:lstStyle/>
          <a:p>
            <a:pPr algn="ctr"/>
            <a:r>
              <a:rPr lang="en-US" sz="2400" dirty="0"/>
              <a:t>YOU HAVE THE RIGHT TO KNOW ABOUT </a:t>
            </a:r>
          </a:p>
          <a:p>
            <a:pPr algn="ctr"/>
            <a:r>
              <a:rPr lang="en-US" sz="2400" dirty="0"/>
              <a:t>HAZARDOUS CHEMICALS AT WORK</a:t>
            </a:r>
          </a:p>
          <a:p>
            <a:endParaRPr lang="en-US" dirty="0"/>
          </a:p>
        </p:txBody>
      </p:sp>
    </p:spTree>
    <p:extLst>
      <p:ext uri="{BB962C8B-B14F-4D97-AF65-F5344CB8AC3E}">
        <p14:creationId xmlns:p14="http://schemas.microsoft.com/office/powerpoint/2010/main" val="2153248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12E591EF-6E9F-CEE0-D132-6E5EF85EA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450"/>
            <a:ext cx="444698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6">
            <a:extLst>
              <a:ext uri="{FF2B5EF4-FFF2-40B4-BE49-F238E27FC236}">
                <a16:creationId xmlns:a16="http://schemas.microsoft.com/office/drawing/2014/main" id="{86083024-FFAD-4899-BE08-DC421289CB7D}"/>
              </a:ext>
            </a:extLst>
          </p:cNvPr>
          <p:cNvSpPr txBox="1">
            <a:spLocks noChangeArrowheads="1"/>
          </p:cNvSpPr>
          <p:nvPr/>
        </p:nvSpPr>
        <p:spPr bwMode="auto">
          <a:xfrm>
            <a:off x="1177529" y="1004888"/>
            <a:ext cx="1828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a:spcBef>
                <a:spcPct val="0"/>
              </a:spcBef>
              <a:buFontTx/>
              <a:buNone/>
              <a:defRPr/>
            </a:pPr>
            <a:r>
              <a:rPr lang="en-US" altLang="en-US" sz="2100" b="1" dirty="0">
                <a:solidFill>
                  <a:srgbClr val="C00000"/>
                </a:solidFill>
              </a:rPr>
              <a:t>Label format</a:t>
            </a:r>
          </a:p>
          <a:p>
            <a:pPr>
              <a:spcBef>
                <a:spcPct val="0"/>
              </a:spcBef>
              <a:buFont typeface="Arial" panose="020B0604020202020204" pitchFamily="34" charset="0"/>
              <a:buNone/>
              <a:defRPr/>
            </a:pPr>
            <a:endParaRPr lang="en-US" altLang="en-US" sz="2100" dirty="0"/>
          </a:p>
          <a:p>
            <a:pPr>
              <a:spcBef>
                <a:spcPct val="0"/>
              </a:spcBef>
              <a:buFont typeface="Arial" panose="020B0604020202020204" pitchFamily="34" charset="0"/>
              <a:buNone/>
              <a:defRPr/>
            </a:pPr>
            <a:r>
              <a:rPr lang="en-US" altLang="en-US" sz="2100" dirty="0"/>
              <a:t>Info on</a:t>
            </a:r>
          </a:p>
          <a:p>
            <a:pPr marL="342900" indent="-342900">
              <a:spcBef>
                <a:spcPct val="0"/>
              </a:spcBef>
              <a:buFont typeface="Wingdings" panose="05000000000000000000" pitchFamily="2" charset="2"/>
              <a:buChar char="§"/>
              <a:defRPr/>
            </a:pPr>
            <a:r>
              <a:rPr lang="en-US" altLang="en-US" sz="2100" dirty="0"/>
              <a:t>Hazard</a:t>
            </a:r>
          </a:p>
          <a:p>
            <a:pPr marL="342900" indent="-342900">
              <a:spcBef>
                <a:spcPct val="0"/>
              </a:spcBef>
              <a:buFont typeface="Wingdings" panose="05000000000000000000" pitchFamily="2" charset="2"/>
              <a:buChar char="§"/>
              <a:defRPr/>
            </a:pPr>
            <a:r>
              <a:rPr lang="en-US" altLang="en-US" sz="2100" dirty="0"/>
              <a:t>Storage </a:t>
            </a:r>
          </a:p>
          <a:p>
            <a:pPr marL="342900" indent="-342900">
              <a:spcBef>
                <a:spcPct val="0"/>
              </a:spcBef>
              <a:buFont typeface="Wingdings" panose="05000000000000000000" pitchFamily="2" charset="2"/>
              <a:buChar char="§"/>
              <a:defRPr/>
            </a:pPr>
            <a:r>
              <a:rPr lang="en-US" altLang="en-US" sz="2100" dirty="0"/>
              <a:t>PPE </a:t>
            </a:r>
          </a:p>
          <a:p>
            <a:pPr marL="342900" indent="-342900">
              <a:spcBef>
                <a:spcPct val="0"/>
              </a:spcBef>
              <a:buFont typeface="Wingdings" panose="05000000000000000000" pitchFamily="2" charset="2"/>
              <a:buChar char="§"/>
              <a:defRPr/>
            </a:pPr>
            <a:r>
              <a:rPr lang="en-US" altLang="en-US" sz="2100" dirty="0"/>
              <a:t>handling  </a:t>
            </a:r>
          </a:p>
          <a:p>
            <a:pPr marL="342900" indent="-342900">
              <a:spcBef>
                <a:spcPct val="0"/>
              </a:spcBef>
              <a:buFont typeface="Wingdings" panose="05000000000000000000" pitchFamily="2" charset="2"/>
              <a:buChar char="§"/>
              <a:defRPr/>
            </a:pPr>
            <a:r>
              <a:rPr lang="en-US" altLang="en-US" sz="2100" dirty="0"/>
              <a:t>first aid</a:t>
            </a:r>
          </a:p>
        </p:txBody>
      </p:sp>
      <p:sp>
        <p:nvSpPr>
          <p:cNvPr id="67588" name="Slide Number Placeholder 3">
            <a:extLst>
              <a:ext uri="{FF2B5EF4-FFF2-40B4-BE49-F238E27FC236}">
                <a16:creationId xmlns:a16="http://schemas.microsoft.com/office/drawing/2014/main" id="{C0A9A215-1A2A-8DBD-8CDF-F45C94BE75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4B0FBA31-561A-48E1-A5A5-2F46B2415C45}" type="slidenum">
              <a:rPr lang="en-US" altLang="en-US" sz="1350">
                <a:latin typeface="Arial" panose="020B0604020202020204" pitchFamily="34" charset="0"/>
              </a:rPr>
              <a:pPr>
                <a:spcBef>
                  <a:spcPct val="0"/>
                </a:spcBef>
                <a:buFontTx/>
                <a:buNone/>
              </a:pPr>
              <a:t>38</a:t>
            </a:fld>
            <a:endParaRPr lang="en-US" altLang="en-US" sz="1350">
              <a:latin typeface="Arial" panose="020B0604020202020204" pitchFamily="34"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a:extLst>
              <a:ext uri="{FF2B5EF4-FFF2-40B4-BE49-F238E27FC236}">
                <a16:creationId xmlns:a16="http://schemas.microsoft.com/office/drawing/2014/main" id="{CAA172B0-A60E-870F-0ED3-3ACC90BD9C3C}"/>
              </a:ext>
            </a:extLst>
          </p:cNvPr>
          <p:cNvSpPr>
            <a:spLocks noGrp="1" noChangeArrowheads="1"/>
          </p:cNvSpPr>
          <p:nvPr>
            <p:ph type="title"/>
          </p:nvPr>
        </p:nvSpPr>
        <p:spPr bwMode="auto">
          <a:xfrm>
            <a:off x="1485900" y="971550"/>
            <a:ext cx="61722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61442" name="Content Placeholder 2">
            <a:extLst>
              <a:ext uri="{FF2B5EF4-FFF2-40B4-BE49-F238E27FC236}">
                <a16:creationId xmlns:a16="http://schemas.microsoft.com/office/drawing/2014/main" id="{43D3E832-028A-4BA3-98B7-3BC60332AC4B}"/>
              </a:ext>
            </a:extLst>
          </p:cNvPr>
          <p:cNvSpPr>
            <a:spLocks noGrp="1"/>
          </p:cNvSpPr>
          <p:nvPr>
            <p:ph idx="1"/>
          </p:nvPr>
        </p:nvSpPr>
        <p:spPr>
          <a:xfrm>
            <a:off x="1485900" y="1421607"/>
            <a:ext cx="6172200" cy="3394472"/>
          </a:xfrm>
        </p:spPr>
        <p:txBody>
          <a:bodyPr/>
          <a:lstStyle/>
          <a:p>
            <a:pPr marL="385763" indent="-385763">
              <a:buFont typeface="Calibri" panose="020F0502020204030204" pitchFamily="34" charset="0"/>
              <a:buAutoNum type="arabicPeriod"/>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Hazards</a:t>
            </a:r>
          </a:p>
          <a:p>
            <a:pPr marL="385763" indent="-385763">
              <a:buFont typeface="Calibri" panose="020F0502020204030204" pitchFamily="34" charset="0"/>
              <a:buAutoNum type="arabicPeriod"/>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How to protect yourself from injury or illness</a:t>
            </a:r>
          </a:p>
          <a:p>
            <a:pPr lvl="1">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Exposure controls</a:t>
            </a:r>
          </a:p>
          <a:p>
            <a:pPr lvl="1">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Safe work practices</a:t>
            </a:r>
          </a:p>
          <a:p>
            <a:pPr lvl="1">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PPE to wear</a:t>
            </a:r>
          </a:p>
          <a:p>
            <a:pPr marL="384572" indent="-384572">
              <a:buNone/>
              <a:defRPr/>
            </a:pPr>
            <a:r>
              <a:rPr lang="en-US" sz="1800" dirty="0"/>
              <a:t>3.	What to do if a spill occurs</a:t>
            </a:r>
          </a:p>
          <a:p>
            <a:pPr marL="426244" indent="-426244">
              <a:buFont typeface="Arial" panose="020B0604020202020204" pitchFamily="34" charset="0"/>
              <a:buAutoNum type="arabicPeriod" startAt="4"/>
              <a:defRPr/>
            </a:pPr>
            <a:r>
              <a:rPr lang="en-US" sz="1800" dirty="0"/>
              <a:t>What to do if you or a co-worker are exposed </a:t>
            </a:r>
          </a:p>
          <a:p>
            <a:pPr lvl="1" indent="-257175">
              <a:defRPr/>
            </a:pPr>
            <a:r>
              <a:rPr lang="en-US" sz="1500" dirty="0"/>
              <a:t>First aid</a:t>
            </a:r>
          </a:p>
          <a:p>
            <a:pPr lvl="1" indent="-257175">
              <a:defRPr/>
            </a:pPr>
            <a:r>
              <a:rPr lang="en-US" sz="1500" dirty="0"/>
              <a:t>Emergency response</a:t>
            </a:r>
          </a:p>
          <a:p>
            <a:pPr marL="426244" indent="-426244">
              <a:buFont typeface="Arial" panose="020B0604020202020204" pitchFamily="34" charset="0"/>
              <a:buAutoNum type="arabicPeriod" startAt="4"/>
              <a:defRPr/>
            </a:pPr>
            <a:r>
              <a:rPr lang="en-US" sz="1800" dirty="0"/>
              <a:t>Environmental &amp; disposal information</a:t>
            </a:r>
          </a:p>
          <a:p>
            <a:pPr lvl="1">
              <a:defRPr/>
            </a:pPr>
            <a:endParaRPr lang="en-US" altLang="en-US" sz="1500" dirty="0">
              <a:latin typeface="Helvetica" panose="020B0604020202020204" pitchFamily="34" charset="0"/>
              <a:ea typeface="ＭＳ Ｐゴシック" panose="020B0600070205080204" pitchFamily="34" charset="-128"/>
              <a:cs typeface="Helvetica" panose="020B0604020202020204" pitchFamily="34" charset="0"/>
            </a:endParaRPr>
          </a:p>
          <a:p>
            <a:pPr lvl="1">
              <a:defRPr/>
            </a:pPr>
            <a:endParaRPr lang="en-US" altLang="en-US" sz="1500" dirty="0">
              <a:latin typeface="Helvetica" panose="020B0604020202020204" pitchFamily="34" charset="0"/>
              <a:ea typeface="ＭＳ Ｐゴシック" panose="020B0600070205080204" pitchFamily="34" charset="-128"/>
              <a:cs typeface="Helvetica" panose="020B0604020202020204" pitchFamily="34" charset="0"/>
            </a:endParaRPr>
          </a:p>
          <a:p>
            <a:pPr lvl="1">
              <a:defRPr/>
            </a:pPr>
            <a:endParaRPr lang="en-US" altLang="en-US" sz="150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69636" name="TextBox 7">
            <a:extLst>
              <a:ext uri="{FF2B5EF4-FFF2-40B4-BE49-F238E27FC236}">
                <a16:creationId xmlns:a16="http://schemas.microsoft.com/office/drawing/2014/main" id="{B5FB275C-EC7F-6412-D3D1-973DC7F41DE0}"/>
              </a:ext>
            </a:extLst>
          </p:cNvPr>
          <p:cNvSpPr txBox="1">
            <a:spLocks noChangeArrowheads="1"/>
          </p:cNvSpPr>
          <p:nvPr/>
        </p:nvSpPr>
        <p:spPr bwMode="auto">
          <a:xfrm>
            <a:off x="4229100" y="303610"/>
            <a:ext cx="3693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2400">
                <a:solidFill>
                  <a:srgbClr val="C00000"/>
                </a:solidFill>
              </a:rPr>
              <a:t>Importance of a SDS</a:t>
            </a:r>
          </a:p>
        </p:txBody>
      </p:sp>
      <p:sp>
        <p:nvSpPr>
          <p:cNvPr id="69637" name="Rectangle 1">
            <a:extLst>
              <a:ext uri="{FF2B5EF4-FFF2-40B4-BE49-F238E27FC236}">
                <a16:creationId xmlns:a16="http://schemas.microsoft.com/office/drawing/2014/main" id="{0CCDAE36-4484-D3A2-AE1E-E44F070F55E7}"/>
              </a:ext>
            </a:extLst>
          </p:cNvPr>
          <p:cNvSpPr>
            <a:spLocks noChangeArrowheads="1"/>
          </p:cNvSpPr>
          <p:nvPr/>
        </p:nvSpPr>
        <p:spPr bwMode="auto">
          <a:xfrm>
            <a:off x="2228850" y="847725"/>
            <a:ext cx="5086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defTabSz="685800" eaLnBrk="0" fontAlgn="base" hangingPunct="0">
              <a:spcBef>
                <a:spcPct val="0"/>
              </a:spcBef>
              <a:spcAft>
                <a:spcPct val="0"/>
              </a:spcAft>
              <a:buNone/>
            </a:pPr>
            <a:r>
              <a:rPr lang="en-US" altLang="en-US" sz="3000" u="sng">
                <a:solidFill>
                  <a:prstClr val="black"/>
                </a:solidFill>
                <a:latin typeface="Arial" panose="020B0604020202020204" pitchFamily="34" charset="0"/>
              </a:rPr>
              <a:t>IMPORTANT INFO on SDS</a:t>
            </a:r>
          </a:p>
        </p:txBody>
      </p:sp>
      <p:sp>
        <p:nvSpPr>
          <p:cNvPr id="69638" name="Slide Number Placeholder 7">
            <a:extLst>
              <a:ext uri="{FF2B5EF4-FFF2-40B4-BE49-F238E27FC236}">
                <a16:creationId xmlns:a16="http://schemas.microsoft.com/office/drawing/2014/main" id="{76906CDC-3BF1-B01D-0CC4-966FD8559D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C5102C6-C14E-4495-A5D1-609A5D523D21}" type="slidenum">
              <a:rPr lang="en-US" altLang="en-US" sz="1350">
                <a:solidFill>
                  <a:prstClr val="black"/>
                </a:solidFill>
                <a:latin typeface="Arial" panose="020B0604020202020204" pitchFamily="34" charset="0"/>
              </a:rPr>
              <a:pPr defTabSz="685800" fontAlgn="base">
                <a:spcBef>
                  <a:spcPct val="0"/>
                </a:spcBef>
                <a:spcAft>
                  <a:spcPct val="0"/>
                </a:spcAft>
                <a:buNone/>
              </a:pPr>
              <a:t>39</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07F31-5736-44FA-D420-6DF5746AD3AD}"/>
              </a:ext>
            </a:extLst>
          </p:cNvPr>
          <p:cNvSpPr>
            <a:spLocks noGrp="1"/>
          </p:cNvSpPr>
          <p:nvPr>
            <p:ph type="sldNum" sz="quarter" idx="12"/>
          </p:nvPr>
        </p:nvSpPr>
        <p:spPr/>
        <p:txBody>
          <a:bodyPr/>
          <a:lstStyle/>
          <a:p>
            <a:fld id="{935F4044-894B-B74C-BA70-A76DFBF02618}" type="slidenum">
              <a:rPr lang="en-US" smtClean="0"/>
              <a:pPr/>
              <a:t>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 Placeholder 24">
            <a:extLst>
              <a:ext uri="{FF2B5EF4-FFF2-40B4-BE49-F238E27FC236}">
                <a16:creationId xmlns:a16="http://schemas.microsoft.com/office/drawing/2014/main" id="{A089A02B-FD55-1338-EEBA-5A0BAA9032F6}"/>
              </a:ext>
            </a:extLst>
          </p:cNvPr>
          <p:cNvSpPr>
            <a:spLocks noGrp="1"/>
          </p:cNvSpPr>
          <p:nvPr>
            <p:ph sz="quarter" idx="16"/>
          </p:nvPr>
        </p:nvSpPr>
        <p:spPr>
          <a:xfrm>
            <a:off x="796619" y="614438"/>
            <a:ext cx="8077200" cy="4457700"/>
          </a:xfrm>
          <a:prstGeom prst="rect">
            <a:avLst/>
          </a:prstGeom>
        </p:spPr>
        <p:txBody>
          <a:bodyPr/>
          <a:lstStyle/>
          <a:p>
            <a:endParaRPr lang="en-US" dirty="0"/>
          </a:p>
          <a:p>
            <a:endParaRPr lang="en-US" dirty="0"/>
          </a:p>
        </p:txBody>
      </p:sp>
      <p:sp>
        <p:nvSpPr>
          <p:cNvPr id="8" name="Text Placeholder 7">
            <a:extLst>
              <a:ext uri="{FF2B5EF4-FFF2-40B4-BE49-F238E27FC236}">
                <a16:creationId xmlns:a16="http://schemas.microsoft.com/office/drawing/2014/main" id="{E6C80CE6-826B-13E4-0920-93ABBAA35288}"/>
              </a:ext>
            </a:extLst>
          </p:cNvPr>
          <p:cNvSpPr>
            <a:spLocks noGrp="1"/>
          </p:cNvSpPr>
          <p:nvPr>
            <p:ph type="body" sz="quarter" idx="4294967295"/>
          </p:nvPr>
        </p:nvSpPr>
        <p:spPr>
          <a:xfrm>
            <a:off x="1066800" y="1428750"/>
            <a:ext cx="8077200" cy="2514600"/>
          </a:xfrm>
          <a:prstGeom prst="rect">
            <a:avLst/>
          </a:prstGeom>
        </p:spPr>
        <p:txBody>
          <a:bodyPr/>
          <a:lstStyle/>
          <a:p>
            <a:r>
              <a:rPr lang="en-US" dirty="0"/>
              <a:t> </a:t>
            </a:r>
          </a:p>
        </p:txBody>
      </p:sp>
      <p:sp>
        <p:nvSpPr>
          <p:cNvPr id="5" name="Title 4">
            <a:extLst>
              <a:ext uri="{FF2B5EF4-FFF2-40B4-BE49-F238E27FC236}">
                <a16:creationId xmlns:a16="http://schemas.microsoft.com/office/drawing/2014/main" id="{DA7C42F8-7132-7468-1FD8-42088BEB9429}"/>
              </a:ext>
            </a:extLst>
          </p:cNvPr>
          <p:cNvSpPr>
            <a:spLocks noGrp="1"/>
          </p:cNvSpPr>
          <p:nvPr>
            <p:ph type="title" idx="4294967295"/>
          </p:nvPr>
        </p:nvSpPr>
        <p:spPr>
          <a:xfrm>
            <a:off x="1066800" y="312738"/>
            <a:ext cx="8077200" cy="903287"/>
          </a:xfrm>
        </p:spPr>
        <p:txBody>
          <a:bodyPr/>
          <a:lstStyle/>
          <a:p>
            <a:r>
              <a:rPr lang="en-US" dirty="0"/>
              <a:t>Environment of Care (EOC)</a:t>
            </a:r>
            <a:br>
              <a:rPr lang="en-US" dirty="0"/>
            </a:br>
            <a:r>
              <a:rPr lang="en-US" dirty="0"/>
              <a:t>Reference Cards</a:t>
            </a:r>
          </a:p>
        </p:txBody>
      </p:sp>
      <p:sp>
        <p:nvSpPr>
          <p:cNvPr id="12" name="TextBox 11">
            <a:extLst>
              <a:ext uri="{FF2B5EF4-FFF2-40B4-BE49-F238E27FC236}">
                <a16:creationId xmlns:a16="http://schemas.microsoft.com/office/drawing/2014/main" id="{044E130E-0D3E-178E-58E8-594B3DF4518D}"/>
              </a:ext>
            </a:extLst>
          </p:cNvPr>
          <p:cNvSpPr txBox="1"/>
          <p:nvPr/>
        </p:nvSpPr>
        <p:spPr>
          <a:xfrm>
            <a:off x="1066800" y="1733550"/>
            <a:ext cx="4343400" cy="2308324"/>
          </a:xfrm>
          <a:prstGeom prst="rect">
            <a:avLst/>
          </a:prstGeom>
          <a:noFill/>
        </p:spPr>
        <p:txBody>
          <a:bodyPr wrap="square" rtlCol="0">
            <a:spAutoFit/>
          </a:bodyPr>
          <a:lstStyle/>
          <a:p>
            <a:r>
              <a:rPr lang="en-US" sz="2400" dirty="0"/>
              <a:t>Program highlights can be found on the Hospital Intranet:</a:t>
            </a:r>
          </a:p>
          <a:p>
            <a:pPr lvl="1"/>
            <a:r>
              <a:rPr lang="en-US" sz="2400" dirty="0"/>
              <a:t>Resources A to Z </a:t>
            </a:r>
            <a:r>
              <a:rPr lang="en-US" sz="2400" dirty="0">
                <a:sym typeface="Wingdings" panose="05000000000000000000" pitchFamily="2" charset="2"/>
              </a:rPr>
              <a:t></a:t>
            </a:r>
            <a:endParaRPr lang="en-US" sz="2400" dirty="0"/>
          </a:p>
          <a:p>
            <a:pPr lvl="1"/>
            <a:r>
              <a:rPr lang="en-US" sz="2400" dirty="0"/>
              <a:t>     Manuals </a:t>
            </a:r>
            <a:r>
              <a:rPr lang="en-US" sz="2400" dirty="0">
                <a:sym typeface="Wingdings" panose="05000000000000000000" pitchFamily="2" charset="2"/>
              </a:rPr>
              <a:t></a:t>
            </a:r>
            <a:endParaRPr lang="en-US" sz="2400" dirty="0"/>
          </a:p>
          <a:p>
            <a:pPr lvl="1"/>
            <a:r>
              <a:rPr lang="en-US" sz="2400" dirty="0"/>
              <a:t>          EOC Reference Cards       		(Hospital)</a:t>
            </a:r>
          </a:p>
        </p:txBody>
      </p:sp>
      <p:pic>
        <p:nvPicPr>
          <p:cNvPr id="6" name="Picture 5">
            <a:extLst>
              <a:ext uri="{FF2B5EF4-FFF2-40B4-BE49-F238E27FC236}">
                <a16:creationId xmlns:a16="http://schemas.microsoft.com/office/drawing/2014/main" id="{B3A7CD13-8D70-BEFA-4C51-424B3F06A415}"/>
              </a:ext>
            </a:extLst>
          </p:cNvPr>
          <p:cNvPicPr>
            <a:picLocks noChangeAspect="1"/>
          </p:cNvPicPr>
          <p:nvPr/>
        </p:nvPicPr>
        <p:blipFill>
          <a:blip r:embed="rId2"/>
          <a:stretch>
            <a:fillRect/>
          </a:stretch>
        </p:blipFill>
        <p:spPr>
          <a:xfrm>
            <a:off x="5577840" y="1174411"/>
            <a:ext cx="2651760" cy="3537027"/>
          </a:xfrm>
          <a:prstGeom prst="rect">
            <a:avLst/>
          </a:prstGeom>
        </p:spPr>
      </p:pic>
    </p:spTree>
    <p:extLst>
      <p:ext uri="{BB962C8B-B14F-4D97-AF65-F5344CB8AC3E}">
        <p14:creationId xmlns:p14="http://schemas.microsoft.com/office/powerpoint/2010/main" val="3522544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BAE0D-79EC-4EF9-A4D5-6A58557E4029}"/>
              </a:ext>
            </a:extLst>
          </p:cNvPr>
          <p:cNvSpPr>
            <a:spLocks noGrp="1"/>
          </p:cNvSpPr>
          <p:nvPr>
            <p:ph sz="half" idx="1"/>
          </p:nvPr>
        </p:nvSpPr>
        <p:spPr>
          <a:xfrm>
            <a:off x="1371600" y="1028701"/>
            <a:ext cx="3543300" cy="3565922"/>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marL="685800" lvl="1" indent="-342900">
              <a:buFont typeface="+mj-lt"/>
              <a:buAutoNum type="arabicPeriod"/>
              <a:defRPr/>
            </a:pPr>
            <a:r>
              <a:rPr lang="en-US" dirty="0">
                <a:latin typeface="Helvetica" pitchFamily="34" charset="0"/>
                <a:cs typeface="Helvetica" pitchFamily="34" charset="0"/>
              </a:rPr>
              <a:t>Identification</a:t>
            </a:r>
          </a:p>
          <a:p>
            <a:pPr marL="685800" lvl="1" indent="-342900">
              <a:buFont typeface="+mj-lt"/>
              <a:buAutoNum type="arabicPeriod"/>
              <a:defRPr/>
            </a:pPr>
            <a:r>
              <a:rPr lang="en-US" dirty="0">
                <a:latin typeface="Helvetica" pitchFamily="34" charset="0"/>
                <a:cs typeface="Helvetica" pitchFamily="34" charset="0"/>
              </a:rPr>
              <a:t>Hazards Identification</a:t>
            </a:r>
          </a:p>
          <a:p>
            <a:pPr marL="685800" lvl="1" indent="-342900">
              <a:buFont typeface="+mj-lt"/>
              <a:buAutoNum type="arabicPeriod"/>
              <a:defRPr/>
            </a:pPr>
            <a:r>
              <a:rPr lang="en-US" dirty="0">
                <a:latin typeface="Helvetica" pitchFamily="34" charset="0"/>
                <a:cs typeface="Helvetica" pitchFamily="34" charset="0"/>
              </a:rPr>
              <a:t>Composition/Ingredients</a:t>
            </a:r>
          </a:p>
          <a:p>
            <a:pPr marL="685800" lvl="1" indent="-342900">
              <a:buFont typeface="+mj-lt"/>
              <a:buAutoNum type="arabicPeriod"/>
              <a:defRPr/>
            </a:pPr>
            <a:r>
              <a:rPr lang="en-US" dirty="0">
                <a:latin typeface="Helvetica" pitchFamily="34" charset="0"/>
                <a:cs typeface="Helvetica" pitchFamily="34" charset="0"/>
              </a:rPr>
              <a:t>First Aid Measures</a:t>
            </a:r>
          </a:p>
          <a:p>
            <a:pPr marL="685800" lvl="1" indent="-342900">
              <a:buFont typeface="+mj-lt"/>
              <a:buAutoNum type="arabicPeriod"/>
              <a:defRPr/>
            </a:pPr>
            <a:r>
              <a:rPr lang="en-US" dirty="0">
                <a:latin typeface="Helvetica" pitchFamily="34" charset="0"/>
                <a:cs typeface="Helvetica" pitchFamily="34" charset="0"/>
              </a:rPr>
              <a:t>Fire Fighting Measures</a:t>
            </a:r>
          </a:p>
          <a:p>
            <a:pPr marL="685800" lvl="1" indent="-342900">
              <a:buFont typeface="+mj-lt"/>
              <a:buAutoNum type="arabicPeriod"/>
              <a:defRPr/>
            </a:pPr>
            <a:r>
              <a:rPr lang="en-US" dirty="0">
                <a:latin typeface="Helvetica" pitchFamily="34" charset="0"/>
                <a:cs typeface="Helvetica" pitchFamily="34" charset="0"/>
              </a:rPr>
              <a:t>Accidental Release Measures</a:t>
            </a:r>
          </a:p>
          <a:p>
            <a:pPr marL="685800" lvl="1" indent="-342900">
              <a:buFont typeface="+mj-lt"/>
              <a:buAutoNum type="arabicPeriod"/>
              <a:defRPr/>
            </a:pPr>
            <a:r>
              <a:rPr lang="en-US" dirty="0">
                <a:latin typeface="Helvetica" pitchFamily="34" charset="0"/>
                <a:cs typeface="Helvetica" pitchFamily="34" charset="0"/>
              </a:rPr>
              <a:t>Handling &amp; Storage</a:t>
            </a:r>
          </a:p>
          <a:p>
            <a:pPr marL="685800" lvl="1" indent="-342900">
              <a:buFont typeface="+mj-lt"/>
              <a:buAutoNum type="arabicPeriod"/>
              <a:defRPr/>
            </a:pPr>
            <a:r>
              <a:rPr lang="en-US" dirty="0">
                <a:latin typeface="Helvetica" pitchFamily="34" charset="0"/>
                <a:cs typeface="Helvetica" pitchFamily="34" charset="0"/>
              </a:rPr>
              <a:t>Exposure Controls &amp; Personal Protection</a:t>
            </a:r>
          </a:p>
          <a:p>
            <a:pPr marL="685800" lvl="1" indent="-342900">
              <a:buFont typeface="+mj-lt"/>
              <a:buAutoNum type="arabicPeriod"/>
              <a:defRPr/>
            </a:pPr>
            <a:endParaRPr lang="en-US" dirty="0"/>
          </a:p>
          <a:p>
            <a:pPr lvl="1">
              <a:defRPr/>
            </a:pPr>
            <a:endParaRPr lang="en-US" dirty="0"/>
          </a:p>
        </p:txBody>
      </p:sp>
      <p:sp>
        <p:nvSpPr>
          <p:cNvPr id="70659" name="Content Placeholder 3">
            <a:extLst>
              <a:ext uri="{FF2B5EF4-FFF2-40B4-BE49-F238E27FC236}">
                <a16:creationId xmlns:a16="http://schemas.microsoft.com/office/drawing/2014/main" id="{6D18B8C4-B15C-8CDC-C6AD-75D557F4AD2F}"/>
              </a:ext>
            </a:extLst>
          </p:cNvPr>
          <p:cNvSpPr>
            <a:spLocks noGrp="1"/>
          </p:cNvSpPr>
          <p:nvPr>
            <p:ph sz="half" idx="2"/>
          </p:nvPr>
        </p:nvSpPr>
        <p:spPr>
          <a:xfrm>
            <a:off x="5086350" y="1314450"/>
            <a:ext cx="2628900" cy="3257550"/>
          </a:xfrm>
        </p:spPr>
        <p:txBody>
          <a:bodyPr/>
          <a:lstStyle/>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9.  Physical &amp; Chemical Properties</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10. Stability &amp; Reactivity</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11. Toxicological Info</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12. Ecological Info</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13. Disposal Info</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14. Transport Info</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15. Regulatory Info</a:t>
            </a:r>
          </a:p>
          <a:p>
            <a:pPr marL="0" lvl="1" indent="0">
              <a:buNone/>
            </a:pPr>
            <a:r>
              <a:rPr lang="en-US" altLang="en-US">
                <a:latin typeface="Helvetica" panose="020B0604020202020204" pitchFamily="34" charset="0"/>
                <a:ea typeface="ＭＳ Ｐゴシック" panose="020B0600070205080204" pitchFamily="34" charset="-128"/>
                <a:cs typeface="Helvetica" panose="020B0604020202020204" pitchFamily="34" charset="0"/>
              </a:rPr>
              <a:t>16. Other Info</a:t>
            </a:r>
          </a:p>
          <a:p>
            <a:pPr marL="0" indent="0">
              <a:buNone/>
            </a:pPr>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0660" name="TextBox 5">
            <a:extLst>
              <a:ext uri="{FF2B5EF4-FFF2-40B4-BE49-F238E27FC236}">
                <a16:creationId xmlns:a16="http://schemas.microsoft.com/office/drawing/2014/main" id="{F475B986-6ADE-E2A4-6784-8304D058F6EE}"/>
              </a:ext>
            </a:extLst>
          </p:cNvPr>
          <p:cNvSpPr txBox="1">
            <a:spLocks noChangeArrowheads="1"/>
          </p:cNvSpPr>
          <p:nvPr/>
        </p:nvSpPr>
        <p:spPr bwMode="auto">
          <a:xfrm>
            <a:off x="4343400" y="400050"/>
            <a:ext cx="36004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2100">
                <a:solidFill>
                  <a:srgbClr val="C00000"/>
                </a:solidFill>
              </a:rPr>
              <a:t>Standardized SDS Format</a:t>
            </a:r>
          </a:p>
        </p:txBody>
      </p:sp>
      <p:sp>
        <p:nvSpPr>
          <p:cNvPr id="70661" name="Slide Number Placeholder 4">
            <a:extLst>
              <a:ext uri="{FF2B5EF4-FFF2-40B4-BE49-F238E27FC236}">
                <a16:creationId xmlns:a16="http://schemas.microsoft.com/office/drawing/2014/main" id="{BCE8F728-01B7-29A4-E3FD-904A1B9D39B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E529CEDD-7BD4-4685-B207-32842808ACF3}" type="slidenum">
              <a:rPr lang="en-US" altLang="en-US" sz="1350">
                <a:solidFill>
                  <a:prstClr val="black"/>
                </a:solidFill>
                <a:latin typeface="Arial" panose="020B0604020202020204" pitchFamily="34" charset="0"/>
              </a:rPr>
              <a:pPr defTabSz="685800" fontAlgn="base">
                <a:spcBef>
                  <a:spcPct val="0"/>
                </a:spcBef>
                <a:spcAft>
                  <a:spcPct val="0"/>
                </a:spcAft>
                <a:buNone/>
              </a:pPr>
              <a:t>40</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7">
            <a:extLst>
              <a:ext uri="{FF2B5EF4-FFF2-40B4-BE49-F238E27FC236}">
                <a16:creationId xmlns:a16="http://schemas.microsoft.com/office/drawing/2014/main" id="{875C4931-13AA-4CD0-88BD-E82D3BD6BA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5359" y="1416844"/>
            <a:ext cx="5713809" cy="343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683" name="TextBox 9">
            <a:extLst>
              <a:ext uri="{FF2B5EF4-FFF2-40B4-BE49-F238E27FC236}">
                <a16:creationId xmlns:a16="http://schemas.microsoft.com/office/drawing/2014/main" id="{5614B8AC-A2DD-1762-F280-9CB0070A0E2B}"/>
              </a:ext>
            </a:extLst>
          </p:cNvPr>
          <p:cNvSpPr txBox="1">
            <a:spLocks noChangeArrowheads="1"/>
          </p:cNvSpPr>
          <p:nvPr/>
        </p:nvSpPr>
        <p:spPr bwMode="auto">
          <a:xfrm>
            <a:off x="2942035" y="3942160"/>
            <a:ext cx="1257300" cy="5078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defTabSz="685800" eaLnBrk="0" fontAlgn="base" hangingPunct="0">
              <a:spcBef>
                <a:spcPct val="0"/>
              </a:spcBef>
              <a:spcAft>
                <a:spcPct val="0"/>
              </a:spcAft>
              <a:buNone/>
            </a:pPr>
            <a:r>
              <a:rPr lang="en-US" altLang="en-US" sz="1350" b="1">
                <a:solidFill>
                  <a:srgbClr val="FF0000"/>
                </a:solidFill>
                <a:latin typeface="Arial" panose="020B0604020202020204" pitchFamily="34" charset="0"/>
                <a:cs typeface="Arial" panose="020B0604020202020204" pitchFamily="34" charset="0"/>
              </a:rPr>
              <a:t>In case of an emergency</a:t>
            </a:r>
          </a:p>
        </p:txBody>
      </p:sp>
      <p:sp>
        <p:nvSpPr>
          <p:cNvPr id="71684" name="TextBox 12">
            <a:extLst>
              <a:ext uri="{FF2B5EF4-FFF2-40B4-BE49-F238E27FC236}">
                <a16:creationId xmlns:a16="http://schemas.microsoft.com/office/drawing/2014/main" id="{90B2A900-0A73-8401-E1A5-1A7080C67B0D}"/>
              </a:ext>
            </a:extLst>
          </p:cNvPr>
          <p:cNvSpPr txBox="1">
            <a:spLocks noChangeArrowheads="1"/>
          </p:cNvSpPr>
          <p:nvPr/>
        </p:nvSpPr>
        <p:spPr bwMode="auto">
          <a:xfrm>
            <a:off x="4329112" y="2132410"/>
            <a:ext cx="1004887" cy="5078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b="1" dirty="0">
                <a:solidFill>
                  <a:srgbClr val="FF0000"/>
                </a:solidFill>
                <a:latin typeface="Arial" panose="020B0604020202020204" pitchFamily="34" charset="0"/>
                <a:cs typeface="Arial" panose="020B0604020202020204" pitchFamily="34" charset="0"/>
              </a:rPr>
              <a:t>Product </a:t>
            </a:r>
          </a:p>
          <a:p>
            <a:pPr defTabSz="685800" eaLnBrk="0" fontAlgn="base" hangingPunct="0">
              <a:spcBef>
                <a:spcPct val="0"/>
              </a:spcBef>
              <a:spcAft>
                <a:spcPct val="0"/>
              </a:spcAft>
              <a:buNone/>
            </a:pPr>
            <a:r>
              <a:rPr lang="en-US" altLang="en-US" sz="1350" b="1" dirty="0">
                <a:solidFill>
                  <a:srgbClr val="FF0000"/>
                </a:solidFill>
                <a:latin typeface="Arial" panose="020B0604020202020204" pitchFamily="34" charset="0"/>
                <a:cs typeface="Arial" panose="020B0604020202020204" pitchFamily="34" charset="0"/>
              </a:rPr>
              <a:t>identifier</a:t>
            </a:r>
          </a:p>
        </p:txBody>
      </p:sp>
      <p:pic>
        <p:nvPicPr>
          <p:cNvPr id="71685" name="Content Placeholder 5">
            <a:extLst>
              <a:ext uri="{FF2B5EF4-FFF2-40B4-BE49-F238E27FC236}">
                <a16:creationId xmlns:a16="http://schemas.microsoft.com/office/drawing/2014/main" id="{83B65CDD-B924-908D-6E93-1661411EF3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268016" y="689372"/>
            <a:ext cx="4605338" cy="719138"/>
          </a:xfrm>
          <a:ln w="38100">
            <a:solidFill>
              <a:schemeClr val="tx1"/>
            </a:solidFill>
            <a:miter lim="800000"/>
            <a:headEnd/>
            <a:tailEnd/>
          </a:ln>
        </p:spPr>
      </p:pic>
      <p:pic>
        <p:nvPicPr>
          <p:cNvPr id="71686" name="Picture 15">
            <a:hlinkClick r:id="rId4"/>
            <a:extLst>
              <a:ext uri="{FF2B5EF4-FFF2-40B4-BE49-F238E27FC236}">
                <a16:creationId xmlns:a16="http://schemas.microsoft.com/office/drawing/2014/main" id="{0E96D0A2-6095-BE28-8A2F-775DA83AA0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5260" y="835819"/>
            <a:ext cx="52387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1">
            <a:extLst>
              <a:ext uri="{FF2B5EF4-FFF2-40B4-BE49-F238E27FC236}">
                <a16:creationId xmlns:a16="http://schemas.microsoft.com/office/drawing/2014/main" id="{07CF281C-BD87-EEE5-8ED3-FED0AB07ADFC}"/>
              </a:ext>
            </a:extLst>
          </p:cNvPr>
          <p:cNvSpPr txBox="1">
            <a:spLocks noChangeArrowheads="1"/>
          </p:cNvSpPr>
          <p:nvPr/>
        </p:nvSpPr>
        <p:spPr bwMode="auto">
          <a:xfrm>
            <a:off x="6553200" y="884010"/>
            <a:ext cx="15930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dirty="0">
                <a:solidFill>
                  <a:prstClr val="black"/>
                </a:solidFill>
                <a:latin typeface="Arial" panose="020B0604020202020204" pitchFamily="34" charset="0"/>
                <a:cs typeface="Arial" panose="020B0604020202020204" pitchFamily="34" charset="0"/>
              </a:rPr>
              <a:t>Go to SDS </a:t>
            </a:r>
            <a:r>
              <a:rPr lang="en-US" altLang="en-US" sz="1350" dirty="0">
                <a:solidFill>
                  <a:prstClr val="black"/>
                </a:solidFill>
                <a:latin typeface="Arial" panose="020B0604020202020204" pitchFamily="34" charset="0"/>
                <a:cs typeface="Arial" panose="020B0604020202020204" pitchFamily="34" charset="0"/>
                <a:hlinkClick r:id="rId4"/>
              </a:rPr>
              <a:t>database</a:t>
            </a:r>
            <a:endParaRPr lang="en-US" altLang="en-US" sz="1350" dirty="0">
              <a:solidFill>
                <a:prstClr val="black"/>
              </a:solidFill>
              <a:latin typeface="Arial" panose="020B0604020202020204" pitchFamily="34" charset="0"/>
              <a:cs typeface="Arial" panose="020B0604020202020204" pitchFamily="34" charset="0"/>
            </a:endParaRPr>
          </a:p>
        </p:txBody>
      </p:sp>
      <p:sp>
        <p:nvSpPr>
          <p:cNvPr id="71688" name="Title 1">
            <a:extLst>
              <a:ext uri="{FF2B5EF4-FFF2-40B4-BE49-F238E27FC236}">
                <a16:creationId xmlns:a16="http://schemas.microsoft.com/office/drawing/2014/main" id="{99B793CC-EF84-2152-8273-34ADE83D42C3}"/>
              </a:ext>
            </a:extLst>
          </p:cNvPr>
          <p:cNvSpPr txBox="1">
            <a:spLocks/>
          </p:cNvSpPr>
          <p:nvPr/>
        </p:nvSpPr>
        <p:spPr bwMode="auto">
          <a:xfrm>
            <a:off x="3034904" y="32147"/>
            <a:ext cx="4972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latin typeface="Arial" panose="020B0604020202020204" pitchFamily="34" charset="0"/>
                <a:cs typeface="Arial" panose="020B0604020202020204" pitchFamily="34" charset="0"/>
              </a:rPr>
              <a:t>Safety Data Sheet:  </a:t>
            </a:r>
          </a:p>
          <a:p>
            <a:pPr algn="r" defTabSz="342900" fontAlgn="base">
              <a:spcBef>
                <a:spcPct val="0"/>
              </a:spcBef>
              <a:spcAft>
                <a:spcPct val="0"/>
              </a:spcAft>
              <a:buNone/>
            </a:pPr>
            <a:r>
              <a:rPr lang="en-US" altLang="en-US" sz="1500">
                <a:solidFill>
                  <a:srgbClr val="C00000"/>
                </a:solidFill>
                <a:latin typeface="Arial" panose="020B0604020202020204" pitchFamily="34" charset="0"/>
                <a:cs typeface="Arial" panose="020B0604020202020204" pitchFamily="34" charset="0"/>
              </a:rPr>
              <a:t>Household Cleaner:  Clorox Clean-Up</a:t>
            </a:r>
            <a:endParaRPr lang="en-US" altLang="en-US" sz="1500" baseline="6000">
              <a:solidFill>
                <a:srgbClr val="C00000"/>
              </a:solidFill>
              <a:latin typeface="Arial" panose="020B0604020202020204" pitchFamily="34" charset="0"/>
              <a:cs typeface="Arial" panose="020B0604020202020204" pitchFamily="34" charset="0"/>
            </a:endParaRPr>
          </a:p>
        </p:txBody>
      </p:sp>
      <p:sp>
        <p:nvSpPr>
          <p:cNvPr id="71689" name="Slide Number Placeholder 3">
            <a:extLst>
              <a:ext uri="{FF2B5EF4-FFF2-40B4-BE49-F238E27FC236}">
                <a16:creationId xmlns:a16="http://schemas.microsoft.com/office/drawing/2014/main" id="{0B087F22-CEFF-4C72-2E6E-568EAAA2315F}"/>
              </a:ext>
            </a:extLst>
          </p:cNvPr>
          <p:cNvSpPr>
            <a:spLocks noGrp="1" noChangeArrowheads="1"/>
          </p:cNvSpPr>
          <p:nvPr>
            <p:ph type="sldNum" sz="quarter" idx="12"/>
          </p:nvPr>
        </p:nvSpPr>
        <p:spPr bwMode="auto">
          <a:xfrm>
            <a:off x="7696200" y="4844653"/>
            <a:ext cx="990600" cy="1964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36A8B740-9415-4CF3-8182-744A56ED6950}" type="slidenum">
              <a:rPr lang="en-US" altLang="en-US" sz="1350">
                <a:solidFill>
                  <a:prstClr val="black"/>
                </a:solidFill>
                <a:latin typeface="Arial" panose="020B0604020202020204" pitchFamily="34" charset="0"/>
              </a:rPr>
              <a:pPr defTabSz="685800" fontAlgn="base">
                <a:spcBef>
                  <a:spcPct val="0"/>
                </a:spcBef>
                <a:spcAft>
                  <a:spcPct val="0"/>
                </a:spcAft>
                <a:buNone/>
              </a:pPr>
              <a:t>41</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a:extLst>
              <a:ext uri="{FF2B5EF4-FFF2-40B4-BE49-F238E27FC236}">
                <a16:creationId xmlns:a16="http://schemas.microsoft.com/office/drawing/2014/main" id="{1AD1B35E-032F-F663-AE7A-E36C52108B6F}"/>
              </a:ext>
            </a:extLst>
          </p:cNvPr>
          <p:cNvPicPr>
            <a:picLocks noChangeAspect="1"/>
          </p:cNvPicPr>
          <p:nvPr/>
        </p:nvPicPr>
        <p:blipFill>
          <a:blip r:embed="rId2">
            <a:extLst>
              <a:ext uri="{28A0092B-C50C-407E-A947-70E740481C1C}">
                <a14:useLocalDpi xmlns:a14="http://schemas.microsoft.com/office/drawing/2010/main" val="0"/>
              </a:ext>
            </a:extLst>
          </a:blip>
          <a:srcRect b="52222"/>
          <a:stretch>
            <a:fillRect/>
          </a:stretch>
        </p:blipFill>
        <p:spPr bwMode="auto">
          <a:xfrm>
            <a:off x="797695" y="2289394"/>
            <a:ext cx="4414586" cy="21873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07" name="Content Placeholder 6">
            <a:extLst>
              <a:ext uri="{FF2B5EF4-FFF2-40B4-BE49-F238E27FC236}">
                <a16:creationId xmlns:a16="http://schemas.microsoft.com/office/drawing/2014/main" id="{33123186-5A71-4955-310C-7AC13FB29BA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853856"/>
            <a:ext cx="6067325" cy="1336893"/>
          </a:xfrm>
          <a:ln w="12700">
            <a:solidFill>
              <a:srgbClr val="000000"/>
            </a:solidFill>
            <a:miter lim="800000"/>
            <a:headEnd/>
            <a:tailEnd/>
          </a:ln>
        </p:spPr>
      </p:pic>
      <p:sp>
        <p:nvSpPr>
          <p:cNvPr id="72708" name="Title 1">
            <a:extLst>
              <a:ext uri="{FF2B5EF4-FFF2-40B4-BE49-F238E27FC236}">
                <a16:creationId xmlns:a16="http://schemas.microsoft.com/office/drawing/2014/main" id="{26FBCF00-1FC7-3A11-6EF0-A99EC585024E}"/>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sp>
        <p:nvSpPr>
          <p:cNvPr id="13" name="Oval 12">
            <a:extLst>
              <a:ext uri="{FF2B5EF4-FFF2-40B4-BE49-F238E27FC236}">
                <a16:creationId xmlns:a16="http://schemas.microsoft.com/office/drawing/2014/main" id="{4DF97496-FDBA-43A7-8C5F-1D937D37AA7B}"/>
              </a:ext>
            </a:extLst>
          </p:cNvPr>
          <p:cNvSpPr/>
          <p:nvPr/>
        </p:nvSpPr>
        <p:spPr>
          <a:xfrm>
            <a:off x="1905000" y="2657272"/>
            <a:ext cx="642938" cy="310753"/>
          </a:xfrm>
          <a:prstGeom prst="ellipse">
            <a:avLst/>
          </a:prstGeom>
          <a:noFill/>
          <a:ln w="381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dirty="0">
              <a:solidFill>
                <a:prstClr val="white"/>
              </a:solidFill>
              <a:latin typeface="Calibri"/>
            </a:endParaRPr>
          </a:p>
        </p:txBody>
      </p:sp>
      <p:sp>
        <p:nvSpPr>
          <p:cNvPr id="72710" name="TextBox 14">
            <a:extLst>
              <a:ext uri="{FF2B5EF4-FFF2-40B4-BE49-F238E27FC236}">
                <a16:creationId xmlns:a16="http://schemas.microsoft.com/office/drawing/2014/main" id="{810965A1-DD71-D5DA-0DCC-4D06EC62B286}"/>
              </a:ext>
            </a:extLst>
          </p:cNvPr>
          <p:cNvSpPr txBox="1">
            <a:spLocks noChangeArrowheads="1"/>
          </p:cNvSpPr>
          <p:nvPr/>
        </p:nvSpPr>
        <p:spPr bwMode="auto">
          <a:xfrm>
            <a:off x="3655243" y="2421709"/>
            <a:ext cx="1143000" cy="300082"/>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a:solidFill>
                  <a:srgbClr val="FF0000"/>
                </a:solidFill>
                <a:latin typeface="Arial" panose="020B0604020202020204" pitchFamily="34" charset="0"/>
              </a:rPr>
              <a:t>Signal Word</a:t>
            </a:r>
          </a:p>
        </p:txBody>
      </p:sp>
      <p:sp>
        <p:nvSpPr>
          <p:cNvPr id="72711" name="Rectangle 15">
            <a:extLst>
              <a:ext uri="{FF2B5EF4-FFF2-40B4-BE49-F238E27FC236}">
                <a16:creationId xmlns:a16="http://schemas.microsoft.com/office/drawing/2014/main" id="{7B2F5AC8-8F46-8D78-22F3-FFCF365B626B}"/>
              </a:ext>
            </a:extLst>
          </p:cNvPr>
          <p:cNvSpPr>
            <a:spLocks noChangeArrowheads="1"/>
          </p:cNvSpPr>
          <p:nvPr/>
        </p:nvSpPr>
        <p:spPr bwMode="auto">
          <a:xfrm>
            <a:off x="5562600" y="2550319"/>
            <a:ext cx="2653903" cy="1200329"/>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285750" indent="-28575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marL="0" lvl="1" defTabSz="685800" eaLnBrk="0" fontAlgn="base" hangingPunct="0">
              <a:spcBef>
                <a:spcPct val="0"/>
              </a:spcBef>
              <a:spcAft>
                <a:spcPct val="0"/>
              </a:spcAft>
              <a:buNone/>
            </a:pPr>
            <a:r>
              <a:rPr lang="en-US" altLang="en-US" sz="1500" b="1">
                <a:solidFill>
                  <a:srgbClr val="FF0000"/>
                </a:solidFill>
                <a:latin typeface="Arial" panose="020B0604020202020204" pitchFamily="34" charset="0"/>
              </a:rPr>
              <a:t>SIGNAL WORD:</a:t>
            </a:r>
          </a:p>
          <a:p>
            <a:pPr marL="0" lvl="1" defTabSz="685800" eaLnBrk="0" fontAlgn="base" hangingPunct="0">
              <a:spcBef>
                <a:spcPct val="0"/>
              </a:spcBef>
              <a:spcAft>
                <a:spcPct val="0"/>
              </a:spcAft>
              <a:buNone/>
            </a:pPr>
            <a:r>
              <a:rPr lang="en-US" altLang="en-US" sz="1500">
                <a:solidFill>
                  <a:prstClr val="black"/>
                </a:solidFill>
                <a:latin typeface="Arial" panose="020B0604020202020204" pitchFamily="34" charset="0"/>
              </a:rPr>
              <a:t>Indicates severity of hazard and alerts reader to a hazard</a:t>
            </a:r>
          </a:p>
          <a:p>
            <a:pPr marL="214313" lvl="3" indent="-214313" defTabSz="685800" eaLnBrk="0" fontAlgn="base" hangingPunct="0">
              <a:spcBef>
                <a:spcPct val="0"/>
              </a:spcBef>
              <a:spcAft>
                <a:spcPct val="0"/>
              </a:spcAft>
              <a:buFont typeface="Wingdings" panose="05000000000000000000" pitchFamily="2" charset="2"/>
              <a:buChar char="Ø"/>
            </a:pPr>
            <a:r>
              <a:rPr lang="en-US" altLang="en-US" sz="1350">
                <a:solidFill>
                  <a:prstClr val="black"/>
                </a:solidFill>
                <a:latin typeface="Arial" panose="020B0604020202020204" pitchFamily="34" charset="0"/>
              </a:rPr>
              <a:t>Danger – more severe </a:t>
            </a:r>
          </a:p>
          <a:p>
            <a:pPr marL="214313" lvl="3" indent="-214313" defTabSz="685800" eaLnBrk="0" fontAlgn="base" hangingPunct="0">
              <a:spcBef>
                <a:spcPct val="0"/>
              </a:spcBef>
              <a:spcAft>
                <a:spcPct val="0"/>
              </a:spcAft>
              <a:buFont typeface="Wingdings" panose="05000000000000000000" pitchFamily="2" charset="2"/>
              <a:buChar char="Ø"/>
            </a:pPr>
            <a:r>
              <a:rPr lang="en-US" altLang="en-US" sz="1350">
                <a:solidFill>
                  <a:prstClr val="black"/>
                </a:solidFill>
                <a:latin typeface="Arial" panose="020B0604020202020204" pitchFamily="34" charset="0"/>
              </a:rPr>
              <a:t>Warning – less severe </a:t>
            </a:r>
          </a:p>
        </p:txBody>
      </p:sp>
      <p:sp>
        <p:nvSpPr>
          <p:cNvPr id="72712" name="Slide Number Placeholder 3">
            <a:extLst>
              <a:ext uri="{FF2B5EF4-FFF2-40B4-BE49-F238E27FC236}">
                <a16:creationId xmlns:a16="http://schemas.microsoft.com/office/drawing/2014/main" id="{6AE4E237-2ABA-35D0-3E6C-9F205ED950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115ADCA0-F29D-4A3B-AAB3-98434F1F64F4}" type="slidenum">
              <a:rPr lang="en-US" altLang="en-US" sz="1350">
                <a:solidFill>
                  <a:prstClr val="black"/>
                </a:solidFill>
                <a:latin typeface="Arial" panose="020B0604020202020204" pitchFamily="34" charset="0"/>
              </a:rPr>
              <a:pPr defTabSz="685800" fontAlgn="base">
                <a:spcBef>
                  <a:spcPct val="0"/>
                </a:spcBef>
                <a:spcAft>
                  <a:spcPct val="0"/>
                </a:spcAft>
                <a:buNone/>
              </a:pPr>
              <a:t>42</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Content Placeholder 6">
            <a:extLst>
              <a:ext uri="{FF2B5EF4-FFF2-40B4-BE49-F238E27FC236}">
                <a16:creationId xmlns:a16="http://schemas.microsoft.com/office/drawing/2014/main" id="{959AB3CE-33C4-A575-2054-18BCDC63D6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06116" y="829866"/>
            <a:ext cx="4927997" cy="1085850"/>
          </a:xfrm>
          <a:ln>
            <a:solidFill>
              <a:srgbClr val="000000"/>
            </a:solidFill>
            <a:miter lim="800000"/>
            <a:headEnd/>
            <a:tailEnd/>
          </a:ln>
        </p:spPr>
      </p:pic>
      <p:sp>
        <p:nvSpPr>
          <p:cNvPr id="73731" name="Title 1">
            <a:extLst>
              <a:ext uri="{FF2B5EF4-FFF2-40B4-BE49-F238E27FC236}">
                <a16:creationId xmlns:a16="http://schemas.microsoft.com/office/drawing/2014/main" id="{57003CE6-7A24-0184-2C7D-4289F42974D3}"/>
              </a:ext>
            </a:extLst>
          </p:cNvPr>
          <p:cNvSpPr txBox="1">
            <a:spLocks/>
          </p:cNvSpPr>
          <p:nvPr/>
        </p:nvSpPr>
        <p:spPr bwMode="auto">
          <a:xfrm>
            <a:off x="3028950" y="213122"/>
            <a:ext cx="4972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1500">
                <a:solidFill>
                  <a:srgbClr val="C00000"/>
                </a:solidFill>
              </a:rPr>
              <a:t>Let’s Review:  Household Cleaner:  Clorox Clean-Up</a:t>
            </a:r>
            <a:endParaRPr lang="en-US" altLang="en-US" sz="1500" baseline="6000">
              <a:solidFill>
                <a:srgbClr val="C00000"/>
              </a:solidFill>
            </a:endParaRPr>
          </a:p>
        </p:txBody>
      </p:sp>
      <p:pic>
        <p:nvPicPr>
          <p:cNvPr id="73732" name="Picture 7">
            <a:extLst>
              <a:ext uri="{FF2B5EF4-FFF2-40B4-BE49-F238E27FC236}">
                <a16:creationId xmlns:a16="http://schemas.microsoft.com/office/drawing/2014/main" id="{28D74E22-B492-1BDE-D521-FD79C6577153}"/>
              </a:ext>
            </a:extLst>
          </p:cNvPr>
          <p:cNvPicPr>
            <a:picLocks noChangeAspect="1"/>
          </p:cNvPicPr>
          <p:nvPr/>
        </p:nvPicPr>
        <p:blipFill>
          <a:blip r:embed="rId3">
            <a:extLst>
              <a:ext uri="{28A0092B-C50C-407E-A947-70E740481C1C}">
                <a14:useLocalDpi xmlns:a14="http://schemas.microsoft.com/office/drawing/2010/main" val="0"/>
              </a:ext>
            </a:extLst>
          </a:blip>
          <a:srcRect b="52222"/>
          <a:stretch>
            <a:fillRect/>
          </a:stretch>
        </p:blipFill>
        <p:spPr bwMode="auto">
          <a:xfrm>
            <a:off x="1314450" y="2009775"/>
            <a:ext cx="3690938"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8">
            <a:extLst>
              <a:ext uri="{FF2B5EF4-FFF2-40B4-BE49-F238E27FC236}">
                <a16:creationId xmlns:a16="http://schemas.microsoft.com/office/drawing/2014/main" id="{0EF30E78-49E1-A330-CAE0-CE5487FDF01B}"/>
              </a:ext>
            </a:extLst>
          </p:cNvPr>
          <p:cNvPicPr>
            <a:picLocks noChangeAspect="1"/>
          </p:cNvPicPr>
          <p:nvPr/>
        </p:nvPicPr>
        <p:blipFill>
          <a:blip r:embed="rId3">
            <a:extLst>
              <a:ext uri="{28A0092B-C50C-407E-A947-70E740481C1C}">
                <a14:useLocalDpi xmlns:a14="http://schemas.microsoft.com/office/drawing/2010/main" val="0"/>
              </a:ext>
            </a:extLst>
          </a:blip>
          <a:srcRect l="-70" t="47778" r="70" b="13402"/>
          <a:stretch>
            <a:fillRect/>
          </a:stretch>
        </p:blipFill>
        <p:spPr bwMode="auto">
          <a:xfrm>
            <a:off x="1307306" y="3600450"/>
            <a:ext cx="3690938" cy="148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4" name="TextBox 15">
            <a:extLst>
              <a:ext uri="{FF2B5EF4-FFF2-40B4-BE49-F238E27FC236}">
                <a16:creationId xmlns:a16="http://schemas.microsoft.com/office/drawing/2014/main" id="{253A6632-2009-23AE-C83F-8CA5FBEDFEDF}"/>
              </a:ext>
            </a:extLst>
          </p:cNvPr>
          <p:cNvSpPr txBox="1">
            <a:spLocks noChangeArrowheads="1"/>
          </p:cNvSpPr>
          <p:nvPr/>
        </p:nvSpPr>
        <p:spPr bwMode="auto">
          <a:xfrm>
            <a:off x="2286000" y="2628900"/>
            <a:ext cx="1143000" cy="71558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a:solidFill>
                  <a:srgbClr val="FF0000"/>
                </a:solidFill>
                <a:latin typeface="Arial" panose="020B0604020202020204" pitchFamily="34" charset="0"/>
              </a:rPr>
              <a:t>IRRITANT</a:t>
            </a:r>
          </a:p>
          <a:p>
            <a:pPr defTabSz="685800" eaLnBrk="0" fontAlgn="base" hangingPunct="0">
              <a:spcBef>
                <a:spcPct val="0"/>
              </a:spcBef>
              <a:spcAft>
                <a:spcPct val="0"/>
              </a:spcAft>
              <a:buNone/>
            </a:pPr>
            <a:r>
              <a:rPr lang="en-US" altLang="en-US" sz="1350">
                <a:solidFill>
                  <a:srgbClr val="FF0000"/>
                </a:solidFill>
                <a:latin typeface="Arial" panose="020B0604020202020204" pitchFamily="34" charset="0"/>
              </a:rPr>
              <a:t>Hazard Pictogram</a:t>
            </a:r>
          </a:p>
        </p:txBody>
      </p:sp>
      <p:sp>
        <p:nvSpPr>
          <p:cNvPr id="73735" name="Rectangle 16">
            <a:extLst>
              <a:ext uri="{FF2B5EF4-FFF2-40B4-BE49-F238E27FC236}">
                <a16:creationId xmlns:a16="http://schemas.microsoft.com/office/drawing/2014/main" id="{F95914D3-F364-0F12-AA59-C780AC81441B}"/>
              </a:ext>
            </a:extLst>
          </p:cNvPr>
          <p:cNvSpPr>
            <a:spLocks noChangeArrowheads="1"/>
          </p:cNvSpPr>
          <p:nvPr/>
        </p:nvSpPr>
        <p:spPr bwMode="auto">
          <a:xfrm>
            <a:off x="5200650" y="2857500"/>
            <a:ext cx="2457450" cy="15465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573088" indent="-3429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marL="0" lvl="1" defTabSz="685800" eaLnBrk="0" fontAlgn="base" hangingPunct="0">
              <a:spcBef>
                <a:spcPct val="0"/>
              </a:spcBef>
              <a:spcAft>
                <a:spcPct val="0"/>
              </a:spcAft>
              <a:buNone/>
            </a:pPr>
            <a:r>
              <a:rPr lang="en-US" altLang="en-US" sz="1350" b="1">
                <a:solidFill>
                  <a:srgbClr val="FF0000"/>
                </a:solidFill>
                <a:latin typeface="Arial" panose="020B0604020202020204" pitchFamily="34" charset="0"/>
              </a:rPr>
              <a:t>HAZARD STATEMENTS</a:t>
            </a:r>
          </a:p>
          <a:p>
            <a:pPr marL="0" lvl="1" defTabSz="685800" eaLnBrk="0" fontAlgn="base" hangingPunct="0">
              <a:spcBef>
                <a:spcPct val="0"/>
              </a:spcBef>
              <a:spcAft>
                <a:spcPct val="0"/>
              </a:spcAft>
              <a:buNone/>
            </a:pPr>
            <a:r>
              <a:rPr lang="en-US" altLang="en-US" sz="1350">
                <a:solidFill>
                  <a:prstClr val="black"/>
                </a:solidFill>
                <a:latin typeface="Arial" panose="020B0604020202020204" pitchFamily="34" charset="0"/>
              </a:rPr>
              <a:t>Nature and degree of hazard</a:t>
            </a:r>
          </a:p>
          <a:p>
            <a:pPr marL="429816" lvl="2" indent="-257175" defTabSz="685800" eaLnBrk="0" fontAlgn="base" hangingPunct="0">
              <a:spcBef>
                <a:spcPct val="0"/>
              </a:spcBef>
              <a:spcAft>
                <a:spcPct val="0"/>
              </a:spcAft>
            </a:pPr>
            <a:r>
              <a:rPr lang="en-US" altLang="en-US" sz="1350">
                <a:solidFill>
                  <a:prstClr val="black"/>
                </a:solidFill>
                <a:latin typeface="Arial" panose="020B0604020202020204" pitchFamily="34" charset="0"/>
              </a:rPr>
              <a:t>Example: “Causes mild skin irritation.  Causes serious eye irritation”</a:t>
            </a:r>
          </a:p>
          <a:p>
            <a:pPr marL="0" lvl="1" defTabSz="685800" eaLnBrk="0" fontAlgn="base" hangingPunct="0">
              <a:spcBef>
                <a:spcPct val="0"/>
              </a:spcBef>
              <a:spcAft>
                <a:spcPct val="0"/>
              </a:spcAft>
              <a:buNone/>
            </a:pPr>
            <a:r>
              <a:rPr lang="en-US" altLang="en-US" sz="1350">
                <a:solidFill>
                  <a:prstClr val="black"/>
                </a:solidFill>
                <a:latin typeface="Arial" panose="020B0604020202020204" pitchFamily="34" charset="0"/>
              </a:rPr>
              <a:t>All hazard statements must be on label &amp; SDS.</a:t>
            </a:r>
          </a:p>
        </p:txBody>
      </p:sp>
      <p:sp>
        <p:nvSpPr>
          <p:cNvPr id="73736" name="Slide Number Placeholder 3">
            <a:extLst>
              <a:ext uri="{FF2B5EF4-FFF2-40B4-BE49-F238E27FC236}">
                <a16:creationId xmlns:a16="http://schemas.microsoft.com/office/drawing/2014/main" id="{D7B79AEE-E40F-31E6-F5E5-2EFCB86505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9F79C255-C209-4D42-8F55-462C7EB3FA08}" type="slidenum">
              <a:rPr lang="en-US" altLang="en-US" sz="1350">
                <a:solidFill>
                  <a:prstClr val="black"/>
                </a:solidFill>
                <a:latin typeface="Arial" panose="020B0604020202020204" pitchFamily="34" charset="0"/>
              </a:rPr>
              <a:pPr defTabSz="685800" fontAlgn="base">
                <a:spcBef>
                  <a:spcPct val="0"/>
                </a:spcBef>
                <a:spcAft>
                  <a:spcPct val="0"/>
                </a:spcAft>
                <a:buNone/>
              </a:pPr>
              <a:t>43</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3">
            <a:extLst>
              <a:ext uri="{FF2B5EF4-FFF2-40B4-BE49-F238E27FC236}">
                <a16:creationId xmlns:a16="http://schemas.microsoft.com/office/drawing/2014/main" id="{524E2B89-B674-E62B-6687-C8ABD76D20B8}"/>
              </a:ext>
            </a:extLst>
          </p:cNvPr>
          <p:cNvSpPr txBox="1">
            <a:spLocks noChangeArrowheads="1"/>
          </p:cNvSpPr>
          <p:nvPr/>
        </p:nvSpPr>
        <p:spPr bwMode="auto">
          <a:xfrm>
            <a:off x="4114801" y="135732"/>
            <a:ext cx="37838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800">
                <a:solidFill>
                  <a:srgbClr val="000000"/>
                </a:solidFill>
              </a:rPr>
              <a:t>Pictograms a</a:t>
            </a:r>
            <a:r>
              <a:rPr lang="en-US" altLang="en-US" sz="1800">
                <a:solidFill>
                  <a:prstClr val="black"/>
                </a:solidFill>
              </a:rPr>
              <a:t>nd Hazard Classes on Labels and Safety Data Sheets </a:t>
            </a:r>
          </a:p>
        </p:txBody>
      </p:sp>
      <p:sp>
        <p:nvSpPr>
          <p:cNvPr id="74757" name="Rectangle 7">
            <a:extLst>
              <a:ext uri="{FF2B5EF4-FFF2-40B4-BE49-F238E27FC236}">
                <a16:creationId xmlns:a16="http://schemas.microsoft.com/office/drawing/2014/main" id="{53C955F8-FA80-4F4C-4071-270FA00309BD}"/>
              </a:ext>
            </a:extLst>
          </p:cNvPr>
          <p:cNvSpPr>
            <a:spLocks noChangeArrowheads="1"/>
          </p:cNvSpPr>
          <p:nvPr/>
        </p:nvSpPr>
        <p:spPr bwMode="auto">
          <a:xfrm>
            <a:off x="1177529" y="3169444"/>
            <a:ext cx="1229915"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endParaRPr lang="en-US" altLang="en-US" sz="1350">
              <a:solidFill>
                <a:prstClr val="black"/>
              </a:solidFill>
              <a:latin typeface="Arial" panose="020B0604020202020204" pitchFamily="34" charset="0"/>
            </a:endParaRPr>
          </a:p>
        </p:txBody>
      </p:sp>
      <p:sp>
        <p:nvSpPr>
          <p:cNvPr id="74758" name="Rectangle 19">
            <a:extLst>
              <a:ext uri="{FF2B5EF4-FFF2-40B4-BE49-F238E27FC236}">
                <a16:creationId xmlns:a16="http://schemas.microsoft.com/office/drawing/2014/main" id="{EB79F00F-8B3E-778E-85ED-DAFBC5958740}"/>
              </a:ext>
            </a:extLst>
          </p:cNvPr>
          <p:cNvSpPr>
            <a:spLocks noChangeArrowheads="1"/>
          </p:cNvSpPr>
          <p:nvPr/>
        </p:nvSpPr>
        <p:spPr bwMode="auto">
          <a:xfrm>
            <a:off x="1204913" y="1028700"/>
            <a:ext cx="154305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200" b="1" i="1">
                <a:solidFill>
                  <a:srgbClr val="FF0000"/>
                </a:solidFill>
                <a:latin typeface="Arial" panose="020B0604020202020204" pitchFamily="34" charset="0"/>
              </a:rPr>
              <a:t>Oxidizer:</a:t>
            </a:r>
            <a:r>
              <a:rPr lang="en-US" altLang="en-US" sz="1200">
                <a:solidFill>
                  <a:srgbClr val="FF0000"/>
                </a:solidFill>
                <a:latin typeface="Arial" panose="020B0604020202020204" pitchFamily="34" charset="0"/>
              </a:rPr>
              <a:t> </a:t>
            </a:r>
            <a:r>
              <a:rPr lang="en-US" altLang="en-US" sz="1200">
                <a:solidFill>
                  <a:prstClr val="black"/>
                </a:solidFill>
                <a:latin typeface="Arial" panose="020B0604020202020204" pitchFamily="34" charset="0"/>
              </a:rPr>
              <a:t> make other chemicals less stable</a:t>
            </a:r>
          </a:p>
          <a:p>
            <a:pPr defTabSz="685800" eaLnBrk="0" fontAlgn="base" hangingPunct="0">
              <a:spcBef>
                <a:spcPct val="0"/>
              </a:spcBef>
              <a:spcAft>
                <a:spcPct val="0"/>
              </a:spcAft>
              <a:buNone/>
            </a:pPr>
            <a:endParaRPr lang="en-US" altLang="en-US" sz="1200" b="1" i="1">
              <a:solidFill>
                <a:srgbClr val="FF0000"/>
              </a:solidFill>
              <a:latin typeface="Arial" panose="020B0604020202020204" pitchFamily="34" charset="0"/>
            </a:endParaRPr>
          </a:p>
          <a:p>
            <a:pPr defTabSz="685800" eaLnBrk="0" fontAlgn="base" hangingPunct="0">
              <a:spcBef>
                <a:spcPct val="0"/>
              </a:spcBef>
              <a:spcAft>
                <a:spcPct val="0"/>
              </a:spcAft>
              <a:buNone/>
            </a:pPr>
            <a:r>
              <a:rPr lang="en-US" altLang="en-US" sz="1200" b="1" i="1">
                <a:solidFill>
                  <a:srgbClr val="FF0000"/>
                </a:solidFill>
                <a:latin typeface="Arial" panose="020B0604020202020204" pitchFamily="34" charset="0"/>
              </a:rPr>
              <a:t>Toxic Substances: </a:t>
            </a:r>
            <a:r>
              <a:rPr lang="en-US" altLang="en-US" sz="1200">
                <a:solidFill>
                  <a:prstClr val="black"/>
                </a:solidFill>
                <a:latin typeface="Arial" panose="020B0604020202020204" pitchFamily="34" charset="0"/>
              </a:rPr>
              <a:t>poisonous</a:t>
            </a:r>
            <a:r>
              <a:rPr lang="en-US" altLang="en-US" sz="1200" i="1">
                <a:solidFill>
                  <a:prstClr val="black"/>
                </a:solidFill>
                <a:latin typeface="Arial" panose="020B0604020202020204" pitchFamily="34" charset="0"/>
              </a:rPr>
              <a:t>  </a:t>
            </a:r>
            <a:endParaRPr lang="en-US" altLang="en-US" sz="1200" b="1" i="1">
              <a:solidFill>
                <a:srgbClr val="FF0000"/>
              </a:solidFill>
              <a:latin typeface="Arial" panose="020B0604020202020204" pitchFamily="34" charset="0"/>
            </a:endParaRPr>
          </a:p>
          <a:p>
            <a:pPr defTabSz="685800" eaLnBrk="0" fontAlgn="base" hangingPunct="0">
              <a:spcBef>
                <a:spcPct val="0"/>
              </a:spcBef>
              <a:spcAft>
                <a:spcPct val="0"/>
              </a:spcAft>
              <a:buNone/>
            </a:pPr>
            <a:endParaRPr lang="en-US" altLang="en-US" sz="1200" b="1" i="1">
              <a:solidFill>
                <a:srgbClr val="FF0000"/>
              </a:solidFill>
              <a:latin typeface="Arial" panose="020B0604020202020204" pitchFamily="34" charset="0"/>
            </a:endParaRPr>
          </a:p>
          <a:p>
            <a:pPr defTabSz="685800" eaLnBrk="0" fontAlgn="base" hangingPunct="0">
              <a:spcBef>
                <a:spcPct val="0"/>
              </a:spcBef>
              <a:spcAft>
                <a:spcPct val="0"/>
              </a:spcAft>
              <a:buNone/>
            </a:pPr>
            <a:r>
              <a:rPr lang="en-US" altLang="en-US" sz="1200" b="1" i="1">
                <a:solidFill>
                  <a:srgbClr val="FF0000"/>
                </a:solidFill>
                <a:latin typeface="Arial" panose="020B0604020202020204" pitchFamily="34" charset="0"/>
              </a:rPr>
              <a:t>Carcinogenic: </a:t>
            </a:r>
            <a:r>
              <a:rPr lang="en-US" altLang="en-US" sz="1200">
                <a:solidFill>
                  <a:prstClr val="black"/>
                </a:solidFill>
                <a:latin typeface="Arial" panose="020B0604020202020204" pitchFamily="34" charset="0"/>
              </a:rPr>
              <a:t>cause cancer</a:t>
            </a:r>
          </a:p>
          <a:p>
            <a:pPr defTabSz="685800" fontAlgn="base">
              <a:spcBef>
                <a:spcPct val="0"/>
              </a:spcBef>
              <a:spcAft>
                <a:spcPct val="0"/>
              </a:spcAft>
              <a:buNone/>
            </a:pPr>
            <a:endParaRPr lang="en-US" altLang="en-US" sz="1200" b="1" i="1">
              <a:solidFill>
                <a:srgbClr val="FF0000"/>
              </a:solidFill>
              <a:latin typeface="Arial" panose="020B0604020202020204" pitchFamily="34" charset="0"/>
            </a:endParaRPr>
          </a:p>
          <a:p>
            <a:pPr defTabSz="685800" fontAlgn="base">
              <a:spcBef>
                <a:spcPct val="0"/>
              </a:spcBef>
              <a:spcAft>
                <a:spcPct val="0"/>
              </a:spcAft>
              <a:buNone/>
            </a:pPr>
            <a:r>
              <a:rPr lang="en-US" altLang="en-US" sz="1200" b="1" i="1">
                <a:solidFill>
                  <a:srgbClr val="FF0000"/>
                </a:solidFill>
                <a:latin typeface="Arial" panose="020B0604020202020204" pitchFamily="34" charset="0"/>
              </a:rPr>
              <a:t>Mutagens</a:t>
            </a:r>
            <a:r>
              <a:rPr lang="en-US" altLang="en-US" sz="1200" b="1">
                <a:solidFill>
                  <a:srgbClr val="FF0000"/>
                </a:solidFill>
                <a:latin typeface="Arial" panose="020B0604020202020204" pitchFamily="34" charset="0"/>
              </a:rPr>
              <a:t>:  </a:t>
            </a:r>
            <a:r>
              <a:rPr lang="en-US" altLang="en-US" sz="1200">
                <a:solidFill>
                  <a:prstClr val="black"/>
                </a:solidFill>
                <a:latin typeface="Arial" panose="020B0604020202020204" pitchFamily="34" charset="0"/>
              </a:rPr>
              <a:t>change genetic info</a:t>
            </a:r>
          </a:p>
          <a:p>
            <a:pPr defTabSz="685800" fontAlgn="base">
              <a:spcBef>
                <a:spcPct val="0"/>
              </a:spcBef>
              <a:spcAft>
                <a:spcPct val="0"/>
              </a:spcAft>
              <a:buNone/>
            </a:pPr>
            <a:endParaRPr lang="en-US" altLang="en-US" sz="1200" b="1" i="1">
              <a:solidFill>
                <a:srgbClr val="FF0000"/>
              </a:solidFill>
              <a:latin typeface="Arial" panose="020B0604020202020204" pitchFamily="34" charset="0"/>
            </a:endParaRPr>
          </a:p>
          <a:p>
            <a:pPr defTabSz="685800" fontAlgn="base">
              <a:spcBef>
                <a:spcPct val="0"/>
              </a:spcBef>
              <a:spcAft>
                <a:spcPct val="0"/>
              </a:spcAft>
              <a:buNone/>
            </a:pPr>
            <a:r>
              <a:rPr lang="en-US" altLang="en-US" sz="1200" b="1" i="1">
                <a:solidFill>
                  <a:srgbClr val="FF0000"/>
                </a:solidFill>
                <a:latin typeface="Arial" panose="020B0604020202020204" pitchFamily="34" charset="0"/>
              </a:rPr>
              <a:t>Teratogens</a:t>
            </a:r>
            <a:r>
              <a:rPr lang="en-US" altLang="en-US" sz="1200">
                <a:solidFill>
                  <a:srgbClr val="FF0000"/>
                </a:solidFill>
                <a:latin typeface="Arial" panose="020B0604020202020204" pitchFamily="34" charset="0"/>
              </a:rPr>
              <a:t>:</a:t>
            </a:r>
            <a:r>
              <a:rPr lang="en-US" altLang="en-US" sz="1200">
                <a:solidFill>
                  <a:srgbClr val="F5FC6A"/>
                </a:solidFill>
                <a:latin typeface="Arial" panose="020B0604020202020204" pitchFamily="34" charset="0"/>
              </a:rPr>
              <a:t> </a:t>
            </a:r>
            <a:r>
              <a:rPr lang="en-US" altLang="en-US" sz="1200">
                <a:solidFill>
                  <a:prstClr val="black"/>
                </a:solidFill>
                <a:latin typeface="Arial" panose="020B0604020202020204" pitchFamily="34" charset="0"/>
              </a:rPr>
              <a:t>cause birth defects</a:t>
            </a:r>
          </a:p>
          <a:p>
            <a:pPr defTabSz="685800" fontAlgn="base">
              <a:spcBef>
                <a:spcPct val="0"/>
              </a:spcBef>
              <a:spcAft>
                <a:spcPct val="0"/>
              </a:spcAft>
              <a:buNone/>
            </a:pPr>
            <a:endParaRPr lang="en-US" altLang="en-US" sz="1350" i="1">
              <a:solidFill>
                <a:prstClr val="black"/>
              </a:solidFill>
              <a:latin typeface="Arial" panose="020B0604020202020204" pitchFamily="34" charset="0"/>
            </a:endParaRPr>
          </a:p>
          <a:p>
            <a:pPr defTabSz="685800" fontAlgn="base">
              <a:spcBef>
                <a:spcPct val="0"/>
              </a:spcBef>
              <a:spcAft>
                <a:spcPct val="0"/>
              </a:spcAft>
              <a:buNone/>
            </a:pPr>
            <a:endParaRPr lang="en-US" altLang="en-US" sz="1350">
              <a:solidFill>
                <a:prstClr val="black"/>
              </a:solidFill>
              <a:latin typeface="Arial" panose="020B0604020202020204" pitchFamily="34" charset="0"/>
            </a:endParaRPr>
          </a:p>
        </p:txBody>
      </p:sp>
      <p:sp>
        <p:nvSpPr>
          <p:cNvPr id="74759" name="Rectangle 23">
            <a:extLst>
              <a:ext uri="{FF2B5EF4-FFF2-40B4-BE49-F238E27FC236}">
                <a16:creationId xmlns:a16="http://schemas.microsoft.com/office/drawing/2014/main" id="{AFDEF482-B6A2-6E0A-771D-0336346D0A92}"/>
              </a:ext>
            </a:extLst>
          </p:cNvPr>
          <p:cNvSpPr>
            <a:spLocks noChangeArrowheads="1"/>
          </p:cNvSpPr>
          <p:nvPr/>
        </p:nvSpPr>
        <p:spPr bwMode="auto">
          <a:xfrm>
            <a:off x="6410325" y="1150144"/>
            <a:ext cx="154305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r>
              <a:rPr lang="en-US" altLang="en-US" sz="1200" b="1" i="1" dirty="0">
                <a:solidFill>
                  <a:srgbClr val="FF0000"/>
                </a:solidFill>
                <a:latin typeface="Arial" panose="020B0604020202020204" pitchFamily="34" charset="0"/>
              </a:rPr>
              <a:t>Self </a:t>
            </a:r>
            <a:r>
              <a:rPr lang="en-US" altLang="en-US" sz="1200" b="1" i="1" dirty="0" err="1">
                <a:solidFill>
                  <a:srgbClr val="FF0000"/>
                </a:solidFill>
                <a:latin typeface="Arial" panose="020B0604020202020204" pitchFamily="34" charset="0"/>
              </a:rPr>
              <a:t>Reactives</a:t>
            </a:r>
            <a:r>
              <a:rPr lang="en-US" altLang="en-US" sz="1200" b="1" i="1" dirty="0">
                <a:solidFill>
                  <a:srgbClr val="FF0000"/>
                </a:solidFill>
                <a:latin typeface="Arial" panose="020B0604020202020204" pitchFamily="34" charset="0"/>
              </a:rPr>
              <a:t>:</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Chemically unstable</a:t>
            </a:r>
          </a:p>
          <a:p>
            <a:pPr defTabSz="685800" fontAlgn="base">
              <a:spcBef>
                <a:spcPct val="0"/>
              </a:spcBef>
              <a:spcAft>
                <a:spcPct val="0"/>
              </a:spcAft>
              <a:buNone/>
            </a:pPr>
            <a:endParaRPr lang="en-US" altLang="en-US" sz="1200" dirty="0">
              <a:solidFill>
                <a:prstClr val="black"/>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Corrosives:</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destroy living tissue</a:t>
            </a:r>
          </a:p>
          <a:p>
            <a:pPr defTabSz="685800" fontAlgn="base">
              <a:spcBef>
                <a:spcPct val="0"/>
              </a:spcBef>
              <a:spcAft>
                <a:spcPct val="0"/>
              </a:spcAft>
              <a:buNone/>
            </a:pPr>
            <a:endParaRPr lang="en-US" altLang="en-US" sz="1200" b="1" i="1" dirty="0">
              <a:solidFill>
                <a:srgbClr val="FF0000"/>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Irritants</a:t>
            </a:r>
            <a:r>
              <a:rPr lang="en-US" altLang="en-US" sz="1200" b="1" dirty="0">
                <a:solidFill>
                  <a:srgbClr val="FF0000"/>
                </a:solidFill>
                <a:latin typeface="Arial" panose="020B0604020202020204" pitchFamily="34" charset="0"/>
              </a:rPr>
              <a:t>:</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inflame tissue on contact</a:t>
            </a:r>
          </a:p>
          <a:p>
            <a:pPr defTabSz="685800" fontAlgn="base">
              <a:spcBef>
                <a:spcPct val="0"/>
              </a:spcBef>
              <a:spcAft>
                <a:spcPct val="0"/>
              </a:spcAft>
              <a:buNone/>
            </a:pPr>
            <a:endParaRPr lang="en-US" altLang="en-US" sz="1200" b="1" i="1" dirty="0">
              <a:solidFill>
                <a:srgbClr val="FF0000"/>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Sensitizers:</a:t>
            </a:r>
            <a:r>
              <a:rPr lang="en-US" altLang="en-US" sz="1200" b="1"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cause allergic reactions</a:t>
            </a:r>
            <a:endParaRPr lang="en-US" altLang="en-US" sz="1200" b="1"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p:txBody>
      </p:sp>
      <p:sp>
        <p:nvSpPr>
          <p:cNvPr id="74760" name="Slide Number Placeholder 3">
            <a:extLst>
              <a:ext uri="{FF2B5EF4-FFF2-40B4-BE49-F238E27FC236}">
                <a16:creationId xmlns:a16="http://schemas.microsoft.com/office/drawing/2014/main" id="{DBEF851B-1B68-106D-B8A2-A23D250B24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FF227DBA-7A02-4BD7-B009-04B11AF2800E}" type="slidenum">
              <a:rPr lang="en-US" altLang="en-US" sz="1350">
                <a:solidFill>
                  <a:prstClr val="black"/>
                </a:solidFill>
                <a:latin typeface="Arial" panose="020B0604020202020204" pitchFamily="34" charset="0"/>
              </a:rPr>
              <a:pPr defTabSz="685800" fontAlgn="base">
                <a:spcBef>
                  <a:spcPct val="0"/>
                </a:spcBef>
                <a:spcAft>
                  <a:spcPct val="0"/>
                </a:spcAft>
                <a:buNone/>
              </a:pPr>
              <a:t>44</a:t>
            </a:fld>
            <a:endParaRPr lang="en-US" altLang="en-US" sz="1350">
              <a:solidFill>
                <a:prstClr val="black"/>
              </a:solidFill>
              <a:latin typeface="Arial" panose="020B0604020202020204" pitchFamily="34" charset="0"/>
            </a:endParaRPr>
          </a:p>
        </p:txBody>
      </p:sp>
      <p:pic>
        <p:nvPicPr>
          <p:cNvPr id="13314" name="Picture 2" descr="A Visual Guide to HazCom Pictograms, Chemical Labels, and SDS - ZING ...">
            <a:extLst>
              <a:ext uri="{FF2B5EF4-FFF2-40B4-BE49-F238E27FC236}">
                <a16:creationId xmlns:a16="http://schemas.microsoft.com/office/drawing/2014/main" id="{B3D3B246-3424-D32F-4F91-ADEF23D8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010" y="782063"/>
            <a:ext cx="2956979" cy="3947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54B98819-8655-1DFF-F004-BCBF1E137366}"/>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76803" name="Picture 7">
            <a:extLst>
              <a:ext uri="{FF2B5EF4-FFF2-40B4-BE49-F238E27FC236}">
                <a16:creationId xmlns:a16="http://schemas.microsoft.com/office/drawing/2014/main" id="{7E04CB7F-A9FA-C7F2-6128-7167CCA39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4912" y="800100"/>
            <a:ext cx="5395913" cy="985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8">
            <a:extLst>
              <a:ext uri="{FF2B5EF4-FFF2-40B4-BE49-F238E27FC236}">
                <a16:creationId xmlns:a16="http://schemas.microsoft.com/office/drawing/2014/main" id="{73F7C845-18B8-E5C5-4D40-BF2FEA7B46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2544" y="1543051"/>
            <a:ext cx="5200650" cy="3269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 Placeholder 2">
            <a:extLst>
              <a:ext uri="{FF2B5EF4-FFF2-40B4-BE49-F238E27FC236}">
                <a16:creationId xmlns:a16="http://schemas.microsoft.com/office/drawing/2014/main" id="{E43E22A3-7AEF-B4FA-1372-496B28083225}"/>
              </a:ext>
            </a:extLst>
          </p:cNvPr>
          <p:cNvSpPr>
            <a:spLocks noGrp="1"/>
          </p:cNvSpPr>
          <p:nvPr>
            <p:ph type="body" sz="half" idx="1"/>
          </p:nvPr>
        </p:nvSpPr>
        <p:spPr>
          <a:xfrm>
            <a:off x="6172200" y="2471738"/>
            <a:ext cx="1714500" cy="685800"/>
          </a:xfrm>
          <a:solidFill>
            <a:schemeClr val="bg1"/>
          </a:solidFill>
          <a:ln w="12700">
            <a:solidFill>
              <a:srgbClr val="C00000"/>
            </a:solidFill>
            <a:miter lim="800000"/>
            <a:headEnd/>
            <a:tailEnd/>
          </a:ln>
        </p:spPr>
        <p:txBody>
          <a:bodyPr/>
          <a:lstStyle/>
          <a:p>
            <a:pPr marL="298847"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3. Components</a:t>
            </a:r>
          </a:p>
          <a:p>
            <a:pPr marL="298847"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4. First Aid</a:t>
            </a:r>
          </a:p>
        </p:txBody>
      </p:sp>
      <p:sp>
        <p:nvSpPr>
          <p:cNvPr id="76806" name="Slide Number Placeholder 3">
            <a:extLst>
              <a:ext uri="{FF2B5EF4-FFF2-40B4-BE49-F238E27FC236}">
                <a16:creationId xmlns:a16="http://schemas.microsoft.com/office/drawing/2014/main" id="{F88FAE3F-FAAE-68FE-82D6-0A728C4149D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DC69E05C-71EE-4721-A168-8D4CA5C7BE47}" type="slidenum">
              <a:rPr lang="en-US" altLang="en-US" sz="1350">
                <a:solidFill>
                  <a:prstClr val="black"/>
                </a:solidFill>
                <a:latin typeface="Arial" panose="020B0604020202020204" pitchFamily="34" charset="0"/>
              </a:rPr>
              <a:pPr defTabSz="685800" fontAlgn="base">
                <a:spcBef>
                  <a:spcPct val="0"/>
                </a:spcBef>
                <a:spcAft>
                  <a:spcPct val="0"/>
                </a:spcAft>
                <a:buNone/>
              </a:pPr>
              <a:t>45</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B61C2B53-72A9-615A-2414-085AC8FBF934}"/>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78851" name="Picture 6">
            <a:extLst>
              <a:ext uri="{FF2B5EF4-FFF2-40B4-BE49-F238E27FC236}">
                <a16:creationId xmlns:a16="http://schemas.microsoft.com/office/drawing/2014/main" id="{C1961065-FF60-3AFA-0A36-87F1088B4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1" y="914400"/>
            <a:ext cx="6326981"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Placeholder 2">
            <a:extLst>
              <a:ext uri="{FF2B5EF4-FFF2-40B4-BE49-F238E27FC236}">
                <a16:creationId xmlns:a16="http://schemas.microsoft.com/office/drawing/2014/main" id="{31065A85-5908-96BB-A4D0-517B949A8A10}"/>
              </a:ext>
            </a:extLst>
          </p:cNvPr>
          <p:cNvSpPr>
            <a:spLocks noGrp="1"/>
          </p:cNvSpPr>
          <p:nvPr>
            <p:ph type="body" sz="half" idx="1"/>
          </p:nvPr>
        </p:nvSpPr>
        <p:spPr>
          <a:xfrm>
            <a:off x="4572000" y="2000250"/>
            <a:ext cx="3109913" cy="400050"/>
          </a:xfrm>
          <a:ln w="12700">
            <a:solidFill>
              <a:srgbClr val="C00000"/>
            </a:solidFill>
            <a:miter lim="800000"/>
            <a:headEnd/>
            <a:tailEnd/>
          </a:ln>
        </p:spPr>
        <p:txBody>
          <a:bodyPr/>
          <a:lstStyle/>
          <a:p>
            <a:pPr marL="0" indent="0" algn="ctr">
              <a:buNone/>
            </a:pPr>
            <a:r>
              <a:rPr lang="en-US" altLang="en-US" sz="21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5. Fire Fighting Measures</a:t>
            </a:r>
          </a:p>
        </p:txBody>
      </p:sp>
      <p:sp>
        <p:nvSpPr>
          <p:cNvPr id="78853" name="Slide Number Placeholder 3">
            <a:extLst>
              <a:ext uri="{FF2B5EF4-FFF2-40B4-BE49-F238E27FC236}">
                <a16:creationId xmlns:a16="http://schemas.microsoft.com/office/drawing/2014/main" id="{FDE58F45-5007-D971-8F1E-91EBFFF90CE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EA3BFF2B-4173-4298-AADC-CD6C97FD27E1}" type="slidenum">
              <a:rPr lang="en-US" altLang="en-US" sz="1350">
                <a:solidFill>
                  <a:prstClr val="black"/>
                </a:solidFill>
                <a:latin typeface="Arial" panose="020B0604020202020204" pitchFamily="34" charset="0"/>
              </a:rPr>
              <a:pPr defTabSz="685800" fontAlgn="base">
                <a:spcBef>
                  <a:spcPct val="0"/>
                </a:spcBef>
                <a:spcAft>
                  <a:spcPct val="0"/>
                </a:spcAft>
                <a:buNone/>
              </a:pPr>
              <a:t>46</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C32611F-047A-D1B2-C08A-AECDB952842C}"/>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79875" name="Picture 1">
            <a:extLst>
              <a:ext uri="{FF2B5EF4-FFF2-40B4-BE49-F238E27FC236}">
                <a16:creationId xmlns:a16="http://schemas.microsoft.com/office/drawing/2014/main" id="{E38FB2D1-05FC-DF7C-63CB-C4BDDB3E9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857250"/>
            <a:ext cx="55054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Placeholder 2">
            <a:extLst>
              <a:ext uri="{FF2B5EF4-FFF2-40B4-BE49-F238E27FC236}">
                <a16:creationId xmlns:a16="http://schemas.microsoft.com/office/drawing/2014/main" id="{91DED537-1BDC-8CAE-9138-67FF94454547}"/>
              </a:ext>
            </a:extLst>
          </p:cNvPr>
          <p:cNvSpPr>
            <a:spLocks noGrp="1"/>
          </p:cNvSpPr>
          <p:nvPr>
            <p:ph type="body" sz="half" idx="1"/>
          </p:nvPr>
        </p:nvSpPr>
        <p:spPr>
          <a:xfrm>
            <a:off x="5029200" y="1943100"/>
            <a:ext cx="2800350" cy="685800"/>
          </a:xfrm>
          <a:ln w="12700">
            <a:solidFill>
              <a:srgbClr val="C00000"/>
            </a:solidFill>
            <a:miter lim="800000"/>
            <a:headEnd/>
            <a:tailEnd/>
          </a:ln>
        </p:spPr>
        <p:txBody>
          <a:bodyPr/>
          <a:lstStyle/>
          <a:p>
            <a:pPr marL="0"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6. Accidental Release Measures</a:t>
            </a:r>
          </a:p>
          <a:p>
            <a:pPr marL="0"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7. Handling &amp; Storage</a:t>
            </a:r>
            <a:endParaRPr lang="en-US" altLang="en-US" sz="1800">
              <a:solidFill>
                <a:srgbClr val="FF0000"/>
              </a:solidFill>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9877" name="Slide Number Placeholder 3">
            <a:extLst>
              <a:ext uri="{FF2B5EF4-FFF2-40B4-BE49-F238E27FC236}">
                <a16:creationId xmlns:a16="http://schemas.microsoft.com/office/drawing/2014/main" id="{F1A55585-9F5B-0253-F760-BDB2620113D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642FFCE0-B7CC-4CC7-A1DA-0960DB164D53}" type="slidenum">
              <a:rPr lang="en-US" altLang="en-US" sz="1350">
                <a:solidFill>
                  <a:prstClr val="black"/>
                </a:solidFill>
                <a:latin typeface="Arial" panose="020B0604020202020204" pitchFamily="34" charset="0"/>
              </a:rPr>
              <a:pPr defTabSz="685800" fontAlgn="base">
                <a:spcBef>
                  <a:spcPct val="0"/>
                </a:spcBef>
                <a:spcAft>
                  <a:spcPct val="0"/>
                </a:spcAft>
                <a:buNone/>
              </a:pPr>
              <a:t>47</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1DBC5C32-7E2C-E857-19CC-5C8B9D03FB67}"/>
              </a:ext>
            </a:extLst>
          </p:cNvPr>
          <p:cNvSpPr>
            <a:spLocks noGrp="1"/>
          </p:cNvSpPr>
          <p:nvPr>
            <p:ph type="title"/>
          </p:nvPr>
        </p:nvSpPr>
        <p:spPr bwMode="auto">
          <a:xfrm>
            <a:off x="3564732" y="228600"/>
            <a:ext cx="4436269"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360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Chemical Spill Response </a:t>
            </a:r>
          </a:p>
        </p:txBody>
      </p:sp>
      <p:pic>
        <p:nvPicPr>
          <p:cNvPr id="80899" name="Picture 3" descr="Spill.jpg">
            <a:extLst>
              <a:ext uri="{FF2B5EF4-FFF2-40B4-BE49-F238E27FC236}">
                <a16:creationId xmlns:a16="http://schemas.microsoft.com/office/drawing/2014/main" id="{A1B195AC-4DD9-DF79-42A6-1783552ED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1157287"/>
            <a:ext cx="1221581"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a:extLst>
              <a:ext uri="{FF2B5EF4-FFF2-40B4-BE49-F238E27FC236}">
                <a16:creationId xmlns:a16="http://schemas.microsoft.com/office/drawing/2014/main" id="{207B6080-D866-F0A5-247E-B7A35D0269F9}"/>
              </a:ext>
            </a:extLst>
          </p:cNvPr>
          <p:cNvSpPr txBox="1">
            <a:spLocks noChangeArrowheads="1"/>
          </p:cNvSpPr>
          <p:nvPr/>
        </p:nvSpPr>
        <p:spPr bwMode="auto">
          <a:xfrm>
            <a:off x="1591866" y="3892154"/>
            <a:ext cx="60269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defTabSz="685800" fontAlgn="base">
              <a:spcBef>
                <a:spcPct val="0"/>
              </a:spcBef>
              <a:spcAft>
                <a:spcPct val="0"/>
              </a:spcAft>
              <a:buNone/>
            </a:pPr>
            <a:r>
              <a:rPr lang="en-US" altLang="en-US" sz="1800">
                <a:solidFill>
                  <a:prstClr val="black"/>
                </a:solidFill>
                <a:latin typeface="Arial" panose="020B0604020202020204" pitchFamily="34" charset="0"/>
              </a:rPr>
              <a:t>If at any time during clean up of a minor spill, you need assistance, call 911 (631-632-3333).</a:t>
            </a:r>
          </a:p>
          <a:p>
            <a:pPr defTabSz="685800" fontAlgn="base">
              <a:spcBef>
                <a:spcPct val="0"/>
              </a:spcBef>
              <a:spcAft>
                <a:spcPct val="0"/>
              </a:spcAft>
              <a:buNone/>
            </a:pPr>
            <a:endParaRPr lang="en-US" altLang="en-US" sz="1050">
              <a:solidFill>
                <a:prstClr val="black"/>
              </a:solidFill>
              <a:latin typeface="Arial" panose="020B0604020202020204" pitchFamily="34" charset="0"/>
            </a:endParaRPr>
          </a:p>
          <a:p>
            <a:pPr defTabSz="685800" fontAlgn="base">
              <a:spcBef>
                <a:spcPct val="0"/>
              </a:spcBef>
              <a:spcAft>
                <a:spcPct val="0"/>
              </a:spcAft>
              <a:buNone/>
            </a:pPr>
            <a:endParaRPr lang="en-US" altLang="en-US" sz="1350">
              <a:solidFill>
                <a:prstClr val="black"/>
              </a:solidFill>
              <a:latin typeface="Arial" panose="020B0604020202020204" pitchFamily="34" charset="0"/>
            </a:endParaRPr>
          </a:p>
        </p:txBody>
      </p:sp>
      <p:pic>
        <p:nvPicPr>
          <p:cNvPr id="80901" name="Picture 4">
            <a:extLst>
              <a:ext uri="{FF2B5EF4-FFF2-40B4-BE49-F238E27FC236}">
                <a16:creationId xmlns:a16="http://schemas.microsoft.com/office/drawing/2014/main" id="{5C11EB26-2226-46FB-2F8F-AF78A58A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0240" b="79280"/>
          <a:stretch>
            <a:fillRect/>
          </a:stretch>
        </p:blipFill>
        <p:spPr bwMode="auto">
          <a:xfrm>
            <a:off x="1428751" y="2662237"/>
            <a:ext cx="1412081"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E7B0502B-F3E0-4CA6-832F-A34663EEE786}"/>
              </a:ext>
            </a:extLst>
          </p:cNvPr>
          <p:cNvSpPr txBox="1">
            <a:spLocks/>
          </p:cNvSpPr>
          <p:nvPr/>
        </p:nvSpPr>
        <p:spPr bwMode="auto">
          <a:xfrm>
            <a:off x="2971800" y="1200150"/>
            <a:ext cx="48577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ormAutofit fontScale="2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7350" b="1" dirty="0">
                <a:solidFill>
                  <a:srgbClr val="C00000"/>
                </a:solidFill>
              </a:rPr>
              <a:t>Minor spills</a:t>
            </a:r>
          </a:p>
          <a:p>
            <a:pPr marL="0" indent="0" defTabSz="342900">
              <a:buNone/>
              <a:defRPr/>
            </a:pPr>
            <a:r>
              <a:rPr lang="en-US" sz="5550" dirty="0">
                <a:solidFill>
                  <a:prstClr val="black"/>
                </a:solidFill>
              </a:rPr>
              <a:t>less than or equal to 1 gallon (or </a:t>
            </a:r>
            <a:r>
              <a:rPr lang="en-US" sz="5550" u="sng" dirty="0">
                <a:solidFill>
                  <a:prstClr val="black"/>
                </a:solidFill>
              </a:rPr>
              <a:t>&lt;</a:t>
            </a:r>
            <a:r>
              <a:rPr lang="en-US" sz="5550" dirty="0">
                <a:solidFill>
                  <a:prstClr val="black"/>
                </a:solidFill>
              </a:rPr>
              <a:t>50 ml hazardous drugs) </a:t>
            </a:r>
          </a:p>
          <a:p>
            <a:pPr marL="257175" indent="-257175" defTabSz="342900">
              <a:buFont typeface="Wingdings" panose="05000000000000000000" pitchFamily="2" charset="2"/>
              <a:buChar char="Ø"/>
              <a:defRPr/>
            </a:pPr>
            <a:r>
              <a:rPr lang="en-US" sz="5550" dirty="0">
                <a:solidFill>
                  <a:srgbClr val="FF0000"/>
                </a:solidFill>
              </a:rPr>
              <a:t>	</a:t>
            </a:r>
            <a:r>
              <a:rPr lang="en-US" sz="5550" dirty="0">
                <a:solidFill>
                  <a:prstClr val="black"/>
                </a:solidFill>
              </a:rPr>
              <a:t>Cleaned up by </a:t>
            </a:r>
            <a:r>
              <a:rPr lang="en-US" sz="5550" u="sng" dirty="0">
                <a:solidFill>
                  <a:prstClr val="black"/>
                </a:solidFill>
              </a:rPr>
              <a:t>trained staff</a:t>
            </a:r>
            <a:r>
              <a:rPr lang="en-US" sz="5550" dirty="0">
                <a:solidFill>
                  <a:prstClr val="black"/>
                </a:solidFill>
              </a:rPr>
              <a:t> using a spill kit.</a:t>
            </a:r>
          </a:p>
          <a:p>
            <a:pPr marL="0" indent="0" defTabSz="342900">
              <a:buNone/>
              <a:defRPr/>
            </a:pPr>
            <a:endParaRPr lang="en-US" sz="5550" dirty="0">
              <a:solidFill>
                <a:prstClr val="black"/>
              </a:solidFill>
            </a:endParaRPr>
          </a:p>
          <a:p>
            <a:pPr marL="0" indent="0" defTabSz="342900">
              <a:buNone/>
              <a:defRPr/>
            </a:pPr>
            <a:endParaRPr lang="en-US" sz="5550" dirty="0">
              <a:solidFill>
                <a:prstClr val="black"/>
              </a:solidFill>
            </a:endParaRPr>
          </a:p>
          <a:p>
            <a:pPr marL="0" indent="0" defTabSz="342900">
              <a:buNone/>
              <a:defRPr/>
            </a:pPr>
            <a:r>
              <a:rPr lang="en-US" sz="7350" b="1" dirty="0">
                <a:solidFill>
                  <a:srgbClr val="C00000"/>
                </a:solidFill>
              </a:rPr>
              <a:t>Major spills </a:t>
            </a:r>
            <a:r>
              <a:rPr lang="en-US" sz="5550" b="1" dirty="0">
                <a:solidFill>
                  <a:srgbClr val="C00000"/>
                </a:solidFill>
              </a:rPr>
              <a:t>= </a:t>
            </a:r>
            <a:r>
              <a:rPr lang="en-US" sz="5550" dirty="0">
                <a:solidFill>
                  <a:prstClr val="black"/>
                </a:solidFill>
              </a:rPr>
              <a:t>over 1 gallon (&gt;50 ml hazardous drugs)</a:t>
            </a:r>
          </a:p>
          <a:p>
            <a:pPr marL="257175" indent="-257175" defTabSz="342900">
              <a:buFont typeface="Wingdings" panose="05000000000000000000" pitchFamily="2" charset="2"/>
              <a:buChar char="Ø"/>
              <a:defRPr/>
            </a:pPr>
            <a:r>
              <a:rPr lang="en-US" sz="5550" dirty="0">
                <a:solidFill>
                  <a:srgbClr val="FF0000"/>
                </a:solidFill>
              </a:rPr>
              <a:t>	</a:t>
            </a:r>
            <a:r>
              <a:rPr lang="en-US" sz="5550" dirty="0">
                <a:solidFill>
                  <a:prstClr val="black"/>
                </a:solidFill>
              </a:rPr>
              <a:t>Call University Police at 911 	(cell: 631-632-3333). </a:t>
            </a:r>
            <a:endParaRPr lang="en-US" sz="5550" b="1" i="1" dirty="0">
              <a:solidFill>
                <a:prstClr val="black"/>
              </a:solidFill>
            </a:endParaRPr>
          </a:p>
          <a:p>
            <a:pPr marL="257175" indent="-257175" defTabSz="342900" eaLnBrk="1" hangingPunct="1">
              <a:buFont typeface="Arial" charset="0"/>
              <a:buChar char="•"/>
              <a:defRPr/>
            </a:pPr>
            <a:endParaRPr lang="en-US" sz="2400" dirty="0">
              <a:solidFill>
                <a:prstClr val="black"/>
              </a:solidFill>
            </a:endParaRPr>
          </a:p>
          <a:p>
            <a:pPr marL="0" indent="0" defTabSz="342900">
              <a:buNone/>
              <a:defRPr/>
            </a:pPr>
            <a:endParaRPr lang="en-US" sz="2400" dirty="0">
              <a:solidFill>
                <a:prstClr val="black"/>
              </a:solidFill>
            </a:endParaRPr>
          </a:p>
        </p:txBody>
      </p:sp>
      <p:sp>
        <p:nvSpPr>
          <p:cNvPr id="80903" name="Slide Number Placeholder 3">
            <a:extLst>
              <a:ext uri="{FF2B5EF4-FFF2-40B4-BE49-F238E27FC236}">
                <a16:creationId xmlns:a16="http://schemas.microsoft.com/office/drawing/2014/main" id="{C5745219-F0BC-33E5-AE55-AE472F3633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F00219D5-4CD9-46BB-83EF-A85FB6519C36}" type="slidenum">
              <a:rPr lang="en-US" altLang="en-US" sz="1350">
                <a:solidFill>
                  <a:prstClr val="black"/>
                </a:solidFill>
                <a:latin typeface="Arial" panose="020B0604020202020204" pitchFamily="34" charset="0"/>
              </a:rPr>
              <a:pPr defTabSz="685800" fontAlgn="base">
                <a:spcBef>
                  <a:spcPct val="0"/>
                </a:spcBef>
                <a:spcAft>
                  <a:spcPct val="0"/>
                </a:spcAft>
                <a:buNone/>
              </a:pPr>
              <a:t>48</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55A1523-8629-863F-FCB3-EEDC3E1672D5}"/>
              </a:ext>
            </a:extLst>
          </p:cNvPr>
          <p:cNvSpPr>
            <a:spLocks noGrp="1" noChangeArrowheads="1"/>
          </p:cNvSpPr>
          <p:nvPr>
            <p:ph type="title"/>
          </p:nvPr>
        </p:nvSpPr>
        <p:spPr bwMode="auto">
          <a:xfrm>
            <a:off x="4514850" y="114300"/>
            <a:ext cx="3486150"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3300">
                <a:solidFill>
                  <a:srgbClr val="FFFF00"/>
                </a:solidFill>
                <a:latin typeface="Helvetica" panose="020B0604020202020204" pitchFamily="34" charset="0"/>
                <a:ea typeface="ＭＳ Ｐゴシック" panose="020B0600070205080204" pitchFamily="34" charset="-128"/>
                <a:cs typeface="Helvetica" panose="020B0604020202020204" pitchFamily="34" charset="0"/>
              </a:rPr>
              <a:t>    </a:t>
            </a:r>
            <a:r>
              <a:rPr lang="en-US" altLang="en-US" sz="300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Spill Kits for Minor </a:t>
            </a:r>
            <a:br>
              <a:rPr lang="en-US" altLang="en-US" sz="300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br>
            <a:r>
              <a:rPr lang="en-US" altLang="en-US" sz="300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Chemical Spills</a:t>
            </a:r>
          </a:p>
        </p:txBody>
      </p:sp>
      <p:sp>
        <p:nvSpPr>
          <p:cNvPr id="93187" name="Rectangle 3">
            <a:extLst>
              <a:ext uri="{FF2B5EF4-FFF2-40B4-BE49-F238E27FC236}">
                <a16:creationId xmlns:a16="http://schemas.microsoft.com/office/drawing/2014/main" id="{52B7E43B-7C9C-4855-B11A-6D96B9922F19}"/>
              </a:ext>
            </a:extLst>
          </p:cNvPr>
          <p:cNvSpPr>
            <a:spLocks noGrp="1" noChangeArrowheads="1"/>
          </p:cNvSpPr>
          <p:nvPr>
            <p:ph idx="1"/>
          </p:nvPr>
        </p:nvSpPr>
        <p:spPr>
          <a:xfrm>
            <a:off x="1189435" y="851298"/>
            <a:ext cx="4286250" cy="3188494"/>
          </a:xfrm>
        </p:spPr>
        <p:txBody>
          <a:bodyPr/>
          <a:lstStyle/>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Glutaraldehyde/OPA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GUS stations and areas where glutaraldehyde/Cidex OPA used</a:t>
            </a:r>
          </a:p>
          <a:p>
            <a:pPr indent="7144" eaLnBrk="1" hangingPunct="1">
              <a:lnSpc>
                <a:spcPct val="90000"/>
              </a:lnSpc>
              <a:buNone/>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Chemotherapy Spill Kits</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areas where chemotherapy prepared and/or administered</a:t>
            </a:r>
          </a:p>
          <a:p>
            <a:pPr indent="7144" eaLnBrk="1" hangingPunct="1">
              <a:lnSpc>
                <a:spcPct val="90000"/>
              </a:lnSpc>
              <a:buNone/>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Formalin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labs and areas using formalin</a:t>
            </a:r>
          </a:p>
          <a:p>
            <a:pPr indent="7144" eaLnBrk="1" hangingPunct="1">
              <a:lnSpc>
                <a:spcPct val="90000"/>
              </a:lnSpc>
              <a:buNone/>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Acid Spill Kits</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powered industrial truck charging areas and other non-alkaline battery areas.</a:t>
            </a:r>
          </a:p>
        </p:txBody>
      </p:sp>
      <p:sp>
        <p:nvSpPr>
          <p:cNvPr id="81924" name="TextBox 5">
            <a:extLst>
              <a:ext uri="{FF2B5EF4-FFF2-40B4-BE49-F238E27FC236}">
                <a16:creationId xmlns:a16="http://schemas.microsoft.com/office/drawing/2014/main" id="{43B54AE8-F90F-A44E-0856-4FC1983B2102}"/>
              </a:ext>
            </a:extLst>
          </p:cNvPr>
          <p:cNvSpPr txBox="1">
            <a:spLocks noChangeArrowheads="1"/>
          </p:cNvSpPr>
          <p:nvPr/>
        </p:nvSpPr>
        <p:spPr bwMode="auto">
          <a:xfrm>
            <a:off x="1428750" y="3990975"/>
            <a:ext cx="6572250" cy="923330"/>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i="1">
                <a:solidFill>
                  <a:prstClr val="black"/>
                </a:solidFill>
                <a:latin typeface="Arial" panose="020B0604020202020204" pitchFamily="34" charset="0"/>
              </a:rPr>
              <a:t>Only trained staff can use a minor spill kit.  Unit Educators train clinical staff annually on applicable spill kits.  Lab staff are trained annually during Lab Recertification.  </a:t>
            </a:r>
          </a:p>
          <a:p>
            <a:pPr defTabSz="685800" eaLnBrk="0" fontAlgn="base" hangingPunct="0">
              <a:spcBef>
                <a:spcPct val="0"/>
              </a:spcBef>
              <a:spcAft>
                <a:spcPct val="0"/>
              </a:spcAft>
              <a:buNone/>
            </a:pPr>
            <a:r>
              <a:rPr lang="en-US" altLang="en-US" sz="1350" i="1">
                <a:solidFill>
                  <a:prstClr val="black"/>
                </a:solidFill>
                <a:latin typeface="Arial" panose="020B0604020202020204" pitchFamily="34" charset="0"/>
              </a:rPr>
              <a:t>Off-site staff are trained by the off-site EOC Coordinator.</a:t>
            </a:r>
          </a:p>
        </p:txBody>
      </p:sp>
      <p:pic>
        <p:nvPicPr>
          <p:cNvPr id="81925" name="Picture 6" descr="L:\Health Care\Hazardous Drugs\Spill Response\spill kit pix.jpg">
            <a:extLst>
              <a:ext uri="{FF2B5EF4-FFF2-40B4-BE49-F238E27FC236}">
                <a16:creationId xmlns:a16="http://schemas.microsoft.com/office/drawing/2014/main" id="{BC75320F-F03E-0AF9-7727-443B02E7A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944" y="1885950"/>
            <a:ext cx="1885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
            <a:extLst>
              <a:ext uri="{FF2B5EF4-FFF2-40B4-BE49-F238E27FC236}">
                <a16:creationId xmlns:a16="http://schemas.microsoft.com/office/drawing/2014/main" id="{514B8FC1-93E9-72B0-3198-5399854B7A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1069" y="901304"/>
            <a:ext cx="1285875"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a:extLst>
              <a:ext uri="{FF2B5EF4-FFF2-40B4-BE49-F238E27FC236}">
                <a16:creationId xmlns:a16="http://schemas.microsoft.com/office/drawing/2014/main" id="{6C3A99CA-302D-3F92-4CAD-344E1AAEE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81" y="2152650"/>
            <a:ext cx="857250"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Slide Number Placeholder 3">
            <a:extLst>
              <a:ext uri="{FF2B5EF4-FFF2-40B4-BE49-F238E27FC236}">
                <a16:creationId xmlns:a16="http://schemas.microsoft.com/office/drawing/2014/main" id="{56BE977A-CD20-BF26-06B2-368DA549FC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7F06489-17C5-417C-966C-48D4D8DCA13F}" type="slidenum">
              <a:rPr lang="en-US" altLang="en-US" sz="1350">
                <a:solidFill>
                  <a:prstClr val="black"/>
                </a:solidFill>
                <a:latin typeface="Arial" panose="020B0604020202020204" pitchFamily="34" charset="0"/>
              </a:rPr>
              <a:pPr defTabSz="685800" fontAlgn="base">
                <a:spcBef>
                  <a:spcPct val="0"/>
                </a:spcBef>
                <a:spcAft>
                  <a:spcPct val="0"/>
                </a:spcAft>
                <a:buNone/>
              </a:pPr>
              <a:t>49</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90C6D9-EC19-1340-F1EF-138A564A8F63}"/>
              </a:ext>
            </a:extLst>
          </p:cNvPr>
          <p:cNvSpPr>
            <a:spLocks noGrp="1"/>
          </p:cNvSpPr>
          <p:nvPr>
            <p:ph type="body" sz="quarter" idx="27"/>
          </p:nvPr>
        </p:nvSpPr>
        <p:spPr/>
        <p:txBody>
          <a:bodyPr/>
          <a:lstStyle/>
          <a:p>
            <a:r>
              <a:rPr lang="en-US" dirty="0"/>
              <a:t>Top Eight EOC Compliance Facts</a:t>
            </a:r>
          </a:p>
        </p:txBody>
      </p:sp>
      <p:sp>
        <p:nvSpPr>
          <p:cNvPr id="4" name="Text Placeholder 3">
            <a:extLst>
              <a:ext uri="{FF2B5EF4-FFF2-40B4-BE49-F238E27FC236}">
                <a16:creationId xmlns:a16="http://schemas.microsoft.com/office/drawing/2014/main" id="{3F229E3C-F144-ED21-4B6A-67623C2EF819}"/>
              </a:ext>
            </a:extLst>
          </p:cNvPr>
          <p:cNvSpPr>
            <a:spLocks noGrp="1"/>
          </p:cNvSpPr>
          <p:nvPr>
            <p:ph type="body" sz="quarter" idx="28"/>
          </p:nvPr>
        </p:nvSpPr>
        <p:spPr>
          <a:xfrm>
            <a:off x="914400" y="1428750"/>
            <a:ext cx="8077200" cy="2995264"/>
          </a:xfrm>
        </p:spPr>
        <p:txBody>
          <a:bodyPr/>
          <a:lstStyle/>
          <a:p>
            <a:pPr algn="l"/>
            <a:endParaRPr lang="en-US" sz="1800" b="0" i="0" u="none" strike="noStrike" baseline="0" dirty="0">
              <a:solidFill>
                <a:srgbClr val="000000"/>
              </a:solidFill>
              <a:latin typeface="Arial" panose="020B0604020202020204" pitchFamily="34" charset="0"/>
            </a:endParaRP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Director of Healthcare Safety is:  Barbara Boyle, Environmental Health &amp; Safety HSC 01-059 (phone: 4-6783).</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Chemical Inventories and Safety Data Sheets (SDS) are on the Hospital intranet (SDS Pro). </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Emergencies and Major Chemical Spill Response: call University Police at 911 (or 631-632-3333 from cell phone). Off-sites call 911.</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Know the locations of your department’s: Emergency Response Guide and </a:t>
            </a:r>
            <a:r>
              <a:rPr lang="en-US" sz="1800" b="0" dirty="0">
                <a:solidFill>
                  <a:srgbClr val="000000"/>
                </a:solidFill>
                <a:latin typeface="Arial" panose="020B0604020202020204" pitchFamily="34" charset="0"/>
              </a:rPr>
              <a:t>Pl</a:t>
            </a:r>
            <a:r>
              <a:rPr lang="en-US" sz="1800" b="0" i="0" u="none" strike="noStrike" baseline="0" dirty="0">
                <a:solidFill>
                  <a:srgbClr val="000000"/>
                </a:solidFill>
                <a:latin typeface="Arial" panose="020B0604020202020204" pitchFamily="34" charset="0"/>
              </a:rPr>
              <a:t>an and Disaster </a:t>
            </a:r>
            <a:r>
              <a:rPr lang="en-US" sz="1800" b="0" dirty="0">
                <a:solidFill>
                  <a:srgbClr val="000000"/>
                </a:solidFill>
                <a:latin typeface="Arial" panose="020B0604020202020204" pitchFamily="34" charset="0"/>
              </a:rPr>
              <a:t>K</a:t>
            </a:r>
            <a:r>
              <a:rPr lang="en-US" sz="1800" b="0" i="0" u="none" strike="noStrike" baseline="0" dirty="0">
                <a:solidFill>
                  <a:srgbClr val="000000"/>
                </a:solidFill>
                <a:latin typeface="Arial" panose="020B0604020202020204" pitchFamily="34" charset="0"/>
              </a:rPr>
              <a:t>it for power outages (flashlights, batteries, extension cord, duct tape, glow sticks).</a:t>
            </a:r>
          </a:p>
          <a:p>
            <a:pPr marL="342900" indent="-342900" algn="l">
              <a:buFont typeface="+mj-lt"/>
              <a:buAutoNum type="arabicPeriod"/>
            </a:pPr>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410670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45B4F311-EE28-52BD-24CC-43A0AB58D8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857500"/>
            <a:ext cx="5837635"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3971" name="Picture 2">
            <a:extLst>
              <a:ext uri="{FF2B5EF4-FFF2-40B4-BE49-F238E27FC236}">
                <a16:creationId xmlns:a16="http://schemas.microsoft.com/office/drawing/2014/main" id="{E5F00389-2C94-22F4-0A1B-0621B577E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984648"/>
            <a:ext cx="5274469" cy="18728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3972" name="Title 1">
            <a:extLst>
              <a:ext uri="{FF2B5EF4-FFF2-40B4-BE49-F238E27FC236}">
                <a16:creationId xmlns:a16="http://schemas.microsoft.com/office/drawing/2014/main" id="{14F320EA-CD0C-49C0-3469-8C7399718895}"/>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sp>
        <p:nvSpPr>
          <p:cNvPr id="83973" name="Text Placeholder 2">
            <a:extLst>
              <a:ext uri="{FF2B5EF4-FFF2-40B4-BE49-F238E27FC236}">
                <a16:creationId xmlns:a16="http://schemas.microsoft.com/office/drawing/2014/main" id="{D4C4E592-CF65-374B-83C5-8EFC2F5A12E2}"/>
              </a:ext>
            </a:extLst>
          </p:cNvPr>
          <p:cNvSpPr>
            <a:spLocks noGrp="1"/>
          </p:cNvSpPr>
          <p:nvPr>
            <p:ph type="body" sz="half" idx="1"/>
          </p:nvPr>
        </p:nvSpPr>
        <p:spPr>
          <a:xfrm>
            <a:off x="5336381" y="857250"/>
            <a:ext cx="2571750" cy="763191"/>
          </a:xfrm>
          <a:solidFill>
            <a:schemeClr val="bg1"/>
          </a:solidFill>
          <a:ln w="12700">
            <a:solidFill>
              <a:srgbClr val="C00000"/>
            </a:solidFill>
            <a:miter lim="800000"/>
            <a:headEnd/>
            <a:tailEnd/>
          </a:ln>
        </p:spPr>
        <p:txBody>
          <a:bodyPr/>
          <a:lstStyle/>
          <a:p>
            <a:pPr marL="0" indent="0" algn="ctr">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8. Exposure Control &amp; Personal Protective Equipment</a:t>
            </a:r>
          </a:p>
        </p:txBody>
      </p:sp>
      <p:sp>
        <p:nvSpPr>
          <p:cNvPr id="83974" name="Slide Number Placeholder 3">
            <a:extLst>
              <a:ext uri="{FF2B5EF4-FFF2-40B4-BE49-F238E27FC236}">
                <a16:creationId xmlns:a16="http://schemas.microsoft.com/office/drawing/2014/main" id="{C51D1701-90D3-5C12-1DC0-0A97F0E006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D7289025-F162-4FDA-B77F-31CC727AF0E8}" type="slidenum">
              <a:rPr lang="en-US" altLang="en-US" sz="1350">
                <a:solidFill>
                  <a:prstClr val="black"/>
                </a:solidFill>
                <a:latin typeface="Arial" panose="020B0604020202020204" pitchFamily="34" charset="0"/>
              </a:rPr>
              <a:pPr defTabSz="685800" fontAlgn="base">
                <a:spcBef>
                  <a:spcPct val="0"/>
                </a:spcBef>
                <a:spcAft>
                  <a:spcPct val="0"/>
                </a:spcAft>
                <a:buNone/>
              </a:pPr>
              <a:t>50</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2D1F093B-3A9A-90E3-62DA-B24A862300C8}"/>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84995" name="Picture 1">
            <a:extLst>
              <a:ext uri="{FF2B5EF4-FFF2-40B4-BE49-F238E27FC236}">
                <a16:creationId xmlns:a16="http://schemas.microsoft.com/office/drawing/2014/main" id="{BC6CC744-6B80-3ABD-CA73-CD960E131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835819"/>
            <a:ext cx="5188744" cy="40231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6" name="Text Placeholder 2">
            <a:extLst>
              <a:ext uri="{FF2B5EF4-FFF2-40B4-BE49-F238E27FC236}">
                <a16:creationId xmlns:a16="http://schemas.microsoft.com/office/drawing/2014/main" id="{22E63520-C49E-3FD4-BD5D-EBDDB548E4CF}"/>
              </a:ext>
            </a:extLst>
          </p:cNvPr>
          <p:cNvSpPr>
            <a:spLocks noGrp="1"/>
          </p:cNvSpPr>
          <p:nvPr>
            <p:ph type="body" sz="half" idx="1"/>
          </p:nvPr>
        </p:nvSpPr>
        <p:spPr>
          <a:xfrm>
            <a:off x="5429250" y="1744266"/>
            <a:ext cx="2457450" cy="857250"/>
          </a:xfrm>
          <a:solidFill>
            <a:schemeClr val="bg1"/>
          </a:solidFill>
          <a:ln w="12700">
            <a:solidFill>
              <a:srgbClr val="C00000"/>
            </a:solidFill>
            <a:miter lim="800000"/>
            <a:headEnd/>
            <a:tailEnd/>
          </a:ln>
        </p:spPr>
        <p:txBody>
          <a:bodyPr/>
          <a:lstStyle/>
          <a:p>
            <a:pPr marL="342900" indent="-342900">
              <a:buFont typeface="Arial" panose="020B0604020202020204" pitchFamily="34" charset="0"/>
              <a:buAutoNum type="arabicPeriod" startAt="9"/>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Physical/Chemical Properties</a:t>
            </a:r>
          </a:p>
          <a:p>
            <a:pPr marL="342900" indent="-342900">
              <a:buFont typeface="Arial" panose="020B0604020202020204" pitchFamily="34" charset="0"/>
              <a:buAutoNum type="arabicPeriod" startAt="9"/>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Stability &amp; Reactivity</a:t>
            </a:r>
            <a:endParaRPr lang="en-US" altLang="en-US" sz="1800">
              <a:solidFill>
                <a:srgbClr val="FF0000"/>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84997" name="Picture 5">
            <a:extLst>
              <a:ext uri="{FF2B5EF4-FFF2-40B4-BE49-F238E27FC236}">
                <a16:creationId xmlns:a16="http://schemas.microsoft.com/office/drawing/2014/main" id="{3D318AE5-763B-B9E5-B6A0-9D902CF5BB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889648"/>
            <a:ext cx="5088731" cy="21300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8" name="Slide Number Placeholder 3">
            <a:extLst>
              <a:ext uri="{FF2B5EF4-FFF2-40B4-BE49-F238E27FC236}">
                <a16:creationId xmlns:a16="http://schemas.microsoft.com/office/drawing/2014/main" id="{BC579CCD-C5DC-3AAC-10C1-4598573B90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DB954B4-3ED5-43A4-933C-454292E85A75}" type="slidenum">
              <a:rPr lang="en-US" altLang="en-US" sz="1350">
                <a:solidFill>
                  <a:prstClr val="black"/>
                </a:solidFill>
                <a:latin typeface="Arial" panose="020B0604020202020204" pitchFamily="34" charset="0"/>
              </a:rPr>
              <a:pPr defTabSz="685800" fontAlgn="base">
                <a:spcBef>
                  <a:spcPct val="0"/>
                </a:spcBef>
                <a:spcAft>
                  <a:spcPct val="0"/>
                </a:spcAft>
                <a:buNone/>
              </a:pPr>
              <a:t>51</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CF45EE11-71B4-93DB-CB11-C2EA72AAE1B9}"/>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86019" name="Picture 8">
            <a:extLst>
              <a:ext uri="{FF2B5EF4-FFF2-40B4-BE49-F238E27FC236}">
                <a16:creationId xmlns:a16="http://schemas.microsoft.com/office/drawing/2014/main" id="{3F081062-799D-D3A0-E700-45D7C4B688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57251"/>
            <a:ext cx="5095875"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Placeholder 2">
            <a:extLst>
              <a:ext uri="{FF2B5EF4-FFF2-40B4-BE49-F238E27FC236}">
                <a16:creationId xmlns:a16="http://schemas.microsoft.com/office/drawing/2014/main" id="{33A3F659-665E-10A6-9DBB-C74808A4ACDD}"/>
              </a:ext>
            </a:extLst>
          </p:cNvPr>
          <p:cNvSpPr>
            <a:spLocks noGrp="1"/>
          </p:cNvSpPr>
          <p:nvPr>
            <p:ph type="body" sz="half" idx="1"/>
          </p:nvPr>
        </p:nvSpPr>
        <p:spPr>
          <a:xfrm>
            <a:off x="5239941" y="1314450"/>
            <a:ext cx="2571750" cy="342900"/>
          </a:xfrm>
          <a:ln w="12700">
            <a:solidFill>
              <a:srgbClr val="C00000"/>
            </a:solidFill>
            <a:miter lim="800000"/>
            <a:headEnd/>
            <a:tailEnd/>
          </a:ln>
        </p:spPr>
        <p:txBody>
          <a:bodyPr/>
          <a:lstStyle/>
          <a:p>
            <a:pPr marL="0" indent="0" algn="ctr">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11.  Toxicological Info</a:t>
            </a:r>
          </a:p>
        </p:txBody>
      </p:sp>
      <p:sp>
        <p:nvSpPr>
          <p:cNvPr id="86021" name="Slide Number Placeholder 3">
            <a:extLst>
              <a:ext uri="{FF2B5EF4-FFF2-40B4-BE49-F238E27FC236}">
                <a16:creationId xmlns:a16="http://schemas.microsoft.com/office/drawing/2014/main" id="{E1773507-7CCE-59F2-8BE0-687B21F557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C54B838-BD7C-44F6-8694-23A6D348D985}" type="slidenum">
              <a:rPr lang="en-US" altLang="en-US" sz="1350">
                <a:solidFill>
                  <a:prstClr val="black"/>
                </a:solidFill>
                <a:latin typeface="Arial" panose="020B0604020202020204" pitchFamily="34" charset="0"/>
              </a:rPr>
              <a:pPr defTabSz="685800" fontAlgn="base">
                <a:spcBef>
                  <a:spcPct val="0"/>
                </a:spcBef>
                <a:spcAft>
                  <a:spcPct val="0"/>
                </a:spcAft>
                <a:buNone/>
              </a:pPr>
              <a:t>52</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8C2AA3F8-EAD4-BED0-5D93-032B1C5DF677}"/>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87043" name="Picture 1">
            <a:extLst>
              <a:ext uri="{FF2B5EF4-FFF2-40B4-BE49-F238E27FC236}">
                <a16:creationId xmlns:a16="http://schemas.microsoft.com/office/drawing/2014/main" id="{35BD0802-7909-0210-FEA1-E0230DEA1A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04863"/>
            <a:ext cx="5153025" cy="233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Placeholder 2">
            <a:extLst>
              <a:ext uri="{FF2B5EF4-FFF2-40B4-BE49-F238E27FC236}">
                <a16:creationId xmlns:a16="http://schemas.microsoft.com/office/drawing/2014/main" id="{2EE3FB63-C6DF-CF23-B3F5-680D95DF6577}"/>
              </a:ext>
            </a:extLst>
          </p:cNvPr>
          <p:cNvSpPr>
            <a:spLocks noGrp="1"/>
          </p:cNvSpPr>
          <p:nvPr>
            <p:ph type="body" sz="half" idx="1"/>
          </p:nvPr>
        </p:nvSpPr>
        <p:spPr>
          <a:xfrm>
            <a:off x="4932760" y="1085850"/>
            <a:ext cx="2725340" cy="914400"/>
          </a:xfrm>
          <a:solidFill>
            <a:schemeClr val="bg1"/>
          </a:solidFill>
          <a:ln w="12700">
            <a:solidFill>
              <a:srgbClr val="C00000"/>
            </a:solidFill>
            <a:miter lim="800000"/>
            <a:headEnd/>
            <a:tailEnd/>
          </a:ln>
        </p:spPr>
        <p:txBody>
          <a:bodyPr/>
          <a:lstStyle/>
          <a:p>
            <a:pPr marL="0"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12. Ecological Info</a:t>
            </a:r>
          </a:p>
          <a:p>
            <a:pPr marL="0"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13. Disposal Considerations</a:t>
            </a:r>
          </a:p>
          <a:p>
            <a:pPr marL="0"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14. Transport Info</a:t>
            </a:r>
          </a:p>
        </p:txBody>
      </p:sp>
      <p:pic>
        <p:nvPicPr>
          <p:cNvPr id="87045" name="Picture 2">
            <a:extLst>
              <a:ext uri="{FF2B5EF4-FFF2-40B4-BE49-F238E27FC236}">
                <a16:creationId xmlns:a16="http://schemas.microsoft.com/office/drawing/2014/main" id="{EAD797D0-B76C-CA99-6F9F-C74B99770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1582" y="3224316"/>
            <a:ext cx="5188744" cy="1608535"/>
          </a:xfrm>
          <a:prstGeom prst="rect">
            <a:avLst/>
          </a:prstGeom>
          <a:solidFill>
            <a:srgbClr val="000000"/>
          </a:solidFill>
          <a:ln w="9525">
            <a:solidFill>
              <a:srgbClr val="000000"/>
            </a:solidFill>
            <a:miter lim="800000"/>
            <a:headEnd/>
            <a:tailEnd/>
          </a:ln>
        </p:spPr>
      </p:pic>
      <p:pic>
        <p:nvPicPr>
          <p:cNvPr id="6" name="Picture 2">
            <a:extLst>
              <a:ext uri="{FF2B5EF4-FFF2-40B4-BE49-F238E27FC236}">
                <a16:creationId xmlns:a16="http://schemas.microsoft.com/office/drawing/2014/main" id="{6DB0CC69-8B08-496B-861B-C131C09650E4}"/>
              </a:ext>
            </a:extLst>
          </p:cNvPr>
          <p:cNvPicPr>
            <a:picLocks noChangeAspect="1" noChangeArrowheads="1"/>
          </p:cNvPicPr>
          <p:nvPr/>
        </p:nvPicPr>
        <p:blipFill>
          <a:blip r:embed="rId4"/>
          <a:srcRect/>
          <a:stretch>
            <a:fillRect/>
          </a:stretch>
        </p:blipFill>
        <p:spPr bwMode="auto">
          <a:xfrm>
            <a:off x="3143250" y="1085850"/>
            <a:ext cx="1144191" cy="1143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Right Arrow 11">
            <a:extLst>
              <a:ext uri="{FF2B5EF4-FFF2-40B4-BE49-F238E27FC236}">
                <a16:creationId xmlns:a16="http://schemas.microsoft.com/office/drawing/2014/main" id="{51E569AE-03F4-459B-AF33-154DCE36ACFB}"/>
              </a:ext>
            </a:extLst>
          </p:cNvPr>
          <p:cNvSpPr/>
          <p:nvPr/>
        </p:nvSpPr>
        <p:spPr>
          <a:xfrm rot="10444789">
            <a:off x="6659166" y="3749279"/>
            <a:ext cx="251222" cy="1619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dirty="0">
              <a:solidFill>
                <a:prstClr val="white"/>
              </a:solidFill>
              <a:latin typeface="Calibri"/>
            </a:endParaRPr>
          </a:p>
        </p:txBody>
      </p:sp>
      <p:sp>
        <p:nvSpPr>
          <p:cNvPr id="87048" name="Slide Number Placeholder 3">
            <a:extLst>
              <a:ext uri="{FF2B5EF4-FFF2-40B4-BE49-F238E27FC236}">
                <a16:creationId xmlns:a16="http://schemas.microsoft.com/office/drawing/2014/main" id="{22926C84-7F55-65D0-08A9-628033FCBA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9B59E23D-1E96-4CE8-B130-0D44990C6B21}" type="slidenum">
              <a:rPr lang="en-US" altLang="en-US" sz="1350">
                <a:solidFill>
                  <a:prstClr val="black"/>
                </a:solidFill>
                <a:latin typeface="Arial" panose="020B0604020202020204" pitchFamily="34" charset="0"/>
              </a:rPr>
              <a:pPr defTabSz="685800" fontAlgn="base">
                <a:spcBef>
                  <a:spcPct val="0"/>
                </a:spcBef>
                <a:spcAft>
                  <a:spcPct val="0"/>
                </a:spcAft>
                <a:buNone/>
              </a:pPr>
              <a:t>53</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7F1CAB7-04AB-D1C6-43A9-9D73BE913DFE}"/>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a:solidFill>
                  <a:srgbClr val="C00000"/>
                </a:solidFill>
              </a:rPr>
              <a:t>Safety Data Sheet:  </a:t>
            </a:r>
          </a:p>
          <a:p>
            <a:pPr algn="r" defTabSz="342900" fontAlgn="base">
              <a:spcBef>
                <a:spcPct val="0"/>
              </a:spcBef>
              <a:spcAft>
                <a:spcPct val="0"/>
              </a:spcAft>
              <a:buNone/>
            </a:pPr>
            <a:r>
              <a:rPr lang="en-US" altLang="en-US" sz="2100">
                <a:solidFill>
                  <a:srgbClr val="C00000"/>
                </a:solidFill>
              </a:rPr>
              <a:t>Clorox Clean-Up</a:t>
            </a:r>
            <a:endParaRPr lang="en-US" altLang="en-US" sz="2100" baseline="6000">
              <a:solidFill>
                <a:srgbClr val="C00000"/>
              </a:solidFill>
            </a:endParaRPr>
          </a:p>
        </p:txBody>
      </p:sp>
      <p:pic>
        <p:nvPicPr>
          <p:cNvPr id="88067" name="Picture 3">
            <a:extLst>
              <a:ext uri="{FF2B5EF4-FFF2-40B4-BE49-F238E27FC236}">
                <a16:creationId xmlns:a16="http://schemas.microsoft.com/office/drawing/2014/main" id="{A72F0081-AD77-04AC-FDCA-73EBB7E770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57251"/>
            <a:ext cx="3200400" cy="171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Placeholder 2">
            <a:extLst>
              <a:ext uri="{FF2B5EF4-FFF2-40B4-BE49-F238E27FC236}">
                <a16:creationId xmlns:a16="http://schemas.microsoft.com/office/drawing/2014/main" id="{7EAD1554-EE6E-5274-82E4-B6AE93575D63}"/>
              </a:ext>
            </a:extLst>
          </p:cNvPr>
          <p:cNvSpPr>
            <a:spLocks noGrp="1"/>
          </p:cNvSpPr>
          <p:nvPr>
            <p:ph type="body" sz="half" idx="1"/>
          </p:nvPr>
        </p:nvSpPr>
        <p:spPr>
          <a:xfrm>
            <a:off x="4536282" y="926306"/>
            <a:ext cx="1750219" cy="400050"/>
          </a:xfrm>
          <a:ln w="12700">
            <a:solidFill>
              <a:srgbClr val="C00000"/>
            </a:solidFill>
            <a:miter lim="800000"/>
            <a:headEnd/>
            <a:tailEnd/>
          </a:ln>
        </p:spPr>
        <p:txBody>
          <a:bodyPr/>
          <a:lstStyle/>
          <a:p>
            <a:pPr marL="0" indent="0">
              <a:buNone/>
            </a:pPr>
            <a:r>
              <a:rPr lang="en-US" altLang="en-US" sz="150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15. Regulatory Info</a:t>
            </a:r>
          </a:p>
        </p:txBody>
      </p:sp>
      <p:pic>
        <p:nvPicPr>
          <p:cNvPr id="88069" name="Picture 5">
            <a:extLst>
              <a:ext uri="{FF2B5EF4-FFF2-40B4-BE49-F238E27FC236}">
                <a16:creationId xmlns:a16="http://schemas.microsoft.com/office/drawing/2014/main" id="{14EE0D1A-6A06-561F-59C5-9EF14BECE7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8719" y="2514600"/>
            <a:ext cx="3357563" cy="225385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8070" name="Picture 6">
            <a:extLst>
              <a:ext uri="{FF2B5EF4-FFF2-40B4-BE49-F238E27FC236}">
                <a16:creationId xmlns:a16="http://schemas.microsoft.com/office/drawing/2014/main" id="{4F4D1E16-3085-653A-D76B-7BF7B57E47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4533" y="2601928"/>
            <a:ext cx="3875484" cy="1907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71" name="Text Placeholder 2">
            <a:extLst>
              <a:ext uri="{FF2B5EF4-FFF2-40B4-BE49-F238E27FC236}">
                <a16:creationId xmlns:a16="http://schemas.microsoft.com/office/drawing/2014/main" id="{C9AF949F-3BAA-2642-4075-7DED0EA89615}"/>
              </a:ext>
            </a:extLst>
          </p:cNvPr>
          <p:cNvSpPr txBox="1">
            <a:spLocks/>
          </p:cNvSpPr>
          <p:nvPr/>
        </p:nvSpPr>
        <p:spPr bwMode="auto">
          <a:xfrm>
            <a:off x="5943600" y="2057400"/>
            <a:ext cx="1657350" cy="400050"/>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342900" fontAlgn="base">
              <a:spcAft>
                <a:spcPct val="0"/>
              </a:spcAft>
              <a:buNone/>
            </a:pPr>
            <a:r>
              <a:rPr lang="en-US" altLang="en-US" sz="1800">
                <a:solidFill>
                  <a:srgbClr val="FF0000"/>
                </a:solidFill>
              </a:rPr>
              <a:t>16. Other Info</a:t>
            </a:r>
          </a:p>
        </p:txBody>
      </p:sp>
      <p:sp>
        <p:nvSpPr>
          <p:cNvPr id="88072" name="Slide Number Placeholder 3">
            <a:extLst>
              <a:ext uri="{FF2B5EF4-FFF2-40B4-BE49-F238E27FC236}">
                <a16:creationId xmlns:a16="http://schemas.microsoft.com/office/drawing/2014/main" id="{1FB842ED-814B-7C22-0183-1C798684A0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A60A4E3A-54F8-4DDD-A5EC-1908B9F740F2}" type="slidenum">
              <a:rPr lang="en-US" altLang="en-US" sz="1350">
                <a:solidFill>
                  <a:prstClr val="black"/>
                </a:solidFill>
                <a:latin typeface="Arial" panose="020B0604020202020204" pitchFamily="34" charset="0"/>
              </a:rPr>
              <a:pPr defTabSz="685800" fontAlgn="base">
                <a:spcBef>
                  <a:spcPct val="0"/>
                </a:spcBef>
                <a:spcAft>
                  <a:spcPct val="0"/>
                </a:spcAft>
                <a:buNone/>
              </a:pPr>
              <a:t>54</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5133B9-859A-9E51-725F-1D5FF6CB65E6}"/>
              </a:ext>
            </a:extLst>
          </p:cNvPr>
          <p:cNvSpPr>
            <a:spLocks noGrp="1"/>
          </p:cNvSpPr>
          <p:nvPr>
            <p:ph type="sldNum" sz="quarter" idx="12"/>
          </p:nvPr>
        </p:nvSpPr>
        <p:spPr/>
        <p:txBody>
          <a:bodyPr/>
          <a:lstStyle/>
          <a:p>
            <a:fld id="{935F4044-894B-B74C-BA70-A76DFBF02618}" type="slidenum">
              <a:rPr lang="en-US" smtClean="0"/>
              <a:pPr/>
              <a:t>55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E0DDD92C-9213-1B45-4612-295915CA13DD}"/>
              </a:ext>
            </a:extLst>
          </p:cNvPr>
          <p:cNvSpPr>
            <a:spLocks noGrp="1"/>
          </p:cNvSpPr>
          <p:nvPr>
            <p:ph type="body" sz="quarter" idx="27"/>
          </p:nvPr>
        </p:nvSpPr>
        <p:spPr>
          <a:xfrm>
            <a:off x="711740" y="313267"/>
            <a:ext cx="8077200" cy="1038833"/>
          </a:xfrm>
        </p:spPr>
        <p:txBody>
          <a:bodyPr/>
          <a:lstStyle/>
          <a:p>
            <a:r>
              <a:rPr lang="en-US" dirty="0"/>
              <a:t>Routes of Entry</a:t>
            </a:r>
          </a:p>
        </p:txBody>
      </p:sp>
      <p:sp>
        <p:nvSpPr>
          <p:cNvPr id="5" name="Text Placeholder 4">
            <a:extLst>
              <a:ext uri="{FF2B5EF4-FFF2-40B4-BE49-F238E27FC236}">
                <a16:creationId xmlns:a16="http://schemas.microsoft.com/office/drawing/2014/main" id="{8CA29C4A-97A4-5249-1AF9-7BD96795F445}"/>
              </a:ext>
            </a:extLst>
          </p:cNvPr>
          <p:cNvSpPr>
            <a:spLocks noGrp="1"/>
          </p:cNvSpPr>
          <p:nvPr>
            <p:ph type="body" sz="quarter" idx="28"/>
          </p:nvPr>
        </p:nvSpPr>
        <p:spPr>
          <a:xfrm>
            <a:off x="533400" y="1417806"/>
            <a:ext cx="8077200" cy="2514600"/>
          </a:xfrm>
        </p:spPr>
        <p:txBody>
          <a:bodyPr/>
          <a:lstStyle/>
          <a:p>
            <a:pPr algn="l"/>
            <a:r>
              <a:rPr lang="en-US" sz="1800" dirty="0"/>
              <a:t>Chemicals can only hurt you if they come onto contact with your body, through a </a:t>
            </a:r>
            <a:r>
              <a:rPr lang="en-US" sz="1800" i="1" dirty="0"/>
              <a:t>route of entry</a:t>
            </a:r>
            <a:r>
              <a:rPr lang="en-US" sz="1800" dirty="0"/>
              <a:t>:</a:t>
            </a:r>
          </a:p>
          <a:p>
            <a:pPr marL="342900" indent="-342900" algn="l">
              <a:buFont typeface="+mj-lt"/>
              <a:buAutoNum type="arabicPeriod"/>
            </a:pPr>
            <a:r>
              <a:rPr lang="en-US" sz="1800" dirty="0"/>
              <a:t>Inhalation</a:t>
            </a:r>
          </a:p>
          <a:p>
            <a:pPr marL="342900" indent="-342900" algn="l">
              <a:buFont typeface="+mj-lt"/>
              <a:buAutoNum type="arabicPeriod"/>
            </a:pPr>
            <a:r>
              <a:rPr lang="en-US" sz="1800" dirty="0"/>
              <a:t>Ingestion</a:t>
            </a:r>
          </a:p>
          <a:p>
            <a:pPr marL="342900" indent="-342900" algn="l">
              <a:buFont typeface="+mj-lt"/>
              <a:buAutoNum type="arabicPeriod"/>
            </a:pPr>
            <a:r>
              <a:rPr lang="en-US" sz="1800" dirty="0"/>
              <a:t>Injection</a:t>
            </a:r>
          </a:p>
          <a:p>
            <a:pPr marL="342900" indent="-342900" algn="l">
              <a:buFont typeface="+mj-lt"/>
              <a:buAutoNum type="arabicPeriod"/>
            </a:pPr>
            <a:r>
              <a:rPr lang="en-US" sz="1800" dirty="0"/>
              <a:t>Skin and eye contact/absorption</a:t>
            </a:r>
          </a:p>
          <a:p>
            <a:pPr algn="l"/>
            <a:endParaRPr lang="en-US" sz="1800" dirty="0">
              <a:solidFill>
                <a:schemeClr val="tx1"/>
              </a:solidFill>
            </a:endParaRPr>
          </a:p>
          <a:p>
            <a:pPr algn="l"/>
            <a:r>
              <a:rPr lang="en-US" sz="1800" dirty="0">
                <a:solidFill>
                  <a:schemeClr val="tx1"/>
                </a:solidFill>
              </a:rPr>
              <a:t>Work Practices and Personal Protective Equipment (PPE) try to block those routes to keep you safe.</a:t>
            </a:r>
          </a:p>
        </p:txBody>
      </p:sp>
      <p:pic>
        <p:nvPicPr>
          <p:cNvPr id="11" name="Picture 10">
            <a:extLst>
              <a:ext uri="{FF2B5EF4-FFF2-40B4-BE49-F238E27FC236}">
                <a16:creationId xmlns:a16="http://schemas.microsoft.com/office/drawing/2014/main" id="{E5D367CF-BCB0-66D9-EB3F-490F895377F8}"/>
              </a:ext>
            </a:extLst>
          </p:cNvPr>
          <p:cNvPicPr>
            <a:picLocks noChangeAspect="1"/>
          </p:cNvPicPr>
          <p:nvPr/>
        </p:nvPicPr>
        <p:blipFill>
          <a:blip r:embed="rId2"/>
          <a:stretch>
            <a:fillRect/>
          </a:stretch>
        </p:blipFill>
        <p:spPr>
          <a:xfrm>
            <a:off x="5829300" y="1504950"/>
            <a:ext cx="2933700" cy="2081172"/>
          </a:xfrm>
          <a:prstGeom prst="rect">
            <a:avLst/>
          </a:prstGeom>
        </p:spPr>
      </p:pic>
    </p:spTree>
    <p:extLst>
      <p:ext uri="{BB962C8B-B14F-4D97-AF65-F5344CB8AC3E}">
        <p14:creationId xmlns:p14="http://schemas.microsoft.com/office/powerpoint/2010/main" val="3666854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1BBDB-4591-EDBE-3C87-9C191471D8BD}"/>
              </a:ext>
            </a:extLst>
          </p:cNvPr>
          <p:cNvSpPr>
            <a:spLocks noGrp="1"/>
          </p:cNvSpPr>
          <p:nvPr>
            <p:ph type="sldNum" sz="quarter" idx="12"/>
          </p:nvPr>
        </p:nvSpPr>
        <p:spPr/>
        <p:txBody>
          <a:bodyPr/>
          <a:lstStyle/>
          <a:p>
            <a:fld id="{935F4044-894B-B74C-BA70-A76DFBF02618}" type="slidenum">
              <a:rPr lang="en-US" smtClean="0"/>
              <a:pPr/>
              <a:t>56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879D6EF6-9E08-C1AA-9C90-D4B07F85D57E}"/>
              </a:ext>
            </a:extLst>
          </p:cNvPr>
          <p:cNvSpPr>
            <a:spLocks noGrp="1"/>
          </p:cNvSpPr>
          <p:nvPr>
            <p:ph type="body" sz="quarter" idx="27"/>
          </p:nvPr>
        </p:nvSpPr>
        <p:spPr/>
        <p:txBody>
          <a:bodyPr/>
          <a:lstStyle/>
          <a:p>
            <a:r>
              <a:rPr lang="en-US" dirty="0"/>
              <a:t>SDS Terms</a:t>
            </a:r>
          </a:p>
        </p:txBody>
      </p:sp>
      <p:sp>
        <p:nvSpPr>
          <p:cNvPr id="5" name="Text Placeholder 4">
            <a:extLst>
              <a:ext uri="{FF2B5EF4-FFF2-40B4-BE49-F238E27FC236}">
                <a16:creationId xmlns:a16="http://schemas.microsoft.com/office/drawing/2014/main" id="{83648BF9-D309-75A8-BEA2-BDE33E699B40}"/>
              </a:ext>
            </a:extLst>
          </p:cNvPr>
          <p:cNvSpPr>
            <a:spLocks noGrp="1"/>
          </p:cNvSpPr>
          <p:nvPr>
            <p:ph type="body" sz="quarter" idx="28"/>
          </p:nvPr>
        </p:nvSpPr>
        <p:spPr>
          <a:xfrm>
            <a:off x="914400" y="1428750"/>
            <a:ext cx="8077200" cy="2895600"/>
          </a:xfrm>
        </p:spPr>
        <p:txBody>
          <a:bodyPr/>
          <a:lstStyle/>
          <a:p>
            <a:pPr algn="l"/>
            <a:r>
              <a:rPr lang="en-US" b="0" dirty="0">
                <a:solidFill>
                  <a:srgbClr val="FF0000"/>
                </a:solidFill>
              </a:rPr>
              <a:t>Danger</a:t>
            </a:r>
            <a:r>
              <a:rPr lang="en-US" b="0" dirty="0"/>
              <a:t> </a:t>
            </a:r>
            <a:r>
              <a:rPr lang="en-US" b="0" dirty="0">
                <a:solidFill>
                  <a:schemeClr val="tx1"/>
                </a:solidFill>
              </a:rPr>
              <a:t>is more serious than </a:t>
            </a:r>
            <a:r>
              <a:rPr lang="en-US" b="0" dirty="0">
                <a:solidFill>
                  <a:srgbClr val="FF0000"/>
                </a:solidFill>
              </a:rPr>
              <a:t>Warning</a:t>
            </a:r>
            <a:r>
              <a:rPr lang="en-US" b="0" dirty="0">
                <a:solidFill>
                  <a:schemeClr val="tx1"/>
                </a:solidFill>
              </a:rPr>
              <a:t>.</a:t>
            </a:r>
          </a:p>
          <a:p>
            <a:pPr algn="l"/>
            <a:r>
              <a:rPr lang="en-US" b="0" dirty="0">
                <a:solidFill>
                  <a:schemeClr val="tx1"/>
                </a:solidFill>
              </a:rPr>
              <a:t>Groups of chemicals can interact to cause greater harm (</a:t>
            </a:r>
            <a:r>
              <a:rPr lang="en-US" b="0" dirty="0">
                <a:solidFill>
                  <a:srgbClr val="FF0000"/>
                </a:solidFill>
              </a:rPr>
              <a:t>synergistic</a:t>
            </a:r>
            <a:r>
              <a:rPr lang="en-US" b="0" dirty="0">
                <a:solidFill>
                  <a:schemeClr val="tx1"/>
                </a:solidFill>
              </a:rPr>
              <a:t>), added harm (</a:t>
            </a:r>
            <a:r>
              <a:rPr lang="en-US" b="0" dirty="0">
                <a:solidFill>
                  <a:srgbClr val="FF0000"/>
                </a:solidFill>
              </a:rPr>
              <a:t>additive</a:t>
            </a:r>
            <a:r>
              <a:rPr lang="en-US" b="0" dirty="0">
                <a:solidFill>
                  <a:schemeClr val="tx1"/>
                </a:solidFill>
              </a:rPr>
              <a:t>), or less harm (</a:t>
            </a:r>
            <a:r>
              <a:rPr lang="en-US" b="0" dirty="0">
                <a:solidFill>
                  <a:srgbClr val="FF0000"/>
                </a:solidFill>
              </a:rPr>
              <a:t>antagonistic</a:t>
            </a:r>
            <a:r>
              <a:rPr lang="en-US" b="0" dirty="0">
                <a:solidFill>
                  <a:schemeClr val="tx1"/>
                </a:solidFill>
              </a:rPr>
              <a:t>).</a:t>
            </a:r>
          </a:p>
          <a:p>
            <a:pPr algn="l"/>
            <a:r>
              <a:rPr lang="en-US" b="0" dirty="0">
                <a:solidFill>
                  <a:schemeClr val="tx1"/>
                </a:solidFill>
              </a:rPr>
              <a:t>Chemicals which are </a:t>
            </a:r>
            <a:r>
              <a:rPr lang="en-US" b="0" dirty="0">
                <a:solidFill>
                  <a:srgbClr val="FF0000"/>
                </a:solidFill>
              </a:rPr>
              <a:t>health hazards </a:t>
            </a:r>
            <a:r>
              <a:rPr lang="en-US" b="0" dirty="0">
                <a:solidFill>
                  <a:schemeClr val="tx1"/>
                </a:solidFill>
              </a:rPr>
              <a:t>are those which are potential cancer producers, toxic or highly toxic agent, reproductive toxins, irritants, corrosives, sensitizers, chemicals which damage the liver, kidneys, nervous system, blood, lungs, skin, and eyes or mucous membranes.</a:t>
            </a:r>
          </a:p>
          <a:p>
            <a:pPr algn="l"/>
            <a:r>
              <a:rPr lang="en-US" b="0" dirty="0">
                <a:solidFill>
                  <a:schemeClr val="tx1"/>
                </a:solidFill>
              </a:rPr>
              <a:t>Chemicals which are </a:t>
            </a:r>
            <a:r>
              <a:rPr lang="en-US" b="0" dirty="0">
                <a:solidFill>
                  <a:srgbClr val="FF0000"/>
                </a:solidFill>
              </a:rPr>
              <a:t>physical hazards </a:t>
            </a:r>
            <a:r>
              <a:rPr lang="en-US" b="0" dirty="0">
                <a:solidFill>
                  <a:schemeClr val="tx1"/>
                </a:solidFill>
              </a:rPr>
              <a:t>are combustible liquids, compressed gases, explosives, flammables, organic peroxides, oxidizers, pyrophoric materials, and unstable or water reactive materials. </a:t>
            </a:r>
          </a:p>
          <a:p>
            <a:pPr algn="l"/>
            <a:endParaRPr lang="en-US" dirty="0">
              <a:solidFill>
                <a:schemeClr val="tx1"/>
              </a:solidFill>
            </a:endParaRPr>
          </a:p>
          <a:p>
            <a:endParaRPr lang="en-US" dirty="0"/>
          </a:p>
        </p:txBody>
      </p:sp>
    </p:spTree>
    <p:extLst>
      <p:ext uri="{BB962C8B-B14F-4D97-AF65-F5344CB8AC3E}">
        <p14:creationId xmlns:p14="http://schemas.microsoft.com/office/powerpoint/2010/main" val="1775587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9357F-5377-71A1-1C7F-EEEACDFE048A}"/>
              </a:ext>
            </a:extLst>
          </p:cNvPr>
          <p:cNvSpPr>
            <a:spLocks noGrp="1"/>
          </p:cNvSpPr>
          <p:nvPr>
            <p:ph type="sldNum" sz="quarter" idx="12"/>
          </p:nvPr>
        </p:nvSpPr>
        <p:spPr/>
        <p:txBody>
          <a:bodyPr/>
          <a:lstStyle/>
          <a:p>
            <a:fld id="{935F4044-894B-B74C-BA70-A76DFBF02618}" type="slidenum">
              <a:rPr lang="en-US" smtClean="0"/>
              <a:pPr/>
              <a:t>57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D65020F4-52A6-0E74-16D0-3723FB97AD0A}"/>
              </a:ext>
            </a:extLst>
          </p:cNvPr>
          <p:cNvSpPr>
            <a:spLocks noGrp="1"/>
          </p:cNvSpPr>
          <p:nvPr>
            <p:ph type="body" sz="quarter" idx="27"/>
          </p:nvPr>
        </p:nvSpPr>
        <p:spPr>
          <a:xfrm>
            <a:off x="762000" y="209550"/>
            <a:ext cx="5638800" cy="1371600"/>
          </a:xfrm>
        </p:spPr>
        <p:txBody>
          <a:bodyPr/>
          <a:lstStyle/>
          <a:p>
            <a:r>
              <a:rPr lang="en-US" dirty="0"/>
              <a:t>OSHA uses standard pictures to let you know about hazards. 	</a:t>
            </a:r>
          </a:p>
        </p:txBody>
      </p:sp>
      <p:sp>
        <p:nvSpPr>
          <p:cNvPr id="5" name="Text Placeholder 4">
            <a:extLst>
              <a:ext uri="{FF2B5EF4-FFF2-40B4-BE49-F238E27FC236}">
                <a16:creationId xmlns:a16="http://schemas.microsoft.com/office/drawing/2014/main" id="{F09BF440-4083-A7F6-3AA2-FA6CC4A7007C}"/>
              </a:ext>
            </a:extLst>
          </p:cNvPr>
          <p:cNvSpPr>
            <a:spLocks noGrp="1"/>
          </p:cNvSpPr>
          <p:nvPr>
            <p:ph type="body" sz="quarter" idx="28"/>
          </p:nvPr>
        </p:nvSpPr>
        <p:spPr>
          <a:xfrm>
            <a:off x="612843" y="1430777"/>
            <a:ext cx="5638800" cy="2209800"/>
          </a:xfrm>
        </p:spPr>
        <p:txBody>
          <a:bodyPr/>
          <a:lstStyle/>
          <a:p>
            <a:pPr algn="l"/>
            <a:endParaRPr lang="en-US" sz="1400" b="1" i="0" u="none" strike="noStrike" baseline="0" dirty="0">
              <a:solidFill>
                <a:srgbClr val="990032"/>
              </a:solidFill>
              <a:latin typeface="Arial" panose="020B0604020202020204" pitchFamily="34" charset="0"/>
            </a:endParaRPr>
          </a:p>
          <a:p>
            <a:pPr algn="l"/>
            <a:endParaRPr lang="en-US" sz="1400" dirty="0">
              <a:solidFill>
                <a:srgbClr val="990032"/>
              </a:solidFill>
              <a:latin typeface="Arial" panose="020B0604020202020204" pitchFamily="34" charset="0"/>
            </a:endParaRPr>
          </a:p>
          <a:p>
            <a:pPr algn="l"/>
            <a:r>
              <a:rPr lang="en-US" sz="1400" b="1" i="0" u="none" strike="noStrike" baseline="0" dirty="0">
                <a:solidFill>
                  <a:srgbClr val="990032"/>
                </a:solidFill>
                <a:latin typeface="Arial" panose="020B0604020202020204" pitchFamily="34" charset="0"/>
              </a:rPr>
              <a:t>Oxidizer: </a:t>
            </a:r>
            <a:r>
              <a:rPr lang="en-US" sz="1400" b="0" i="0" u="none" strike="noStrike" baseline="0" dirty="0">
                <a:solidFill>
                  <a:srgbClr val="000000"/>
                </a:solidFill>
                <a:latin typeface="Arial" panose="020B0604020202020204" pitchFamily="34" charset="0"/>
              </a:rPr>
              <a:t>make other chemicals less stable	</a:t>
            </a:r>
          </a:p>
          <a:p>
            <a:pPr algn="l"/>
            <a:r>
              <a:rPr lang="en-US" sz="1400" b="1" i="0" u="none" strike="noStrike" baseline="0" dirty="0">
                <a:solidFill>
                  <a:srgbClr val="990032"/>
                </a:solidFill>
                <a:latin typeface="Arial" panose="020B0604020202020204" pitchFamily="34" charset="0"/>
              </a:rPr>
              <a:t>Toxic Substances: </a:t>
            </a:r>
            <a:r>
              <a:rPr lang="en-US" sz="1400" b="0" i="0" u="none" strike="noStrike" baseline="0" dirty="0">
                <a:solidFill>
                  <a:srgbClr val="000000"/>
                </a:solidFill>
                <a:latin typeface="Arial" panose="020B0604020202020204" pitchFamily="34" charset="0"/>
              </a:rPr>
              <a:t>poisonous</a:t>
            </a:r>
          </a:p>
          <a:p>
            <a:pPr algn="l"/>
            <a:r>
              <a:rPr lang="en-US" sz="1400" dirty="0">
                <a:solidFill>
                  <a:srgbClr val="990032"/>
                </a:solidFill>
                <a:latin typeface="Arial" panose="020B0604020202020204" pitchFamily="34" charset="0"/>
              </a:rPr>
              <a:t>Self Reactives: </a:t>
            </a:r>
            <a:r>
              <a:rPr lang="en-US" sz="1400" b="0" dirty="0">
                <a:solidFill>
                  <a:srgbClr val="000000"/>
                </a:solidFill>
                <a:latin typeface="Arial" panose="020B0604020202020204" pitchFamily="34" charset="0"/>
              </a:rPr>
              <a:t>chemically unstable</a:t>
            </a:r>
          </a:p>
          <a:p>
            <a:pPr algn="l"/>
            <a:r>
              <a:rPr lang="en-US" sz="1400" dirty="0">
                <a:solidFill>
                  <a:srgbClr val="990032"/>
                </a:solidFill>
                <a:latin typeface="Arial" panose="020B0604020202020204" pitchFamily="34" charset="0"/>
              </a:rPr>
              <a:t>Sensitizers: </a:t>
            </a:r>
            <a:r>
              <a:rPr lang="en-US" sz="1400" b="0" dirty="0">
                <a:solidFill>
                  <a:srgbClr val="000000"/>
                </a:solidFill>
                <a:latin typeface="Arial" panose="020B0604020202020204" pitchFamily="34" charset="0"/>
              </a:rPr>
              <a:t>cause allergic reactions</a:t>
            </a:r>
            <a:endParaRPr lang="en-US" sz="1200" dirty="0">
              <a:solidFill>
                <a:schemeClr val="tx1"/>
              </a:solidFill>
            </a:endParaRPr>
          </a:p>
          <a:p>
            <a:pPr algn="l"/>
            <a:r>
              <a:rPr lang="en-US" sz="1400" b="1" i="0" u="none" strike="noStrike" baseline="0" dirty="0">
                <a:solidFill>
                  <a:srgbClr val="990032"/>
                </a:solidFill>
                <a:latin typeface="Arial" panose="020B0604020202020204" pitchFamily="34" charset="0"/>
              </a:rPr>
              <a:t>Carcinogenic: </a:t>
            </a:r>
            <a:r>
              <a:rPr lang="en-US" sz="1400" b="0" i="0" u="none" strike="noStrike" baseline="0" dirty="0">
                <a:solidFill>
                  <a:srgbClr val="000000"/>
                </a:solidFill>
                <a:latin typeface="Arial" panose="020B0604020202020204" pitchFamily="34" charset="0"/>
              </a:rPr>
              <a:t>cause cancer</a:t>
            </a:r>
          </a:p>
          <a:p>
            <a:pPr algn="l"/>
            <a:r>
              <a:rPr lang="en-US" sz="1400" b="1" i="0" u="none" strike="noStrike" baseline="0" dirty="0">
                <a:solidFill>
                  <a:srgbClr val="990032"/>
                </a:solidFill>
                <a:latin typeface="Arial" panose="020B0604020202020204" pitchFamily="34" charset="0"/>
              </a:rPr>
              <a:t>Mutagens: </a:t>
            </a:r>
            <a:r>
              <a:rPr lang="en-US" sz="1400" b="0" i="0" u="none" strike="noStrike" baseline="0" dirty="0">
                <a:solidFill>
                  <a:srgbClr val="000000"/>
                </a:solidFill>
                <a:latin typeface="Arial" panose="020B0604020202020204" pitchFamily="34" charset="0"/>
              </a:rPr>
              <a:t>change genetic info	</a:t>
            </a:r>
            <a:r>
              <a:rPr lang="en-US" sz="1400" b="1" i="0" u="none" strike="noStrike" baseline="0" dirty="0">
                <a:solidFill>
                  <a:srgbClr val="990032"/>
                </a:solidFill>
                <a:latin typeface="Arial" panose="020B0604020202020204" pitchFamily="34" charset="0"/>
              </a:rPr>
              <a:t>Teratogens</a:t>
            </a:r>
            <a:r>
              <a:rPr lang="en-US" sz="1400" b="0" i="0" u="none" strike="noStrike" baseline="0" dirty="0">
                <a:solidFill>
                  <a:srgbClr val="990032"/>
                </a:solidFill>
                <a:latin typeface="Arial" panose="020B0604020202020204" pitchFamily="34" charset="0"/>
              </a:rPr>
              <a:t>: </a:t>
            </a:r>
            <a:r>
              <a:rPr lang="en-US" sz="1400" b="0" i="0" u="none" strike="noStrike" baseline="0" dirty="0">
                <a:solidFill>
                  <a:srgbClr val="000000"/>
                </a:solidFill>
                <a:latin typeface="Arial" panose="020B0604020202020204" pitchFamily="34" charset="0"/>
              </a:rPr>
              <a:t>cause birth defects</a:t>
            </a:r>
          </a:p>
          <a:p>
            <a:pPr algn="l"/>
            <a:r>
              <a:rPr lang="en-US" sz="1400" b="1" i="0" u="none" strike="noStrike" baseline="0" dirty="0">
                <a:solidFill>
                  <a:srgbClr val="990032"/>
                </a:solidFill>
                <a:latin typeface="Arial" panose="020B0604020202020204" pitchFamily="34" charset="0"/>
              </a:rPr>
              <a:t>Corrosives:</a:t>
            </a:r>
            <a:r>
              <a:rPr lang="en-US" sz="1400" b="0" i="0" u="none" strike="noStrike" baseline="0" dirty="0">
                <a:solidFill>
                  <a:srgbClr val="000000"/>
                </a:solidFill>
                <a:latin typeface="Arial" panose="020B0604020202020204" pitchFamily="34" charset="0"/>
              </a:rPr>
              <a:t> destroy living tissue	</a:t>
            </a:r>
            <a:r>
              <a:rPr lang="en-US" sz="1400" b="1" i="0" u="none" strike="noStrike" baseline="0" dirty="0">
                <a:solidFill>
                  <a:srgbClr val="990032"/>
                </a:solidFill>
                <a:latin typeface="Arial" panose="020B0604020202020204" pitchFamily="34" charset="0"/>
              </a:rPr>
              <a:t>Irritants: </a:t>
            </a:r>
            <a:r>
              <a:rPr lang="en-US" sz="1400" b="0" i="0" u="none" strike="noStrike" baseline="0" dirty="0">
                <a:solidFill>
                  <a:srgbClr val="000000"/>
                </a:solidFill>
                <a:latin typeface="Arial" panose="020B0604020202020204" pitchFamily="34" charset="0"/>
              </a:rPr>
              <a:t>inflame tissue on contact</a:t>
            </a:r>
          </a:p>
        </p:txBody>
      </p:sp>
      <p:pic>
        <p:nvPicPr>
          <p:cNvPr id="9" name="Picture 8">
            <a:extLst>
              <a:ext uri="{FF2B5EF4-FFF2-40B4-BE49-F238E27FC236}">
                <a16:creationId xmlns:a16="http://schemas.microsoft.com/office/drawing/2014/main" id="{4143C549-39CE-A2EA-73EE-721D3B94A89A}"/>
              </a:ext>
            </a:extLst>
          </p:cNvPr>
          <p:cNvPicPr>
            <a:picLocks noChangeAspect="1"/>
          </p:cNvPicPr>
          <p:nvPr/>
        </p:nvPicPr>
        <p:blipFill>
          <a:blip r:embed="rId2"/>
          <a:stretch>
            <a:fillRect/>
          </a:stretch>
        </p:blipFill>
        <p:spPr>
          <a:xfrm>
            <a:off x="6553200" y="-2485"/>
            <a:ext cx="2438400" cy="5143500"/>
          </a:xfrm>
          <a:prstGeom prst="rect">
            <a:avLst/>
          </a:prstGeom>
        </p:spPr>
      </p:pic>
    </p:spTree>
    <p:extLst>
      <p:ext uri="{BB962C8B-B14F-4D97-AF65-F5344CB8AC3E}">
        <p14:creationId xmlns:p14="http://schemas.microsoft.com/office/powerpoint/2010/main" val="1131311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A9506-087B-98A7-2CD7-486D3C0B0F49}"/>
              </a:ext>
            </a:extLst>
          </p:cNvPr>
          <p:cNvSpPr>
            <a:spLocks noGrp="1"/>
          </p:cNvSpPr>
          <p:nvPr>
            <p:ph type="sldNum" sz="quarter" idx="12"/>
          </p:nvPr>
        </p:nvSpPr>
        <p:spPr/>
        <p:txBody>
          <a:bodyPr/>
          <a:lstStyle/>
          <a:p>
            <a:fld id="{935F4044-894B-B74C-BA70-A76DFBF02618}" type="slidenum">
              <a:rPr lang="en-US" smtClean="0"/>
              <a:pPr/>
              <a:t>58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1" name="Text Placeholder 20">
            <a:extLst>
              <a:ext uri="{FF2B5EF4-FFF2-40B4-BE49-F238E27FC236}">
                <a16:creationId xmlns:a16="http://schemas.microsoft.com/office/drawing/2014/main" id="{48F41E8C-35EA-775C-AA71-AAC68A46F491}"/>
              </a:ext>
            </a:extLst>
          </p:cNvPr>
          <p:cNvSpPr>
            <a:spLocks noGrp="1"/>
          </p:cNvSpPr>
          <p:nvPr>
            <p:ph type="body" sz="quarter" idx="27"/>
          </p:nvPr>
        </p:nvSpPr>
        <p:spPr/>
        <p:txBody>
          <a:bodyPr/>
          <a:lstStyle/>
          <a:p>
            <a:r>
              <a:rPr lang="en-US" dirty="0"/>
              <a:t>Labels provide important safety info.</a:t>
            </a:r>
          </a:p>
        </p:txBody>
      </p:sp>
      <p:pic>
        <p:nvPicPr>
          <p:cNvPr id="25" name="Picture 24">
            <a:extLst>
              <a:ext uri="{FF2B5EF4-FFF2-40B4-BE49-F238E27FC236}">
                <a16:creationId xmlns:a16="http://schemas.microsoft.com/office/drawing/2014/main" id="{062A2030-3B3B-68B0-FDA4-9B975240DA1D}"/>
              </a:ext>
            </a:extLst>
          </p:cNvPr>
          <p:cNvPicPr>
            <a:picLocks noChangeAspect="1"/>
          </p:cNvPicPr>
          <p:nvPr/>
        </p:nvPicPr>
        <p:blipFill>
          <a:blip r:embed="rId2"/>
          <a:stretch>
            <a:fillRect/>
          </a:stretch>
        </p:blipFill>
        <p:spPr>
          <a:xfrm>
            <a:off x="914400" y="1200150"/>
            <a:ext cx="7315200" cy="3281523"/>
          </a:xfrm>
          <a:prstGeom prst="rect">
            <a:avLst/>
          </a:prstGeom>
        </p:spPr>
      </p:pic>
    </p:spTree>
    <p:extLst>
      <p:ext uri="{BB962C8B-B14F-4D97-AF65-F5344CB8AC3E}">
        <p14:creationId xmlns:p14="http://schemas.microsoft.com/office/powerpoint/2010/main" val="60033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42DE2-C0A2-8824-5D80-60D4FA84906F}"/>
              </a:ext>
            </a:extLst>
          </p:cNvPr>
          <p:cNvSpPr>
            <a:spLocks noGrp="1"/>
          </p:cNvSpPr>
          <p:nvPr>
            <p:ph type="sldNum" sz="quarter" idx="12"/>
          </p:nvPr>
        </p:nvSpPr>
        <p:spPr/>
        <p:txBody>
          <a:bodyPr/>
          <a:lstStyle/>
          <a:p>
            <a:fld id="{935F4044-894B-B74C-BA70-A76DFBF02618}" type="slidenum">
              <a:rPr lang="en-US" smtClean="0"/>
              <a:pPr/>
              <a:t>59</a:t>
            </a:fld>
            <a:endParaRPr lang="en-US" sz="900" dirty="0"/>
          </a:p>
        </p:txBody>
      </p:sp>
      <p:sp>
        <p:nvSpPr>
          <p:cNvPr id="4" name="Text Placeholder 3">
            <a:extLst>
              <a:ext uri="{FF2B5EF4-FFF2-40B4-BE49-F238E27FC236}">
                <a16:creationId xmlns:a16="http://schemas.microsoft.com/office/drawing/2014/main" id="{DBAB23F0-07BD-D7A9-E831-FF297A0D0991}"/>
              </a:ext>
            </a:extLst>
          </p:cNvPr>
          <p:cNvSpPr>
            <a:spLocks noGrp="1"/>
          </p:cNvSpPr>
          <p:nvPr>
            <p:ph type="body" sz="quarter" idx="26"/>
          </p:nvPr>
        </p:nvSpPr>
        <p:spPr/>
        <p:txBody>
          <a:bodyPr/>
          <a:lstStyle/>
          <a:p>
            <a:endParaRPr lang="en-US" dirty="0"/>
          </a:p>
        </p:txBody>
      </p:sp>
      <p:sp>
        <p:nvSpPr>
          <p:cNvPr id="5" name="Text Placeholder 4">
            <a:extLst>
              <a:ext uri="{FF2B5EF4-FFF2-40B4-BE49-F238E27FC236}">
                <a16:creationId xmlns:a16="http://schemas.microsoft.com/office/drawing/2014/main" id="{FE7DBA22-6EA6-1006-081B-31F9D0F95768}"/>
              </a:ext>
            </a:extLst>
          </p:cNvPr>
          <p:cNvSpPr>
            <a:spLocks noGrp="1"/>
          </p:cNvSpPr>
          <p:nvPr>
            <p:ph type="body" sz="quarter" idx="27"/>
          </p:nvPr>
        </p:nvSpPr>
        <p:spPr>
          <a:xfrm>
            <a:off x="914399" y="132455"/>
            <a:ext cx="3649918" cy="1039284"/>
          </a:xfrm>
        </p:spPr>
        <p:txBody>
          <a:bodyPr/>
          <a:lstStyle/>
          <a:p>
            <a:r>
              <a:rPr lang="en-US" dirty="0"/>
              <a:t>Safety Data Sheets provide more detailed information.</a:t>
            </a:r>
          </a:p>
        </p:txBody>
      </p:sp>
      <p:sp>
        <p:nvSpPr>
          <p:cNvPr id="6" name="Text Placeholder 5">
            <a:extLst>
              <a:ext uri="{FF2B5EF4-FFF2-40B4-BE49-F238E27FC236}">
                <a16:creationId xmlns:a16="http://schemas.microsoft.com/office/drawing/2014/main" id="{B29F6E8D-EBAF-548B-9E52-72CCB8707FC9}"/>
              </a:ext>
            </a:extLst>
          </p:cNvPr>
          <p:cNvSpPr>
            <a:spLocks noGrp="1"/>
          </p:cNvSpPr>
          <p:nvPr>
            <p:ph type="body" sz="quarter" idx="28"/>
          </p:nvPr>
        </p:nvSpPr>
        <p:spPr>
          <a:xfrm>
            <a:off x="853858" y="2425622"/>
            <a:ext cx="5859717" cy="2544376"/>
          </a:xfrm>
        </p:spPr>
        <p:txBody>
          <a:bodyPr/>
          <a:lstStyle/>
          <a:p>
            <a:r>
              <a:rPr lang="en-US" dirty="0"/>
              <a:t>SDSs are available from:</a:t>
            </a:r>
          </a:p>
          <a:p>
            <a:pPr marL="285750" indent="-285750">
              <a:buFont typeface="Wingdings" panose="05000000000000000000" pitchFamily="2" charset="2"/>
              <a:buChar char="Ø"/>
            </a:pPr>
            <a:r>
              <a:rPr lang="en-US" dirty="0"/>
              <a:t>SDS Pro</a:t>
            </a:r>
          </a:p>
          <a:p>
            <a:pPr marL="285750" indent="-285750">
              <a:buFont typeface="Wingdings" panose="05000000000000000000" pitchFamily="2" charset="2"/>
              <a:buChar char="Ø"/>
            </a:pPr>
            <a:r>
              <a:rPr lang="en-US" dirty="0"/>
              <a:t>Your supervisor</a:t>
            </a:r>
          </a:p>
          <a:p>
            <a:pPr marL="285750" indent="-285750">
              <a:buFont typeface="Wingdings" panose="05000000000000000000" pitchFamily="2" charset="2"/>
              <a:buChar char="Ø"/>
            </a:pPr>
            <a:r>
              <a:rPr lang="en-US" dirty="0"/>
              <a:t>EH&amp;S</a:t>
            </a:r>
          </a:p>
        </p:txBody>
      </p:sp>
      <p:sp>
        <p:nvSpPr>
          <p:cNvPr id="7" name="Content Placeholder 6">
            <a:extLst>
              <a:ext uri="{FF2B5EF4-FFF2-40B4-BE49-F238E27FC236}">
                <a16:creationId xmlns:a16="http://schemas.microsoft.com/office/drawing/2014/main" id="{35F1B65F-3060-925E-4D3F-58A06A44A552}"/>
              </a:ext>
            </a:extLst>
          </p:cNvPr>
          <p:cNvSpPr>
            <a:spLocks noGrp="1"/>
          </p:cNvSpPr>
          <p:nvPr>
            <p:ph sz="quarter" idx="30"/>
          </p:nvPr>
        </p:nvSpPr>
        <p:spPr/>
        <p:txBody>
          <a:bodyPr/>
          <a:lstStyle/>
          <a:p>
            <a:endParaRPr lang="en-US" dirty="0"/>
          </a:p>
        </p:txBody>
      </p:sp>
      <p:sp>
        <p:nvSpPr>
          <p:cNvPr id="8" name="Content Placeholder 7">
            <a:extLst>
              <a:ext uri="{FF2B5EF4-FFF2-40B4-BE49-F238E27FC236}">
                <a16:creationId xmlns:a16="http://schemas.microsoft.com/office/drawing/2014/main" id="{C6BEB20A-54C3-FA0B-5A86-311081A8540D}"/>
              </a:ext>
            </a:extLst>
          </p:cNvPr>
          <p:cNvSpPr>
            <a:spLocks noGrp="1"/>
          </p:cNvSpPr>
          <p:nvPr>
            <p:ph sz="quarter" idx="31"/>
          </p:nvPr>
        </p:nvSpPr>
        <p:spPr/>
        <p:txBody>
          <a:bodyPr/>
          <a:lstStyle/>
          <a:p>
            <a:endParaRPr lang="en-US" dirty="0"/>
          </a:p>
        </p:txBody>
      </p:sp>
      <p:pic>
        <p:nvPicPr>
          <p:cNvPr id="13" name="Picture 12">
            <a:extLst>
              <a:ext uri="{FF2B5EF4-FFF2-40B4-BE49-F238E27FC236}">
                <a16:creationId xmlns:a16="http://schemas.microsoft.com/office/drawing/2014/main" id="{8AC101A4-9A14-68E5-6F9B-8D18C2664769}"/>
              </a:ext>
            </a:extLst>
          </p:cNvPr>
          <p:cNvPicPr>
            <a:picLocks noChangeAspect="1"/>
          </p:cNvPicPr>
          <p:nvPr/>
        </p:nvPicPr>
        <p:blipFill>
          <a:blip r:embed="rId2"/>
          <a:stretch>
            <a:fillRect/>
          </a:stretch>
        </p:blipFill>
        <p:spPr>
          <a:xfrm>
            <a:off x="4315293" y="-2486"/>
            <a:ext cx="2283182" cy="5143500"/>
          </a:xfrm>
          <a:prstGeom prst="rect">
            <a:avLst/>
          </a:prstGeom>
        </p:spPr>
      </p:pic>
      <p:pic>
        <p:nvPicPr>
          <p:cNvPr id="15" name="Picture 14">
            <a:extLst>
              <a:ext uri="{FF2B5EF4-FFF2-40B4-BE49-F238E27FC236}">
                <a16:creationId xmlns:a16="http://schemas.microsoft.com/office/drawing/2014/main" id="{1118316C-B822-E683-6830-33E830E64FDC}"/>
              </a:ext>
            </a:extLst>
          </p:cNvPr>
          <p:cNvPicPr>
            <a:picLocks noChangeAspect="1"/>
          </p:cNvPicPr>
          <p:nvPr/>
        </p:nvPicPr>
        <p:blipFill>
          <a:blip r:embed="rId3"/>
          <a:stretch>
            <a:fillRect/>
          </a:stretch>
        </p:blipFill>
        <p:spPr>
          <a:xfrm>
            <a:off x="6666890" y="-2486"/>
            <a:ext cx="2324710" cy="5143500"/>
          </a:xfrm>
          <a:prstGeom prst="rect">
            <a:avLst/>
          </a:prstGeom>
        </p:spPr>
      </p:pic>
    </p:spTree>
    <p:extLst>
      <p:ext uri="{BB962C8B-B14F-4D97-AF65-F5344CB8AC3E}">
        <p14:creationId xmlns:p14="http://schemas.microsoft.com/office/powerpoint/2010/main" val="349495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19B1A7-07DF-013B-55EA-3A89E93F7A55}"/>
              </a:ext>
            </a:extLst>
          </p:cNvPr>
          <p:cNvSpPr>
            <a:spLocks noGrp="1"/>
          </p:cNvSpPr>
          <p:nvPr>
            <p:ph type="sldNum" sz="quarter" idx="12"/>
          </p:nvPr>
        </p:nvSpPr>
        <p:spPr/>
        <p:txBody>
          <a:bodyPr/>
          <a:lstStyle/>
          <a:p>
            <a:fld id="{935F4044-894B-B74C-BA70-A76DFBF02618}" type="slidenum">
              <a:rPr lang="en-US" smtClean="0"/>
              <a:pPr/>
              <a:t>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A84E266A-1D8A-2670-3DED-45B75537A157}"/>
              </a:ext>
            </a:extLst>
          </p:cNvPr>
          <p:cNvSpPr>
            <a:spLocks noGrp="1"/>
          </p:cNvSpPr>
          <p:nvPr>
            <p:ph type="body" sz="quarter" idx="28"/>
          </p:nvPr>
        </p:nvSpPr>
        <p:spPr>
          <a:xfrm>
            <a:off x="797923" y="41278"/>
            <a:ext cx="8077200" cy="4000588"/>
          </a:xfrm>
        </p:spPr>
        <p:txBody>
          <a:bodyPr/>
          <a:lstStyle/>
          <a:p>
            <a:pPr algn="l"/>
            <a:endParaRPr lang="en-US" sz="1600" b="0" i="0" u="none" strike="noStrike" baseline="0" dirty="0">
              <a:solidFill>
                <a:srgbClr val="000000"/>
              </a:solidFill>
              <a:latin typeface="Arial" panose="020B0604020202020204" pitchFamily="34" charset="0"/>
            </a:endParaRPr>
          </a:p>
          <a:p>
            <a:pPr algn="l"/>
            <a:endParaRPr lang="en-US" b="0" dirty="0">
              <a:solidFill>
                <a:srgbClr val="000000"/>
              </a:solidFill>
              <a:latin typeface="Arial" panose="020B0604020202020204" pitchFamily="34" charset="0"/>
            </a:endParaRPr>
          </a:p>
          <a:p>
            <a:pPr algn="l"/>
            <a:r>
              <a:rPr lang="en-US" sz="1600" b="0" i="0" u="none" strike="noStrike" baseline="0" dirty="0">
                <a:solidFill>
                  <a:srgbClr val="000000"/>
                </a:solidFill>
                <a:latin typeface="Arial" panose="020B0604020202020204" pitchFamily="34" charset="0"/>
              </a:rPr>
              <a:t>  </a:t>
            </a:r>
          </a:p>
          <a:p>
            <a:pPr algn="l"/>
            <a:endParaRPr lang="en-US" b="0" dirty="0">
              <a:solidFill>
                <a:srgbClr val="000000"/>
              </a:solidFill>
              <a:latin typeface="Arial" panose="020B0604020202020204" pitchFamily="34" charset="0"/>
            </a:endParaRPr>
          </a:p>
          <a:p>
            <a:pPr marL="342900" indent="-342900" algn="l">
              <a:buAutoNum type="arabicPeriod" startAt="4"/>
            </a:pPr>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solidFill>
                  <a:srgbClr val="000000"/>
                </a:solidFill>
                <a:latin typeface="Arial" panose="020B0604020202020204" pitchFamily="34" charset="0"/>
              </a:rPr>
              <a:t>5.  Know fire response:</a:t>
            </a:r>
          </a:p>
          <a:p>
            <a:pPr marL="342900" lvl="4" indent="-342900">
              <a:buFont typeface="Wingdings" panose="05000000000000000000" pitchFamily="2" charset="2"/>
              <a:buChar char="Ø"/>
            </a:pPr>
            <a:r>
              <a:rPr lang="en-US" b="0" i="0" u="none" strike="noStrike" baseline="0" dirty="0">
                <a:solidFill>
                  <a:srgbClr val="000000"/>
                </a:solidFill>
                <a:latin typeface="Arial" panose="020B0604020202020204" pitchFamily="34" charset="0"/>
              </a:rPr>
              <a:t>procedures (RACE) </a:t>
            </a:r>
            <a:r>
              <a:rPr lang="en-US" sz="1200" b="0" i="0" u="none" strike="noStrike" baseline="0" dirty="0">
                <a:solidFill>
                  <a:srgbClr val="FF0000"/>
                </a:solidFill>
                <a:latin typeface="Arial" panose="020B0604020202020204" pitchFamily="34" charset="0"/>
              </a:rPr>
              <a:t>Remove, Alarm, Confine, Evacuate/Extinguish</a:t>
            </a:r>
          </a:p>
          <a:p>
            <a:pPr marL="342900" lvl="3" indent="-342900">
              <a:buFont typeface="Wingdings" panose="05000000000000000000" pitchFamily="2" charset="2"/>
              <a:buChar char="Ø"/>
            </a:pPr>
            <a:r>
              <a:rPr lang="en-US" dirty="0">
                <a:solidFill>
                  <a:srgbClr val="000000"/>
                </a:solidFill>
                <a:latin typeface="Arial" panose="020B0604020202020204" pitchFamily="34" charset="0"/>
              </a:rPr>
              <a:t>how to use fire extinguisher (PASS) </a:t>
            </a:r>
            <a:r>
              <a:rPr lang="en-US" sz="1200" dirty="0">
                <a:solidFill>
                  <a:srgbClr val="FF0000"/>
                </a:solidFill>
                <a:latin typeface="Arial" panose="020B0604020202020204" pitchFamily="34" charset="0"/>
              </a:rPr>
              <a:t>Pull, Aim, Squeeze, Sweep</a:t>
            </a:r>
          </a:p>
          <a:p>
            <a:pPr marL="342900" lvl="3" indent="-342900">
              <a:buFont typeface="Wingdings" panose="05000000000000000000" pitchFamily="2" charset="2"/>
              <a:buChar char="Ø"/>
            </a:pPr>
            <a:r>
              <a:rPr lang="en-US" b="0" i="0" u="none" strike="noStrike" baseline="0" dirty="0">
                <a:solidFill>
                  <a:srgbClr val="000000"/>
                </a:solidFill>
                <a:latin typeface="Arial" panose="020B0604020202020204" pitchFamily="34" charset="0"/>
              </a:rPr>
              <a:t>locations of nearest fire alarm pull stations and extinguishers</a:t>
            </a:r>
          </a:p>
          <a:p>
            <a:pPr marL="0" lvl="3" indent="0"/>
            <a:endParaRPr lang="en-US" sz="1800" b="0" i="0" u="none" strike="noStrike" baseline="0" dirty="0">
              <a:solidFill>
                <a:srgbClr val="000000"/>
              </a:solidFill>
              <a:latin typeface="Arial" panose="020B0604020202020204" pitchFamily="34" charset="0"/>
            </a:endParaRPr>
          </a:p>
          <a:p>
            <a:pPr marL="342900" indent="-342900" algn="l">
              <a:buAutoNum type="arabicPeriod" startAt="6"/>
            </a:pPr>
            <a:r>
              <a:rPr lang="en-US" sz="1800" b="0" i="0" u="none" strike="noStrike" baseline="0" dirty="0">
                <a:solidFill>
                  <a:srgbClr val="000000"/>
                </a:solidFill>
                <a:latin typeface="Arial" panose="020B0604020202020204" pitchFamily="34" charset="0"/>
              </a:rPr>
              <a:t>Know the process to shut off an oxygen supply valve.</a:t>
            </a:r>
          </a:p>
          <a:p>
            <a:pPr marL="342900" indent="-342900" algn="l">
              <a:buFontTx/>
              <a:buAutoNum type="arabicPeriod" startAt="6"/>
            </a:pPr>
            <a:r>
              <a:rPr lang="en-US" sz="1800" b="0" i="0" u="none" strike="noStrike" baseline="0" dirty="0">
                <a:solidFill>
                  <a:srgbClr val="000000"/>
                </a:solidFill>
                <a:latin typeface="Arial" panose="020B0604020202020204" pitchFamily="34" charset="0"/>
              </a:rPr>
              <a:t>Keep corridors clear of clutter and don’t block emergency equipment (e.g., eyewash, fire extinguisher, fire alarm pull station, oxygen supply valve, and electrical cabinets).</a:t>
            </a:r>
          </a:p>
          <a:p>
            <a:pPr marL="342900" indent="-342900" algn="l">
              <a:buFontTx/>
              <a:buAutoNum type="arabicPeriod" startAt="6"/>
            </a:pPr>
            <a:r>
              <a:rPr lang="en-US" sz="1800" b="0" i="0" u="none" strike="noStrike" baseline="0" dirty="0">
                <a:solidFill>
                  <a:srgbClr val="000000"/>
                </a:solidFill>
                <a:latin typeface="Arial" panose="020B0604020202020204" pitchFamily="34" charset="0"/>
              </a:rPr>
              <a:t>Report  building issues:</a:t>
            </a:r>
          </a:p>
          <a:p>
            <a:pPr algn="l"/>
            <a:r>
              <a:rPr lang="en-US" sz="1800" b="0" i="0" u="none" strike="noStrike" baseline="0" dirty="0">
                <a:solidFill>
                  <a:srgbClr val="000000"/>
                </a:solidFill>
                <a:latin typeface="Arial" panose="020B0604020202020204" pitchFamily="34" charset="0"/>
              </a:rPr>
              <a:t>Hospital: 4-2400       Off-site (Article 28): 4-4066	 Tech Park: 4-4380 </a:t>
            </a:r>
          </a:p>
          <a:p>
            <a:pPr algn="l"/>
            <a:r>
              <a:rPr lang="en-US" sz="1600" b="0" i="0" u="none" strike="noStrike" baseline="0" dirty="0">
                <a:solidFill>
                  <a:srgbClr val="000000"/>
                </a:solidFill>
                <a:latin typeface="Arial" panose="020B0604020202020204" pitchFamily="34" charset="0"/>
              </a:rPr>
              <a:t> </a:t>
            </a:r>
          </a:p>
          <a:p>
            <a:pPr marL="342900" indent="-342900" algn="l">
              <a:buAutoNum type="arabicPeriod" startAt="6"/>
            </a:pPr>
            <a:endParaRPr lang="en-US" sz="16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2010945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a:extLst>
              <a:ext uri="{FF2B5EF4-FFF2-40B4-BE49-F238E27FC236}">
                <a16:creationId xmlns:a16="http://schemas.microsoft.com/office/drawing/2014/main" id="{45873904-3BC5-1C0E-43D5-A19E9B004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81" y="1989535"/>
            <a:ext cx="114776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ontent Placeholder 3">
            <a:extLst>
              <a:ext uri="{FF2B5EF4-FFF2-40B4-BE49-F238E27FC236}">
                <a16:creationId xmlns:a16="http://schemas.microsoft.com/office/drawing/2014/main" id="{AB8DA06B-2413-BD07-73FF-FD4DB4CDB51A}"/>
              </a:ext>
            </a:extLst>
          </p:cNvPr>
          <p:cNvSpPr>
            <a:spLocks noGrp="1"/>
          </p:cNvSpPr>
          <p:nvPr>
            <p:ph sz="half" idx="2"/>
          </p:nvPr>
        </p:nvSpPr>
        <p:spPr>
          <a:xfrm>
            <a:off x="4666060" y="3429000"/>
            <a:ext cx="3257550" cy="1313260"/>
          </a:xfrm>
          <a:ln w="12700">
            <a:solidFill>
              <a:srgbClr val="C00000"/>
            </a:solidFill>
            <a:miter lim="800000"/>
            <a:headEnd/>
            <a:tailEnd/>
          </a:ln>
        </p:spPr>
        <p:txBody>
          <a:bodyPr/>
          <a:lstStyle/>
          <a:p>
            <a:r>
              <a:rPr lang="en-US" altLang="en-US" sz="1050">
                <a:latin typeface="Helvetica" panose="020B0604020202020204" pitchFamily="34" charset="0"/>
                <a:ea typeface="ＭＳ Ｐゴシック" panose="020B0600070205080204" pitchFamily="34" charset="-128"/>
                <a:cs typeface="Helvetica" panose="020B0604020202020204" pitchFamily="34" charset="0"/>
              </a:rPr>
              <a:t>User area must </a:t>
            </a:r>
            <a:r>
              <a:rPr lang="en-US" altLang="en-US" sz="105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test eyewashes weekly </a:t>
            </a:r>
            <a:r>
              <a:rPr lang="en-US" altLang="en-US" sz="1050">
                <a:latin typeface="Helvetica" panose="020B0604020202020204" pitchFamily="34" charset="0"/>
                <a:ea typeface="ＭＳ Ｐゴシック" panose="020B0600070205080204" pitchFamily="34" charset="-128"/>
                <a:cs typeface="Helvetica" panose="020B0604020202020204" pitchFamily="34" charset="0"/>
              </a:rPr>
              <a:t>(run water for 1 minute) and complete eyewash log.</a:t>
            </a:r>
          </a:p>
          <a:p>
            <a:r>
              <a:rPr lang="en-US" altLang="en-US" sz="1050">
                <a:latin typeface="Helvetica" panose="020B0604020202020204" pitchFamily="34" charset="0"/>
                <a:ea typeface="ＭＳ Ｐゴシック" panose="020B0600070205080204" pitchFamily="34" charset="-128"/>
                <a:cs typeface="Helvetica" panose="020B0604020202020204" pitchFamily="34" charset="0"/>
              </a:rPr>
              <a:t>For operational issues (i.e., flow or temperature), contact Plant Operations at 4-2400. (Note: Off sites call 4-4066)</a:t>
            </a:r>
          </a:p>
          <a:p>
            <a:r>
              <a:rPr lang="en-US" altLang="en-US" sz="1050">
                <a:latin typeface="Helvetica" panose="020B0604020202020204" pitchFamily="34" charset="0"/>
                <a:ea typeface="ＭＳ Ｐゴシック" panose="020B0600070205080204" pitchFamily="34" charset="-128"/>
                <a:cs typeface="Helvetica" panose="020B0604020202020204" pitchFamily="34" charset="0"/>
              </a:rPr>
              <a:t>Refer to </a:t>
            </a:r>
            <a:r>
              <a:rPr lang="en-US" altLang="en-US" sz="105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Admin policy, EC0039</a:t>
            </a:r>
            <a:r>
              <a:rPr lang="en-US" altLang="en-US" sz="1050">
                <a:latin typeface="Helvetica" panose="020B0604020202020204" pitchFamily="34" charset="0"/>
                <a:ea typeface="ＭＳ Ｐゴシック" panose="020B0600070205080204" pitchFamily="34" charset="-128"/>
                <a:cs typeface="Helvetica" panose="020B0604020202020204" pitchFamily="34" charset="0"/>
              </a:rPr>
              <a:t>, Emergency Safety Showers &amp; Eyewashes.</a:t>
            </a:r>
          </a:p>
        </p:txBody>
      </p:sp>
      <p:sp>
        <p:nvSpPr>
          <p:cNvPr id="77828" name="TextBox 4">
            <a:extLst>
              <a:ext uri="{FF2B5EF4-FFF2-40B4-BE49-F238E27FC236}">
                <a16:creationId xmlns:a16="http://schemas.microsoft.com/office/drawing/2014/main" id="{BAC86588-3C59-61C6-D948-867D476694DD}"/>
              </a:ext>
            </a:extLst>
          </p:cNvPr>
          <p:cNvSpPr txBox="1">
            <a:spLocks noChangeArrowheads="1"/>
          </p:cNvSpPr>
          <p:nvPr/>
        </p:nvSpPr>
        <p:spPr bwMode="auto">
          <a:xfrm>
            <a:off x="4218385" y="65485"/>
            <a:ext cx="372784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2100">
                <a:solidFill>
                  <a:srgbClr val="C00000"/>
                </a:solidFill>
              </a:rPr>
              <a:t>Emergency Equipment – Eyewashes &amp; Safety Showers</a:t>
            </a:r>
          </a:p>
        </p:txBody>
      </p:sp>
      <p:pic>
        <p:nvPicPr>
          <p:cNvPr id="77829" name="Picture 6">
            <a:extLst>
              <a:ext uri="{FF2B5EF4-FFF2-40B4-BE49-F238E27FC236}">
                <a16:creationId xmlns:a16="http://schemas.microsoft.com/office/drawing/2014/main" id="{35DECA65-934B-CF39-757D-E3D0E7740BA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2556" y="781050"/>
            <a:ext cx="1409700" cy="140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a:extLst>
              <a:ext uri="{FF2B5EF4-FFF2-40B4-BE49-F238E27FC236}">
                <a16:creationId xmlns:a16="http://schemas.microsoft.com/office/drawing/2014/main" id="{93D09342-E6B9-DBD0-E0FA-188AA460D7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7406" y="2114550"/>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5">
            <a:extLst>
              <a:ext uri="{FF2B5EF4-FFF2-40B4-BE49-F238E27FC236}">
                <a16:creationId xmlns:a16="http://schemas.microsoft.com/office/drawing/2014/main" id="{8B7A1149-F870-A365-1291-8B35ED499E8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5373" y="504825"/>
            <a:ext cx="3600450" cy="417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Content Placeholder 2">
            <a:extLst>
              <a:ext uri="{FF2B5EF4-FFF2-40B4-BE49-F238E27FC236}">
                <a16:creationId xmlns:a16="http://schemas.microsoft.com/office/drawing/2014/main" id="{08822060-1CBD-42BD-AC32-8A190581226E}"/>
              </a:ext>
            </a:extLst>
          </p:cNvPr>
          <p:cNvSpPr>
            <a:spLocks noGrp="1"/>
          </p:cNvSpPr>
          <p:nvPr>
            <p:ph sz="half" idx="1"/>
          </p:nvPr>
        </p:nvSpPr>
        <p:spPr>
          <a:xfrm>
            <a:off x="1218010" y="781050"/>
            <a:ext cx="3994547" cy="3795713"/>
          </a:xfrm>
        </p:spPr>
        <p:txBody>
          <a:bodyPr/>
          <a:lstStyle/>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Know locations</a:t>
            </a:r>
            <a:r>
              <a:rPr lang="en-US" altLang="en-US" sz="1500" b="1" dirty="0">
                <a:latin typeface="Helvetica" panose="020B0604020202020204" pitchFamily="34" charset="0"/>
                <a:ea typeface="ＭＳ Ｐゴシック" panose="020B0600070205080204" pitchFamily="34" charset="-128"/>
                <a:cs typeface="Helvetica" panose="020B0604020202020204" pitchFamily="34" charset="0"/>
              </a:rPr>
              <a:t> </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of eyewashes and emergency showers in your area.</a:t>
            </a:r>
          </a:p>
          <a:p>
            <a:pPr>
              <a:defRPr/>
            </a:pPr>
            <a:endParaRPr lang="en-US" altLang="en-US" sz="7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endParaRPr>
          </a:p>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Never block </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eyewashes or showers!</a:t>
            </a:r>
          </a:p>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Know how to use </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equipment. </a:t>
            </a:r>
          </a:p>
          <a:p>
            <a:pPr lvl="1">
              <a:defRPr/>
            </a:pPr>
            <a:r>
              <a:rPr lang="en-US" altLang="en-US" sz="135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Eyewash activation </a:t>
            </a: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depends on style: </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push paddle or pin</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lift cover</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swing down</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swing over sink</a:t>
            </a:r>
          </a:p>
          <a:p>
            <a:pPr lvl="1">
              <a:defRPr/>
            </a:pPr>
            <a:r>
              <a:rPr lang="en-US" altLang="en-US" sz="13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Keep dust caps on eyewash </a:t>
            </a: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when not in use.  (Note: you don’t need to remove caps before activation.)</a:t>
            </a:r>
          </a:p>
          <a:p>
            <a:pPr lvl="1">
              <a:defRPr/>
            </a:pPr>
            <a:r>
              <a:rPr lang="en-US" altLang="en-US" sz="13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Flush eyes for at least 15 minutes</a:t>
            </a:r>
            <a:r>
              <a:rPr lang="en-US" altLang="en-US" sz="135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a:t>
            </a:r>
          </a:p>
          <a:p>
            <a:pPr lvl="1">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For shower, pull chain</a:t>
            </a:r>
          </a:p>
          <a:p>
            <a:pPr>
              <a:defRPr/>
            </a:pPr>
            <a:endParaRPr lang="en-US" altLang="en-US" sz="7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endParaRPr>
          </a:p>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Practice activating eyewash.</a:t>
            </a:r>
            <a:endParaRPr lang="en-US" altLang="en-US" sz="1500" b="1" dirty="0">
              <a:latin typeface="Helvetica" panose="020B0604020202020204" pitchFamily="34" charset="0"/>
              <a:ea typeface="ＭＳ Ｐゴシック" panose="020B0600070205080204" pitchFamily="34" charset="-128"/>
              <a:cs typeface="Helvetica" panose="020B0604020202020204" pitchFamily="34" charset="0"/>
            </a:endParaRPr>
          </a:p>
          <a:p>
            <a:pPr marL="342900" lvl="1" indent="0">
              <a:buNone/>
              <a:defRPr/>
            </a:pPr>
            <a:endParaRPr lang="en-US" altLang="en-US" sz="135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7833" name="Slide Number Placeholder 3">
            <a:extLst>
              <a:ext uri="{FF2B5EF4-FFF2-40B4-BE49-F238E27FC236}">
                <a16:creationId xmlns:a16="http://schemas.microsoft.com/office/drawing/2014/main" id="{86FA51E9-0274-44FE-138F-335EC1F1D9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7BBC590C-B75A-4FB5-AC58-45713107813C}" type="slidenum">
              <a:rPr lang="en-US" altLang="en-US" sz="1350">
                <a:solidFill>
                  <a:prstClr val="black"/>
                </a:solidFill>
                <a:latin typeface="Arial" panose="020B0604020202020204" pitchFamily="34" charset="0"/>
              </a:rPr>
              <a:pPr defTabSz="685800" fontAlgn="base">
                <a:spcBef>
                  <a:spcPct val="0"/>
                </a:spcBef>
                <a:spcAft>
                  <a:spcPct val="0"/>
                </a:spcAft>
                <a:buNone/>
              </a:pPr>
              <a:t>60</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AC5CD-72BB-FC8E-591D-AD6A32B17C5D}"/>
              </a:ext>
            </a:extLst>
          </p:cNvPr>
          <p:cNvSpPr>
            <a:spLocks noGrp="1"/>
          </p:cNvSpPr>
          <p:nvPr>
            <p:ph type="sldNum" sz="quarter" idx="12"/>
          </p:nvPr>
        </p:nvSpPr>
        <p:spPr/>
        <p:txBody>
          <a:bodyPr/>
          <a:lstStyle/>
          <a:p>
            <a:fld id="{935F4044-894B-B74C-BA70-A76DFBF02618}" type="slidenum">
              <a:rPr lang="en-US" smtClean="0"/>
              <a:pPr/>
              <a:t>61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271FCF72-49AD-FD25-7163-9421A52C695A}"/>
              </a:ext>
            </a:extLst>
          </p:cNvPr>
          <p:cNvSpPr>
            <a:spLocks noGrp="1"/>
          </p:cNvSpPr>
          <p:nvPr>
            <p:ph type="ftr" sz="quarter" idx="23"/>
          </p:nvPr>
        </p:nvSpPr>
        <p:spPr/>
        <p:txBody>
          <a:bodyPr/>
          <a:lstStyle/>
          <a:p>
            <a:r>
              <a:rPr lang="en-US" dirty="0"/>
              <a:t>CALL 911/631-632-3333 if you need assistance with a spill</a:t>
            </a:r>
          </a:p>
        </p:txBody>
      </p:sp>
      <p:sp>
        <p:nvSpPr>
          <p:cNvPr id="4" name="Text Placeholder 3">
            <a:extLst>
              <a:ext uri="{FF2B5EF4-FFF2-40B4-BE49-F238E27FC236}">
                <a16:creationId xmlns:a16="http://schemas.microsoft.com/office/drawing/2014/main" id="{7A0689B4-7233-7527-0A6D-76D038E07F51}"/>
              </a:ext>
            </a:extLst>
          </p:cNvPr>
          <p:cNvSpPr>
            <a:spLocks noGrp="1"/>
          </p:cNvSpPr>
          <p:nvPr>
            <p:ph type="body" sz="quarter" idx="27"/>
          </p:nvPr>
        </p:nvSpPr>
        <p:spPr/>
        <p:txBody>
          <a:bodyPr/>
          <a:lstStyle/>
          <a:p>
            <a:r>
              <a:rPr lang="en-US" dirty="0">
                <a:solidFill>
                  <a:srgbClr val="C00000"/>
                </a:solidFill>
              </a:rPr>
              <a:t>Chemical Spill Response</a:t>
            </a:r>
          </a:p>
        </p:txBody>
      </p:sp>
      <p:sp>
        <p:nvSpPr>
          <p:cNvPr id="5" name="Text Placeholder 4">
            <a:extLst>
              <a:ext uri="{FF2B5EF4-FFF2-40B4-BE49-F238E27FC236}">
                <a16:creationId xmlns:a16="http://schemas.microsoft.com/office/drawing/2014/main" id="{5880C77D-B245-3665-F4F8-32BC9DC061B0}"/>
              </a:ext>
            </a:extLst>
          </p:cNvPr>
          <p:cNvSpPr>
            <a:spLocks noGrp="1"/>
          </p:cNvSpPr>
          <p:nvPr>
            <p:ph type="body" sz="quarter" idx="28"/>
          </p:nvPr>
        </p:nvSpPr>
        <p:spPr>
          <a:xfrm>
            <a:off x="883676" y="1619016"/>
            <a:ext cx="5298470" cy="2514600"/>
          </a:xfrm>
        </p:spPr>
        <p:txBody>
          <a:bodyPr/>
          <a:lstStyle/>
          <a:p>
            <a:pPr algn="l"/>
            <a:r>
              <a:rPr lang="en-US" sz="1600" b="1" i="0" u="none" strike="noStrike" baseline="0" dirty="0">
                <a:solidFill>
                  <a:srgbClr val="990032"/>
                </a:solidFill>
                <a:latin typeface="Arial" panose="020B0604020202020204" pitchFamily="34" charset="0"/>
              </a:rPr>
              <a:t>Minor spills = </a:t>
            </a:r>
            <a:r>
              <a:rPr lang="en-US" sz="1600" b="0" i="0" u="none" strike="noStrike" baseline="0" dirty="0">
                <a:solidFill>
                  <a:srgbClr val="000000"/>
                </a:solidFill>
                <a:latin typeface="Arial" panose="020B0604020202020204" pitchFamily="34" charset="0"/>
              </a:rPr>
              <a:t>less than or equal to 1 gallon (or &lt;50 ml hazardous drugs)  </a:t>
            </a:r>
            <a:r>
              <a:rPr lang="en-US" sz="1600" b="0" i="0" u="none" strike="noStrike" baseline="0" dirty="0">
                <a:solidFill>
                  <a:srgbClr val="000000"/>
                </a:solidFill>
                <a:latin typeface="Arial" panose="020B0604020202020204" pitchFamily="34" charset="0"/>
                <a:sym typeface="Wingdings" panose="05000000000000000000" pitchFamily="2" charset="2"/>
              </a:rPr>
              <a:t> </a:t>
            </a:r>
            <a:r>
              <a:rPr lang="en-US" b="0" i="0" u="none" strike="noStrike" baseline="0" dirty="0">
                <a:solidFill>
                  <a:srgbClr val="000000"/>
                </a:solidFill>
                <a:latin typeface="Arial" panose="020B0604020202020204" pitchFamily="34" charset="0"/>
              </a:rPr>
              <a:t>Cleaned up by </a:t>
            </a:r>
            <a:r>
              <a:rPr lang="en-US" i="0" u="sng" strike="noStrike" baseline="0" dirty="0">
                <a:solidFill>
                  <a:srgbClr val="000000"/>
                </a:solidFill>
                <a:latin typeface="Arial" panose="020B0604020202020204" pitchFamily="34" charset="0"/>
              </a:rPr>
              <a:t>trained </a:t>
            </a:r>
            <a:r>
              <a:rPr lang="en-US" b="0" i="0" u="none" strike="noStrike" baseline="0" dirty="0">
                <a:solidFill>
                  <a:srgbClr val="000000"/>
                </a:solidFill>
                <a:latin typeface="Arial" panose="020B0604020202020204" pitchFamily="34" charset="0"/>
              </a:rPr>
              <a:t>staff using a spill kit.</a:t>
            </a:r>
          </a:p>
          <a:p>
            <a:pPr algn="l"/>
            <a:r>
              <a:rPr lang="en-US" sz="1600" b="1" i="0" u="none" strike="noStrike" baseline="0" dirty="0">
                <a:solidFill>
                  <a:srgbClr val="990032"/>
                </a:solidFill>
                <a:latin typeface="Arial" panose="020B0604020202020204" pitchFamily="34" charset="0"/>
              </a:rPr>
              <a:t>Major spills = </a:t>
            </a:r>
            <a:r>
              <a:rPr lang="en-US" sz="1600" b="0" i="0" u="none" strike="noStrike" baseline="0" dirty="0">
                <a:solidFill>
                  <a:srgbClr val="000000"/>
                </a:solidFill>
                <a:latin typeface="Arial" panose="020B0604020202020204" pitchFamily="34" charset="0"/>
              </a:rPr>
              <a:t>over 1 gallon (&gt;50 ml haz drugs) </a:t>
            </a:r>
            <a:r>
              <a:rPr lang="en-US" sz="1600" b="0" i="0" u="none" strike="noStrike" baseline="0" dirty="0">
                <a:solidFill>
                  <a:srgbClr val="000000"/>
                </a:solidFill>
                <a:latin typeface="Arial" panose="020B0604020202020204" pitchFamily="34" charset="0"/>
                <a:sym typeface="Wingdings" panose="05000000000000000000" pitchFamily="2" charset="2"/>
              </a:rPr>
              <a:t> </a:t>
            </a:r>
            <a:r>
              <a:rPr lang="en-US" sz="1600" b="0" i="0" u="none" strike="noStrike" baseline="0" dirty="0">
                <a:solidFill>
                  <a:srgbClr val="000000"/>
                </a:solidFill>
                <a:latin typeface="Arial" panose="020B0604020202020204" pitchFamily="34" charset="0"/>
              </a:rPr>
              <a:t>Call University Police at 911 (or 631-632-3333).</a:t>
            </a:r>
          </a:p>
          <a:p>
            <a:pPr algn="l"/>
            <a:endParaRPr lang="en-US" sz="1600" b="0" dirty="0">
              <a:solidFill>
                <a:srgbClr val="000000"/>
              </a:solidFill>
              <a:latin typeface="Arial" panose="020B0604020202020204" pitchFamily="34" charset="0"/>
            </a:endParaRPr>
          </a:p>
          <a:p>
            <a:pPr algn="l"/>
            <a:r>
              <a:rPr lang="en-US" sz="1800" b="0" i="1" u="none" strike="noStrike" baseline="0" dirty="0">
                <a:solidFill>
                  <a:srgbClr val="C00000"/>
                </a:solidFill>
                <a:latin typeface="Arial" panose="020B0604020202020204" pitchFamily="34" charset="0"/>
              </a:rPr>
              <a:t>Clean up minor spills only if you have been trained and are using the correct spill kit.  Areas </a:t>
            </a:r>
            <a:r>
              <a:rPr lang="en-US" sz="1800" b="0" i="1" dirty="0">
                <a:solidFill>
                  <a:srgbClr val="C00000"/>
                </a:solidFill>
                <a:latin typeface="Arial" panose="020B0604020202020204" pitchFamily="34" charset="0"/>
              </a:rPr>
              <a:t>must keep their </a:t>
            </a:r>
            <a:r>
              <a:rPr lang="en-US" sz="1800" b="0" i="1" u="none" strike="noStrike" baseline="0" dirty="0">
                <a:solidFill>
                  <a:srgbClr val="C00000"/>
                </a:solidFill>
                <a:latin typeface="Arial" panose="020B0604020202020204" pitchFamily="34" charset="0"/>
              </a:rPr>
              <a:t>spill kits well stocked and clearly labeled.  Follow the instructions to respond safely and manage wastes!! </a:t>
            </a:r>
            <a:endParaRPr lang="en-US" sz="1800" i="1" dirty="0">
              <a:solidFill>
                <a:srgbClr val="C00000"/>
              </a:solidFill>
            </a:endParaRPr>
          </a:p>
          <a:p>
            <a:pPr algn="l"/>
            <a:endParaRPr lang="en-US" dirty="0"/>
          </a:p>
        </p:txBody>
      </p:sp>
      <p:pic>
        <p:nvPicPr>
          <p:cNvPr id="9" name="Picture 8">
            <a:extLst>
              <a:ext uri="{FF2B5EF4-FFF2-40B4-BE49-F238E27FC236}">
                <a16:creationId xmlns:a16="http://schemas.microsoft.com/office/drawing/2014/main" id="{767BABFB-5106-4BCA-BCC6-747CCD090D36}"/>
              </a:ext>
            </a:extLst>
          </p:cNvPr>
          <p:cNvPicPr>
            <a:picLocks noChangeAspect="1"/>
          </p:cNvPicPr>
          <p:nvPr/>
        </p:nvPicPr>
        <p:blipFill>
          <a:blip r:embed="rId2"/>
          <a:stretch>
            <a:fillRect/>
          </a:stretch>
        </p:blipFill>
        <p:spPr>
          <a:xfrm>
            <a:off x="6998532" y="692528"/>
            <a:ext cx="1427729" cy="1577142"/>
          </a:xfrm>
          <a:prstGeom prst="rect">
            <a:avLst/>
          </a:prstGeom>
        </p:spPr>
      </p:pic>
      <p:pic>
        <p:nvPicPr>
          <p:cNvPr id="11" name="Picture 10">
            <a:extLst>
              <a:ext uri="{FF2B5EF4-FFF2-40B4-BE49-F238E27FC236}">
                <a16:creationId xmlns:a16="http://schemas.microsoft.com/office/drawing/2014/main" id="{E74E54E2-68DC-0240-04DD-4258E324FEA5}"/>
              </a:ext>
            </a:extLst>
          </p:cNvPr>
          <p:cNvPicPr>
            <a:picLocks noChangeAspect="1"/>
          </p:cNvPicPr>
          <p:nvPr/>
        </p:nvPicPr>
        <p:blipFill>
          <a:blip r:embed="rId3"/>
          <a:stretch>
            <a:fillRect/>
          </a:stretch>
        </p:blipFill>
        <p:spPr>
          <a:xfrm>
            <a:off x="6423466" y="2554379"/>
            <a:ext cx="2558406" cy="1607204"/>
          </a:xfrm>
          <a:prstGeom prst="rect">
            <a:avLst/>
          </a:prstGeom>
        </p:spPr>
      </p:pic>
    </p:spTree>
    <p:extLst>
      <p:ext uri="{BB962C8B-B14F-4D97-AF65-F5344CB8AC3E}">
        <p14:creationId xmlns:p14="http://schemas.microsoft.com/office/powerpoint/2010/main" val="1453590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894A76-75CC-0BBF-D470-8FA9DD3B3FF4}"/>
              </a:ext>
            </a:extLst>
          </p:cNvPr>
          <p:cNvSpPr>
            <a:spLocks noGrp="1"/>
          </p:cNvSpPr>
          <p:nvPr>
            <p:ph type="sldNum" sz="quarter" idx="12"/>
          </p:nvPr>
        </p:nvSpPr>
        <p:spPr/>
        <p:txBody>
          <a:bodyPr/>
          <a:lstStyle/>
          <a:p>
            <a:fld id="{935F4044-894B-B74C-BA70-A76DFBF02618}" type="slidenum">
              <a:rPr lang="en-US" smtClean="0"/>
              <a:pPr/>
              <a:t>62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C80B6B93-0F7D-5D28-5235-2EDF174045B0}"/>
              </a:ext>
            </a:extLst>
          </p:cNvPr>
          <p:cNvSpPr>
            <a:spLocks noGrp="1"/>
          </p:cNvSpPr>
          <p:nvPr>
            <p:ph type="body" sz="quarter" idx="27"/>
          </p:nvPr>
        </p:nvSpPr>
        <p:spPr/>
        <p:txBody>
          <a:bodyPr/>
          <a:lstStyle/>
          <a:p>
            <a:r>
              <a:rPr lang="en-US" dirty="0"/>
              <a:t>Hazardous Drugs/Chemo</a:t>
            </a:r>
          </a:p>
          <a:p>
            <a:pPr marL="457200" indent="-457200">
              <a:buFont typeface="Wingdings" panose="05000000000000000000" pitchFamily="2" charset="2"/>
              <a:buChar char="Ø"/>
            </a:pPr>
            <a:r>
              <a:rPr lang="en-US" dirty="0"/>
              <a:t>Patient Treatment and Therapy</a:t>
            </a:r>
          </a:p>
        </p:txBody>
      </p:sp>
      <p:sp>
        <p:nvSpPr>
          <p:cNvPr id="5" name="Text Placeholder 4">
            <a:extLst>
              <a:ext uri="{FF2B5EF4-FFF2-40B4-BE49-F238E27FC236}">
                <a16:creationId xmlns:a16="http://schemas.microsoft.com/office/drawing/2014/main" id="{B1F2874A-AADF-B511-9586-9A2D7B9072A8}"/>
              </a:ext>
            </a:extLst>
          </p:cNvPr>
          <p:cNvSpPr>
            <a:spLocks noGrp="1"/>
          </p:cNvSpPr>
          <p:nvPr>
            <p:ph type="body" sz="quarter" idx="28"/>
          </p:nvPr>
        </p:nvSpPr>
        <p:spPr/>
        <p:txBody>
          <a:bodyPr/>
          <a:lstStyle/>
          <a:p>
            <a:pPr algn="l"/>
            <a:endParaRPr lang="en-US" sz="1800" b="1" i="0" u="none" strike="noStrike" baseline="0" dirty="0">
              <a:solidFill>
                <a:srgbClr val="000000"/>
              </a:solidFill>
              <a:latin typeface="Arial" panose="020B0604020202020204" pitchFamily="34" charset="0"/>
            </a:endParaRPr>
          </a:p>
          <a:p>
            <a:pPr algn="l"/>
            <a:r>
              <a:rPr lang="en-US" b="1" i="0" u="none" strike="noStrike" baseline="0" dirty="0">
                <a:solidFill>
                  <a:srgbClr val="C00000"/>
                </a:solidFill>
                <a:latin typeface="Arial" panose="020B0604020202020204" pitchFamily="34" charset="0"/>
              </a:rPr>
              <a:t>Locations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Pharmacy, BMT and Oncology, OR, Radiation Oncology, Peds, MART Cancer Center</a:t>
            </a:r>
          </a:p>
          <a:p>
            <a:pPr algn="l"/>
            <a:r>
              <a:rPr lang="en-US" b="1" i="0" u="none" strike="noStrike" baseline="0" dirty="0">
                <a:solidFill>
                  <a:srgbClr val="C00000"/>
                </a:solidFill>
                <a:latin typeface="Arial" panose="020B0604020202020204" pitchFamily="34" charset="0"/>
              </a:rPr>
              <a:t>Routes of entry</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Inhalation, dermal, ingestion, injection</a:t>
            </a:r>
          </a:p>
          <a:p>
            <a:pPr algn="l"/>
            <a:r>
              <a:rPr lang="en-US" b="1" i="0" u="none" strike="noStrike" baseline="0" dirty="0">
                <a:solidFill>
                  <a:srgbClr val="C00000"/>
                </a:solidFill>
                <a:latin typeface="Arial" panose="020B0604020202020204" pitchFamily="34" charset="0"/>
              </a:rPr>
              <a:t>Health Hazards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Reproductive hazards (genotoxicity, teratogen, fertility), carcinogen, organ toxicity </a:t>
            </a:r>
          </a:p>
          <a:p>
            <a:pPr algn="l"/>
            <a:r>
              <a:rPr lang="en-US" b="1" i="0" u="none" strike="noStrike" baseline="0" dirty="0">
                <a:solidFill>
                  <a:srgbClr val="C00000"/>
                </a:solidFill>
                <a:latin typeface="Arial" panose="020B0604020202020204" pitchFamily="34" charset="0"/>
              </a:rPr>
              <a:t>Controls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policies/SOPs, closed system drug transfer devices (CSTD), PPE (i.e., double gloved nitrile gloves, chemotherapy gown), local ventilation, spill kits</a:t>
            </a:r>
          </a:p>
          <a:p>
            <a:pPr algn="l"/>
            <a:r>
              <a:rPr lang="en-US" b="0" i="0" u="none" strike="noStrike" baseline="0" dirty="0">
                <a:solidFill>
                  <a:srgbClr val="C00000"/>
                </a:solidFill>
                <a:latin typeface="Arial" panose="020B0604020202020204" pitchFamily="34" charset="0"/>
              </a:rPr>
              <a:t>Note:  Safety Data Sheets (SDS) for medications are available on Hospital Intranet under Resources&gt;Drug References&gt;MicroMedex or Lexicomp</a:t>
            </a:r>
            <a:endParaRPr lang="en-US" sz="1400" dirty="0">
              <a:solidFill>
                <a:srgbClr val="C00000"/>
              </a:solidFill>
            </a:endParaRPr>
          </a:p>
        </p:txBody>
      </p:sp>
    </p:spTree>
    <p:extLst>
      <p:ext uri="{BB962C8B-B14F-4D97-AF65-F5344CB8AC3E}">
        <p14:creationId xmlns:p14="http://schemas.microsoft.com/office/powerpoint/2010/main" val="2460018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87DDAC-3A85-68D2-4149-73A473E17D46}"/>
              </a:ext>
            </a:extLst>
          </p:cNvPr>
          <p:cNvSpPr>
            <a:spLocks noGrp="1"/>
          </p:cNvSpPr>
          <p:nvPr>
            <p:ph type="sldNum" sz="quarter" idx="12"/>
          </p:nvPr>
        </p:nvSpPr>
        <p:spPr/>
        <p:txBody>
          <a:bodyPr/>
          <a:lstStyle/>
          <a:p>
            <a:fld id="{935F4044-894B-B74C-BA70-A76DFBF02618}" type="slidenum">
              <a:rPr lang="en-US" smtClean="0"/>
              <a:pPr/>
              <a:t>63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FEEA1D68-2E14-543B-3400-6CE9EB8B2CC7}"/>
              </a:ext>
            </a:extLst>
          </p:cNvPr>
          <p:cNvSpPr>
            <a:spLocks noGrp="1"/>
          </p:cNvSpPr>
          <p:nvPr>
            <p:ph type="body" sz="quarter" idx="27"/>
          </p:nvPr>
        </p:nvSpPr>
        <p:spPr/>
        <p:txBody>
          <a:bodyPr/>
          <a:lstStyle/>
          <a:p>
            <a:r>
              <a:rPr lang="en-US" dirty="0"/>
              <a:t>Hazardous Drugs</a:t>
            </a:r>
          </a:p>
        </p:txBody>
      </p:sp>
      <p:sp>
        <p:nvSpPr>
          <p:cNvPr id="5" name="Text Placeholder 4">
            <a:extLst>
              <a:ext uri="{FF2B5EF4-FFF2-40B4-BE49-F238E27FC236}">
                <a16:creationId xmlns:a16="http://schemas.microsoft.com/office/drawing/2014/main" id="{3CBC51EF-28C5-512F-DDB4-8BA9A917CE63}"/>
              </a:ext>
            </a:extLst>
          </p:cNvPr>
          <p:cNvSpPr>
            <a:spLocks noGrp="1"/>
          </p:cNvSpPr>
          <p:nvPr>
            <p:ph type="body" sz="quarter" idx="28"/>
          </p:nvPr>
        </p:nvSpPr>
        <p:spPr>
          <a:xfrm>
            <a:off x="457200" y="1556179"/>
            <a:ext cx="8077200" cy="2514600"/>
          </a:xfrm>
        </p:spPr>
        <p:txBody>
          <a:bodyPr/>
          <a:lstStyle/>
          <a:p>
            <a:pPr algn="l"/>
            <a:r>
              <a:rPr lang="en-US" b="0" i="0" u="none" strike="noStrike" baseline="0" dirty="0">
                <a:solidFill>
                  <a:srgbClr val="000000"/>
                </a:solidFill>
                <a:latin typeface="Arial" panose="020B0604020202020204" pitchFamily="34" charset="0"/>
              </a:rPr>
              <a:t>Look for “HD Precautions” sign on in-patient room doors</a:t>
            </a:r>
          </a:p>
          <a:p>
            <a:pPr algn="l"/>
            <a:endParaRPr lang="en-US" sz="9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Wear appropriate PPE</a:t>
            </a:r>
          </a:p>
          <a:p>
            <a:pPr marL="285750" indent="-285750" algn="l">
              <a:buFont typeface="Wingdings" panose="05000000000000000000" pitchFamily="2" charset="2"/>
              <a:buChar char="Ø"/>
            </a:pPr>
            <a:r>
              <a:rPr lang="en-US" sz="1400" b="0" i="0" u="none" strike="noStrike" baseline="0" dirty="0">
                <a:solidFill>
                  <a:srgbClr val="000000"/>
                </a:solidFill>
                <a:latin typeface="Arial" panose="020B0604020202020204" pitchFamily="34" charset="0"/>
              </a:rPr>
              <a:t>Anticipation of hand exposure –wear double nitrile gloves, change out after 30 minutes. </a:t>
            </a:r>
          </a:p>
          <a:p>
            <a:pPr marL="285750" indent="-285750" algn="l">
              <a:buFont typeface="Wingdings" panose="05000000000000000000" pitchFamily="2" charset="2"/>
              <a:buChar char="Ø"/>
            </a:pPr>
            <a:r>
              <a:rPr lang="en-US" sz="1400" b="0" i="0" u="none" strike="noStrike" baseline="0" dirty="0">
                <a:solidFill>
                  <a:srgbClr val="000000"/>
                </a:solidFill>
                <a:latin typeface="Arial" panose="020B0604020202020204" pitchFamily="34" charset="0"/>
              </a:rPr>
              <a:t>For chemo and for anticipation of body splash –wear chemo gown</a:t>
            </a:r>
          </a:p>
          <a:p>
            <a:pPr lvl="4" indent="0"/>
            <a:endParaRPr lang="en-US" sz="900" dirty="0">
              <a:solidFill>
                <a:srgbClr val="000000"/>
              </a:solidFill>
              <a:latin typeface="Wingdings" panose="05000000000000000000" pitchFamily="2" charset="2"/>
            </a:endParaRPr>
          </a:p>
          <a:p>
            <a:pPr lvl="4" indent="0"/>
            <a:r>
              <a:rPr lang="en-US" sz="1600" b="0" i="0" u="none" strike="noStrike" baseline="0" dirty="0">
                <a:solidFill>
                  <a:srgbClr val="000000"/>
                </a:solidFill>
                <a:latin typeface="Arial" panose="020B0604020202020204" pitchFamily="34" charset="0"/>
              </a:rPr>
              <a:t>Avoid crushing or cutting HD tablets</a:t>
            </a:r>
          </a:p>
          <a:p>
            <a:pPr algn="l"/>
            <a:endParaRPr lang="en-US" sz="1200" b="1" i="0" u="none" strike="noStrike" baseline="0" dirty="0">
              <a:solidFill>
                <a:srgbClr val="000000"/>
              </a:solidFill>
              <a:latin typeface="Arial" panose="020B0604020202020204" pitchFamily="34" charset="0"/>
            </a:endParaRPr>
          </a:p>
          <a:p>
            <a:pPr algn="l"/>
            <a:r>
              <a:rPr lang="en-US" sz="1200" b="1" i="0" u="none" strike="noStrike" baseline="0" dirty="0">
                <a:solidFill>
                  <a:srgbClr val="000000"/>
                </a:solidFill>
                <a:latin typeface="Arial" panose="020B0604020202020204" pitchFamily="34" charset="0"/>
              </a:rPr>
              <a:t>Hazardous Drug </a:t>
            </a:r>
            <a:r>
              <a:rPr lang="en-US" sz="1200" b="0" i="0" u="none" strike="noStrike" baseline="0" dirty="0">
                <a:solidFill>
                  <a:srgbClr val="000000"/>
                </a:solidFill>
                <a:latin typeface="Arial" panose="020B0604020202020204" pitchFamily="34" charset="0"/>
              </a:rPr>
              <a:t>-as defined by NIOSH (National Institute of Occupational Health &amp; Safety), any drug identified by at least 1 of the following 6 criteria: carcinogenicity, teratogenicity or other developmental toxicity, reproductive toxicity in humans, organ toxicity at low doses in humans or animals, genotoxicity, or new drugs that mimic existing HDs in structure or toxicity.  Include drugs for cancer chemotherapy, antiviral drugs, hormones, some bioengineered drugs and other miscellaneous drugs and are identified on </a:t>
            </a:r>
            <a:r>
              <a:rPr lang="en-US" sz="1200" b="0" i="0" u="none" strike="noStrike" baseline="0" dirty="0">
                <a:solidFill>
                  <a:srgbClr val="0000FF"/>
                </a:solidFill>
                <a:latin typeface="Arial" panose="020B0604020202020204" pitchFamily="34" charset="0"/>
              </a:rPr>
              <a:t>NIOSH’s List of Antineoplastic and Other Hazardous Drugs in Healthcare Settings</a:t>
            </a:r>
            <a:r>
              <a:rPr lang="en-US" sz="1200" b="0" i="0" u="none" strike="noStrike" baseline="0" dirty="0">
                <a:solidFill>
                  <a:srgbClr val="000000"/>
                </a:solidFill>
                <a:latin typeface="Arial" panose="020B0604020202020204" pitchFamily="34" charset="0"/>
              </a:rPr>
              <a:t>. </a:t>
            </a:r>
            <a:endParaRPr lang="en-US" sz="1200" dirty="0"/>
          </a:p>
          <a:p>
            <a:endParaRPr lang="en-US" dirty="0"/>
          </a:p>
        </p:txBody>
      </p:sp>
      <p:pic>
        <p:nvPicPr>
          <p:cNvPr id="9" name="Picture 8">
            <a:extLst>
              <a:ext uri="{FF2B5EF4-FFF2-40B4-BE49-F238E27FC236}">
                <a16:creationId xmlns:a16="http://schemas.microsoft.com/office/drawing/2014/main" id="{B342572E-AB83-860E-1247-753E456ECC9C}"/>
              </a:ext>
            </a:extLst>
          </p:cNvPr>
          <p:cNvPicPr>
            <a:picLocks noChangeAspect="1"/>
          </p:cNvPicPr>
          <p:nvPr/>
        </p:nvPicPr>
        <p:blipFill>
          <a:blip r:embed="rId2"/>
          <a:stretch>
            <a:fillRect/>
          </a:stretch>
        </p:blipFill>
        <p:spPr>
          <a:xfrm>
            <a:off x="6324600" y="100697"/>
            <a:ext cx="1632853" cy="1632853"/>
          </a:xfrm>
          <a:prstGeom prst="rect">
            <a:avLst/>
          </a:prstGeom>
        </p:spPr>
      </p:pic>
    </p:spTree>
    <p:extLst>
      <p:ext uri="{BB962C8B-B14F-4D97-AF65-F5344CB8AC3E}">
        <p14:creationId xmlns:p14="http://schemas.microsoft.com/office/powerpoint/2010/main" val="2762007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73B3F7F-7C82-41CF-A084-17A6F721759D}"/>
              </a:ext>
            </a:extLst>
          </p:cNvPr>
          <p:cNvSpPr>
            <a:spLocks noGrp="1" noChangeArrowheads="1"/>
          </p:cNvSpPr>
          <p:nvPr>
            <p:ph type="title"/>
          </p:nvPr>
        </p:nvSpPr>
        <p:spPr bwMode="auto">
          <a:xfrm>
            <a:off x="1021397" y="178755"/>
            <a:ext cx="7386955"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Spill Kits for Minor Chemical Spills</a:t>
            </a:r>
          </a:p>
        </p:txBody>
      </p:sp>
      <p:sp>
        <p:nvSpPr>
          <p:cNvPr id="93187" name="Rectangle 3">
            <a:extLst>
              <a:ext uri="{FF2B5EF4-FFF2-40B4-BE49-F238E27FC236}">
                <a16:creationId xmlns:a16="http://schemas.microsoft.com/office/drawing/2014/main" id="{52B7E43B-7C9C-4855-B11A-6D96B9922F19}"/>
              </a:ext>
            </a:extLst>
          </p:cNvPr>
          <p:cNvSpPr>
            <a:spLocks noGrp="1" noChangeArrowheads="1"/>
          </p:cNvSpPr>
          <p:nvPr>
            <p:ph idx="1"/>
          </p:nvPr>
        </p:nvSpPr>
        <p:spPr>
          <a:xfrm>
            <a:off x="524511" y="899956"/>
            <a:ext cx="4286250" cy="3188494"/>
          </a:xfrm>
        </p:spPr>
        <p:txBody>
          <a:bodyPr/>
          <a:lstStyle/>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Glutaraldehyde/OPA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GUS stations and areas where glutaraldehyde/Cidex OPA used</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Chemotherapy Spill Kits</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areas where chemotherapy prepared and/or administered</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Formalin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labs and areas using formalin</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Acid Spill Kits</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powered industrial truck charging areas and other non-alkaline battery areas.</a:t>
            </a:r>
          </a:p>
        </p:txBody>
      </p:sp>
      <p:sp>
        <p:nvSpPr>
          <p:cNvPr id="81924" name="TextBox 5">
            <a:extLst>
              <a:ext uri="{FF2B5EF4-FFF2-40B4-BE49-F238E27FC236}">
                <a16:creationId xmlns:a16="http://schemas.microsoft.com/office/drawing/2014/main" id="{FDA0F599-4FA7-4CEA-9299-C81C771181CD}"/>
              </a:ext>
            </a:extLst>
          </p:cNvPr>
          <p:cNvSpPr txBox="1">
            <a:spLocks noChangeArrowheads="1"/>
          </p:cNvSpPr>
          <p:nvPr/>
        </p:nvSpPr>
        <p:spPr bwMode="auto">
          <a:xfrm>
            <a:off x="447674" y="3650852"/>
            <a:ext cx="8534400" cy="71558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1350" i="1" dirty="0">
                <a:latin typeface="Arial" panose="020B0604020202020204" pitchFamily="34" charset="0"/>
              </a:rPr>
              <a:t>Only trained staff can use a minor spill kit.  Unit Educators train clinical staff annually on applicable spill kits.  Lab staff are trained annually during Lab Recertification.  </a:t>
            </a:r>
          </a:p>
          <a:p>
            <a:pPr>
              <a:spcBef>
                <a:spcPct val="0"/>
              </a:spcBef>
              <a:buFontTx/>
              <a:buNone/>
            </a:pPr>
            <a:r>
              <a:rPr lang="en-US" altLang="en-US" sz="1350" i="1" dirty="0">
                <a:latin typeface="Arial" panose="020B0604020202020204" pitchFamily="34" charset="0"/>
              </a:rPr>
              <a:t>Off-site staff are trained by the off-site EOC Coordinator.</a:t>
            </a:r>
          </a:p>
        </p:txBody>
      </p:sp>
      <p:pic>
        <p:nvPicPr>
          <p:cNvPr id="81925" name="Picture 6" descr="L:\Health Care\Hazardous Drugs\Spill Response\spill kit pix.jpg">
            <a:extLst>
              <a:ext uri="{FF2B5EF4-FFF2-40B4-BE49-F238E27FC236}">
                <a16:creationId xmlns:a16="http://schemas.microsoft.com/office/drawing/2014/main" id="{FD61D85D-DAFB-402D-935A-7EFE41846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495" y="2031287"/>
            <a:ext cx="1885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
            <a:extLst>
              <a:ext uri="{FF2B5EF4-FFF2-40B4-BE49-F238E27FC236}">
                <a16:creationId xmlns:a16="http://schemas.microsoft.com/office/drawing/2014/main" id="{48F9A079-2FED-4E8B-A375-05B761C3D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352" y="750255"/>
            <a:ext cx="1285875"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a:extLst>
              <a:ext uri="{FF2B5EF4-FFF2-40B4-BE49-F238E27FC236}">
                <a16:creationId xmlns:a16="http://schemas.microsoft.com/office/drawing/2014/main" id="{73D1BECE-3D4F-4636-82A1-A171C0E6F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2031287"/>
            <a:ext cx="857250"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Slide Number Placeholder 3">
            <a:extLst>
              <a:ext uri="{FF2B5EF4-FFF2-40B4-BE49-F238E27FC236}">
                <a16:creationId xmlns:a16="http://schemas.microsoft.com/office/drawing/2014/main" id="{58C011F0-55D5-4585-94F9-90C7625EE36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8B73CA2C-15CD-4605-A1A2-5215AC355D44}" type="slidenum">
              <a:rPr lang="en-US" altLang="en-US" sz="1350">
                <a:latin typeface="Arial" panose="020B0604020202020204" pitchFamily="34" charset="0"/>
              </a:rPr>
              <a:pPr>
                <a:spcBef>
                  <a:spcPct val="0"/>
                </a:spcBef>
                <a:buFontTx/>
                <a:buNone/>
              </a:pPr>
              <a:t>64</a:t>
            </a:fld>
            <a:endParaRPr lang="en-US" altLang="en-US" sz="1350">
              <a:latin typeface="Arial" panose="020B0604020202020204" pitchFamily="34" charset="0"/>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E5BDD3-A07C-9D0D-AFA1-B9CD9DF92C61}"/>
              </a:ext>
            </a:extLst>
          </p:cNvPr>
          <p:cNvPicPr>
            <a:picLocks noChangeAspect="1"/>
          </p:cNvPicPr>
          <p:nvPr/>
        </p:nvPicPr>
        <p:blipFill>
          <a:blip r:embed="rId2"/>
          <a:stretch>
            <a:fillRect/>
          </a:stretch>
        </p:blipFill>
        <p:spPr>
          <a:xfrm>
            <a:off x="7086600" y="1879794"/>
            <a:ext cx="1828800" cy="2575133"/>
          </a:xfrm>
          <a:prstGeom prst="rect">
            <a:avLst/>
          </a:prstGeom>
        </p:spPr>
      </p:pic>
      <p:sp>
        <p:nvSpPr>
          <p:cNvPr id="2" name="Slide Number Placeholder 1">
            <a:extLst>
              <a:ext uri="{FF2B5EF4-FFF2-40B4-BE49-F238E27FC236}">
                <a16:creationId xmlns:a16="http://schemas.microsoft.com/office/drawing/2014/main" id="{59CAD195-51F1-0CCA-D5D2-0FD5D5BF9507}"/>
              </a:ext>
            </a:extLst>
          </p:cNvPr>
          <p:cNvSpPr>
            <a:spLocks noGrp="1"/>
          </p:cNvSpPr>
          <p:nvPr>
            <p:ph type="sldNum" sz="quarter" idx="12"/>
          </p:nvPr>
        </p:nvSpPr>
        <p:spPr/>
        <p:txBody>
          <a:bodyPr/>
          <a:lstStyle/>
          <a:p>
            <a:fld id="{935F4044-894B-B74C-BA70-A76DFBF02618}" type="slidenum">
              <a:rPr lang="en-US" smtClean="0"/>
              <a:pPr/>
              <a:t>65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D112CAD7-DB9B-7F4C-016A-1B94863690D2}"/>
              </a:ext>
            </a:extLst>
          </p:cNvPr>
          <p:cNvSpPr>
            <a:spLocks noGrp="1"/>
          </p:cNvSpPr>
          <p:nvPr>
            <p:ph type="ftr" sz="quarter" idx="23"/>
          </p:nvPr>
        </p:nvSpPr>
        <p:spPr/>
        <p:txBody>
          <a:bodyPr/>
          <a:lstStyle/>
          <a:p>
            <a:endParaRPr lang="en-US" dirty="0"/>
          </a:p>
        </p:txBody>
      </p:sp>
      <p:sp>
        <p:nvSpPr>
          <p:cNvPr id="4" name="Text Placeholder 3">
            <a:extLst>
              <a:ext uri="{FF2B5EF4-FFF2-40B4-BE49-F238E27FC236}">
                <a16:creationId xmlns:a16="http://schemas.microsoft.com/office/drawing/2014/main" id="{B43410EA-DE82-CE9C-862A-04E52DF92280}"/>
              </a:ext>
            </a:extLst>
          </p:cNvPr>
          <p:cNvSpPr>
            <a:spLocks noGrp="1"/>
          </p:cNvSpPr>
          <p:nvPr>
            <p:ph type="body" sz="quarter" idx="27"/>
          </p:nvPr>
        </p:nvSpPr>
        <p:spPr>
          <a:xfrm>
            <a:off x="944438" y="175337"/>
            <a:ext cx="7543800" cy="582083"/>
          </a:xfrm>
        </p:spPr>
        <p:txBody>
          <a:bodyPr/>
          <a:lstStyle/>
          <a:p>
            <a:r>
              <a:rPr lang="en-US" sz="2800" dirty="0"/>
              <a:t>High-level Disinfectants &amp; Sterilants</a:t>
            </a:r>
          </a:p>
        </p:txBody>
      </p:sp>
      <p:sp>
        <p:nvSpPr>
          <p:cNvPr id="5" name="Text Placeholder 4">
            <a:extLst>
              <a:ext uri="{FF2B5EF4-FFF2-40B4-BE49-F238E27FC236}">
                <a16:creationId xmlns:a16="http://schemas.microsoft.com/office/drawing/2014/main" id="{BE11CD0C-7CCD-42DF-518D-761AAA83B29B}"/>
              </a:ext>
            </a:extLst>
          </p:cNvPr>
          <p:cNvSpPr>
            <a:spLocks noGrp="1"/>
          </p:cNvSpPr>
          <p:nvPr>
            <p:ph type="body" sz="quarter" idx="28"/>
          </p:nvPr>
        </p:nvSpPr>
        <p:spPr>
          <a:xfrm>
            <a:off x="680720" y="628740"/>
            <a:ext cx="8077200" cy="1038833"/>
          </a:xfrm>
        </p:spPr>
        <p:txBody>
          <a:bodyPr/>
          <a:lstStyle/>
          <a:p>
            <a:r>
              <a:rPr lang="en-US" sz="1400" b="0" i="0" u="none" strike="noStrike" baseline="0" dirty="0">
                <a:solidFill>
                  <a:srgbClr val="000000"/>
                </a:solidFill>
                <a:latin typeface="Arial" panose="020B0604020202020204" pitchFamily="34" charset="0"/>
              </a:rPr>
              <a:t>These units are used for high level disinfecting or sterilizing of medical equipment.  All units </a:t>
            </a:r>
            <a:r>
              <a:rPr lang="en-US" sz="1400" b="0" i="0" u="none" strike="noStrike" baseline="0" dirty="0">
                <a:solidFill>
                  <a:srgbClr val="990032"/>
                </a:solidFill>
                <a:latin typeface="Arial" panose="020B0604020202020204" pitchFamily="34" charset="0"/>
              </a:rPr>
              <a:t>are automated, closed systems </a:t>
            </a:r>
            <a:r>
              <a:rPr lang="en-US" sz="1400" b="0" i="0" u="none" strike="noStrike" baseline="0" dirty="0">
                <a:solidFill>
                  <a:srgbClr val="000000"/>
                </a:solidFill>
                <a:latin typeface="Arial" panose="020B0604020202020204" pitchFamily="34" charset="0"/>
              </a:rPr>
              <a:t>which greatly reduce risk of exposure when you follow SOPs!</a:t>
            </a:r>
            <a:endParaRPr lang="en-US" sz="1200" dirty="0"/>
          </a:p>
        </p:txBody>
      </p:sp>
      <p:graphicFrame>
        <p:nvGraphicFramePr>
          <p:cNvPr id="8" name="Table 8">
            <a:extLst>
              <a:ext uri="{FF2B5EF4-FFF2-40B4-BE49-F238E27FC236}">
                <a16:creationId xmlns:a16="http://schemas.microsoft.com/office/drawing/2014/main" id="{2ADF4A37-880B-84DA-B824-667E3227C334}"/>
              </a:ext>
            </a:extLst>
          </p:cNvPr>
          <p:cNvGraphicFramePr>
            <a:graphicFrameLocks noGrp="1"/>
          </p:cNvGraphicFramePr>
          <p:nvPr>
            <p:ph sz="quarter" idx="33"/>
            <p:extLst>
              <p:ext uri="{D42A27DB-BD31-4B8C-83A1-F6EECF244321}">
                <p14:modId xmlns:p14="http://schemas.microsoft.com/office/powerpoint/2010/main" val="1880735178"/>
              </p:ext>
            </p:extLst>
          </p:nvPr>
        </p:nvGraphicFramePr>
        <p:xfrm>
          <a:off x="1244600" y="1428750"/>
          <a:ext cx="7772400" cy="17892118"/>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526777553"/>
                    </a:ext>
                  </a:extLst>
                </a:gridCol>
                <a:gridCol w="2590800">
                  <a:extLst>
                    <a:ext uri="{9D8B030D-6E8A-4147-A177-3AD203B41FA5}">
                      <a16:colId xmlns:a16="http://schemas.microsoft.com/office/drawing/2014/main" val="2279948983"/>
                    </a:ext>
                  </a:extLst>
                </a:gridCol>
                <a:gridCol w="2590800">
                  <a:extLst>
                    <a:ext uri="{9D8B030D-6E8A-4147-A177-3AD203B41FA5}">
                      <a16:colId xmlns:a16="http://schemas.microsoft.com/office/drawing/2014/main" val="1190925556"/>
                    </a:ext>
                  </a:extLst>
                </a:gridCol>
              </a:tblGrid>
              <a:tr h="17892118">
                <a:tc>
                  <a:txBody>
                    <a:bodyPr/>
                    <a:lstStyle/>
                    <a:p>
                      <a:r>
                        <a:rPr lang="en-US" sz="1350" b="1" i="0" u="none" strike="noStrike" kern="1200" baseline="0" dirty="0">
                          <a:solidFill>
                            <a:sysClr val="windowText" lastClr="000000"/>
                          </a:solidFill>
                          <a:latin typeface="+mn-lt"/>
                          <a:ea typeface="+mn-ea"/>
                          <a:cs typeface="+mn-cs"/>
                        </a:rPr>
                        <a:t>Medivators Endoscope </a:t>
                      </a:r>
                      <a:endParaRPr lang="en-US" sz="1350" b="0" i="0" u="none" strike="noStrike" kern="1200" baseline="0" dirty="0">
                        <a:solidFill>
                          <a:sysClr val="windowText" lastClr="000000"/>
                        </a:solidFill>
                        <a:latin typeface="+mn-lt"/>
                        <a:ea typeface="+mn-ea"/>
                        <a:cs typeface="+mn-cs"/>
                      </a:endParaRPr>
                    </a:p>
                    <a:p>
                      <a:r>
                        <a:rPr lang="en-US" sz="1350" b="1" i="0" u="none" strike="noStrike" kern="1200" baseline="0" dirty="0">
                          <a:solidFill>
                            <a:sysClr val="windowText" lastClr="000000"/>
                          </a:solidFill>
                          <a:latin typeface="+mn-lt"/>
                          <a:ea typeface="+mn-ea"/>
                          <a:cs typeface="+mn-cs"/>
                        </a:rPr>
                        <a:t>Reprocessors </a:t>
                      </a:r>
                    </a:p>
                    <a:p>
                      <a:r>
                        <a:rPr lang="en-US" sz="1350" b="0" i="0" u="none" strike="noStrike" kern="1200" baseline="0" dirty="0">
                          <a:solidFill>
                            <a:sysClr val="windowText" lastClr="000000"/>
                          </a:solidFill>
                          <a:latin typeface="+mn-lt"/>
                          <a:ea typeface="+mn-ea"/>
                          <a:cs typeface="+mn-cs"/>
                        </a:rPr>
                        <a:t>(22% hydrogen </a:t>
                      </a:r>
                    </a:p>
                    <a:p>
                      <a:r>
                        <a:rPr lang="en-US" sz="1350" b="0" i="0" u="none" strike="noStrike" kern="1200" baseline="0" dirty="0">
                          <a:solidFill>
                            <a:sysClr val="windowText" lastClr="000000"/>
                          </a:solidFill>
                          <a:latin typeface="+mn-lt"/>
                          <a:ea typeface="+mn-ea"/>
                          <a:cs typeface="+mn-cs"/>
                        </a:rPr>
                        <a:t>peroxide HP &amp; 5% peracetic acid)</a:t>
                      </a:r>
                    </a:p>
                    <a:p>
                      <a:r>
                        <a:rPr lang="en-US" sz="1350" b="0" i="0" u="none" strike="noStrike" kern="1200" baseline="0" dirty="0">
                          <a:solidFill>
                            <a:srgbClr val="C00000"/>
                          </a:solidFill>
                          <a:latin typeface="+mn-lt"/>
                          <a:ea typeface="+mn-ea"/>
                          <a:cs typeface="+mn-cs"/>
                        </a:rPr>
                        <a:t>Endoscopy &amp; CSS</a:t>
                      </a:r>
                      <a:endParaRPr lang="en-US" dirty="0">
                        <a:solidFill>
                          <a:srgbClr val="C00000"/>
                        </a:solidFill>
                      </a:endParaRPr>
                    </a:p>
                  </a:txBody>
                  <a:tcPr>
                    <a:noFill/>
                  </a:tcPr>
                </a:tc>
                <a:tc>
                  <a:txBody>
                    <a:bodyPr/>
                    <a:lstStyle/>
                    <a:p>
                      <a:r>
                        <a:rPr lang="en-US" sz="1350" b="1" i="0" u="none" strike="noStrike" kern="1200" baseline="0" dirty="0">
                          <a:solidFill>
                            <a:sysClr val="windowText" lastClr="000000"/>
                          </a:solidFill>
                          <a:latin typeface="+mn-lt"/>
                          <a:ea typeface="+mn-ea"/>
                          <a:cs typeface="+mn-cs"/>
                        </a:rPr>
                        <a:t>Trophon EPR </a:t>
                      </a:r>
                    </a:p>
                    <a:p>
                      <a:r>
                        <a:rPr lang="en-US" sz="1350" b="0" i="0" u="none" strike="noStrike" kern="1200" baseline="0" dirty="0">
                          <a:solidFill>
                            <a:sysClr val="windowText" lastClr="000000"/>
                          </a:solidFill>
                          <a:latin typeface="+mn-lt"/>
                          <a:ea typeface="+mn-ea"/>
                          <a:cs typeface="+mn-cs"/>
                        </a:rPr>
                        <a:t>(35% HP)</a:t>
                      </a:r>
                    </a:p>
                    <a:p>
                      <a:r>
                        <a:rPr lang="en-US" sz="1350" b="0" i="0" u="none" strike="noStrike" kern="1200" baseline="0" dirty="0">
                          <a:solidFill>
                            <a:srgbClr val="C00000"/>
                          </a:solidFill>
                          <a:latin typeface="+mn-lt"/>
                          <a:ea typeface="+mn-ea"/>
                          <a:cs typeface="+mn-cs"/>
                        </a:rPr>
                        <a:t>L&amp;D, Ultrasound, </a:t>
                      </a:r>
                    </a:p>
                    <a:p>
                      <a:r>
                        <a:rPr lang="en-US" sz="1350" b="0" i="0" u="none" strike="noStrike" kern="1200" baseline="0" dirty="0">
                          <a:solidFill>
                            <a:srgbClr val="C00000"/>
                          </a:solidFill>
                          <a:latin typeface="+mn-lt"/>
                          <a:ea typeface="+mn-ea"/>
                          <a:cs typeface="+mn-cs"/>
                        </a:rPr>
                        <a:t>ACP Imaging, MART Oncology, </a:t>
                      </a:r>
                    </a:p>
                    <a:p>
                      <a:r>
                        <a:rPr lang="en-US" sz="1350" b="0" i="0" u="none" strike="noStrike" kern="1200" baseline="0" dirty="0">
                          <a:solidFill>
                            <a:srgbClr val="C00000"/>
                          </a:solidFill>
                          <a:latin typeface="+mn-lt"/>
                          <a:ea typeface="+mn-ea"/>
                          <a:cs typeface="+mn-cs"/>
                        </a:rPr>
                        <a:t>Urology/ObGyn/Hampton Bays clinics </a:t>
                      </a:r>
                      <a:endParaRPr lang="en-US" dirty="0">
                        <a:solidFill>
                          <a:srgbClr val="C00000"/>
                        </a:solidFill>
                      </a:endParaRPr>
                    </a:p>
                  </a:txBody>
                  <a:tcPr>
                    <a:noFill/>
                  </a:tcPr>
                </a:tc>
                <a:tc>
                  <a:txBody>
                    <a:bodyPr/>
                    <a:lstStyle/>
                    <a:p>
                      <a:r>
                        <a:rPr lang="en-US" sz="1350" b="1" i="0" u="none" strike="noStrike" kern="1200" baseline="0" dirty="0">
                          <a:solidFill>
                            <a:sysClr val="windowText" lastClr="000000"/>
                          </a:solidFill>
                          <a:latin typeface="+mn-lt"/>
                          <a:ea typeface="+mn-ea"/>
                          <a:cs typeface="+mn-cs"/>
                        </a:rPr>
                        <a:t>Sterrad 100S/NX/100NX </a:t>
                      </a:r>
                      <a:endParaRPr lang="en-US" sz="1350" b="0" i="0" u="none" strike="noStrike" kern="1200" baseline="0" dirty="0">
                        <a:solidFill>
                          <a:sysClr val="windowText" lastClr="000000"/>
                        </a:solidFill>
                        <a:latin typeface="+mn-lt"/>
                        <a:ea typeface="+mn-ea"/>
                        <a:cs typeface="+mn-cs"/>
                      </a:endParaRPr>
                    </a:p>
                    <a:p>
                      <a:r>
                        <a:rPr lang="en-US" sz="1350" b="0" i="0" u="none" strike="noStrike" kern="1200" baseline="0" dirty="0">
                          <a:solidFill>
                            <a:sysClr val="windowText" lastClr="000000"/>
                          </a:solidFill>
                          <a:latin typeface="+mn-lt"/>
                          <a:ea typeface="+mn-ea"/>
                          <a:cs typeface="+mn-cs"/>
                        </a:rPr>
                        <a:t>(50-70% HP)</a:t>
                      </a:r>
                    </a:p>
                    <a:p>
                      <a:r>
                        <a:rPr lang="en-US" sz="1350" b="0" i="0" u="none" strike="noStrike" kern="1200" baseline="0" dirty="0">
                          <a:solidFill>
                            <a:srgbClr val="C00000"/>
                          </a:solidFill>
                          <a:latin typeface="+mn-lt"/>
                          <a:ea typeface="+mn-ea"/>
                          <a:cs typeface="+mn-cs"/>
                        </a:rPr>
                        <a:t>CSS</a:t>
                      </a:r>
                      <a:endParaRPr lang="en-US" dirty="0">
                        <a:solidFill>
                          <a:srgbClr val="C00000"/>
                        </a:solidFill>
                      </a:endParaRPr>
                    </a:p>
                  </a:txBody>
                  <a:tcPr>
                    <a:noFill/>
                  </a:tcPr>
                </a:tc>
                <a:extLst>
                  <a:ext uri="{0D108BD9-81ED-4DB2-BD59-A6C34878D82A}">
                    <a16:rowId xmlns:a16="http://schemas.microsoft.com/office/drawing/2014/main" val="3121576431"/>
                  </a:ext>
                </a:extLst>
              </a:tr>
            </a:tbl>
          </a:graphicData>
        </a:graphic>
      </p:graphicFrame>
      <p:pic>
        <p:nvPicPr>
          <p:cNvPr id="10" name="Picture 9">
            <a:extLst>
              <a:ext uri="{FF2B5EF4-FFF2-40B4-BE49-F238E27FC236}">
                <a16:creationId xmlns:a16="http://schemas.microsoft.com/office/drawing/2014/main" id="{38A71567-AA8D-C40E-2729-FFCA2D494BAA}"/>
              </a:ext>
            </a:extLst>
          </p:cNvPr>
          <p:cNvPicPr>
            <a:picLocks noChangeAspect="1"/>
          </p:cNvPicPr>
          <p:nvPr/>
        </p:nvPicPr>
        <p:blipFill>
          <a:blip r:embed="rId3"/>
          <a:stretch>
            <a:fillRect/>
          </a:stretch>
        </p:blipFill>
        <p:spPr>
          <a:xfrm>
            <a:off x="1143000" y="2685600"/>
            <a:ext cx="1654751" cy="1654751"/>
          </a:xfrm>
          <a:prstGeom prst="rect">
            <a:avLst/>
          </a:prstGeom>
        </p:spPr>
      </p:pic>
      <p:pic>
        <p:nvPicPr>
          <p:cNvPr id="9" name="Picture 8">
            <a:extLst>
              <a:ext uri="{FF2B5EF4-FFF2-40B4-BE49-F238E27FC236}">
                <a16:creationId xmlns:a16="http://schemas.microsoft.com/office/drawing/2014/main" id="{43FA641A-60AE-EB15-CB02-190674672A4B}"/>
              </a:ext>
            </a:extLst>
          </p:cNvPr>
          <p:cNvPicPr>
            <a:picLocks noChangeAspect="1"/>
          </p:cNvPicPr>
          <p:nvPr/>
        </p:nvPicPr>
        <p:blipFill>
          <a:blip r:embed="rId4"/>
          <a:stretch>
            <a:fillRect/>
          </a:stretch>
        </p:blipFill>
        <p:spPr>
          <a:xfrm>
            <a:off x="3810000" y="2876550"/>
            <a:ext cx="1707561" cy="1511056"/>
          </a:xfrm>
          <a:prstGeom prst="rect">
            <a:avLst/>
          </a:prstGeom>
        </p:spPr>
      </p:pic>
    </p:spTree>
    <p:extLst>
      <p:ext uri="{BB962C8B-B14F-4D97-AF65-F5344CB8AC3E}">
        <p14:creationId xmlns:p14="http://schemas.microsoft.com/office/powerpoint/2010/main" val="1466000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B399E-0492-149B-3191-C8180DC7CEE5}"/>
              </a:ext>
            </a:extLst>
          </p:cNvPr>
          <p:cNvSpPr>
            <a:spLocks noGrp="1"/>
          </p:cNvSpPr>
          <p:nvPr>
            <p:ph type="sldNum" sz="quarter" idx="12"/>
          </p:nvPr>
        </p:nvSpPr>
        <p:spPr/>
        <p:txBody>
          <a:bodyPr/>
          <a:lstStyle/>
          <a:p>
            <a:fld id="{935F4044-894B-B74C-BA70-A76DFBF02618}" type="slidenum">
              <a:rPr lang="en-US" smtClean="0"/>
              <a:pPr/>
              <a:t>66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05F40B69-C338-1E49-658B-88999A26EA21}"/>
              </a:ext>
            </a:extLst>
          </p:cNvPr>
          <p:cNvSpPr>
            <a:spLocks noGrp="1"/>
          </p:cNvSpPr>
          <p:nvPr>
            <p:ph type="body" sz="quarter" idx="27"/>
          </p:nvPr>
        </p:nvSpPr>
        <p:spPr>
          <a:xfrm>
            <a:off x="807474" y="146681"/>
            <a:ext cx="8077200" cy="1038833"/>
          </a:xfrm>
        </p:spPr>
        <p:txBody>
          <a:bodyPr/>
          <a:lstStyle/>
          <a:p>
            <a:r>
              <a:rPr lang="en-US" dirty="0"/>
              <a:t>High–level Disinfectants</a:t>
            </a:r>
          </a:p>
          <a:p>
            <a:r>
              <a:rPr lang="en-US" dirty="0"/>
              <a:t>Gluteraldehyde and OPA</a:t>
            </a:r>
          </a:p>
        </p:txBody>
      </p:sp>
      <p:sp>
        <p:nvSpPr>
          <p:cNvPr id="5" name="Text Placeholder 4">
            <a:extLst>
              <a:ext uri="{FF2B5EF4-FFF2-40B4-BE49-F238E27FC236}">
                <a16:creationId xmlns:a16="http://schemas.microsoft.com/office/drawing/2014/main" id="{1EC76A1E-A701-4AFD-8B7C-8CAC3EA4B9C3}"/>
              </a:ext>
            </a:extLst>
          </p:cNvPr>
          <p:cNvSpPr>
            <a:spLocks noGrp="1"/>
          </p:cNvSpPr>
          <p:nvPr>
            <p:ph type="body" sz="quarter" idx="28"/>
          </p:nvPr>
        </p:nvSpPr>
        <p:spPr>
          <a:xfrm>
            <a:off x="3124200" y="1216020"/>
            <a:ext cx="5867400" cy="2514600"/>
          </a:xfrm>
        </p:spPr>
        <p:txBody>
          <a:bodyPr/>
          <a:lstStyle/>
          <a:p>
            <a:pPr algn="l"/>
            <a:r>
              <a:rPr lang="en-US" sz="1800" b="1" i="0" u="none" strike="noStrike" baseline="0" dirty="0">
                <a:solidFill>
                  <a:srgbClr val="000000"/>
                </a:solidFill>
                <a:latin typeface="Arial" panose="020B0604020202020204" pitchFamily="34" charset="0"/>
              </a:rPr>
              <a:t>Locations:  </a:t>
            </a:r>
            <a:r>
              <a:rPr lang="en-US" sz="1800" b="0" i="0" u="none" strike="noStrike" baseline="0" dirty="0">
                <a:solidFill>
                  <a:srgbClr val="990032"/>
                </a:solidFill>
                <a:latin typeface="Arial" panose="020B0604020202020204" pitchFamily="34" charset="0"/>
              </a:rPr>
              <a:t>ACP Endoscopy (GUS-OPA), Operating Room and Non-Invasive Cardiology (TEE Probe Disinfector-glutaraldehyde)</a:t>
            </a:r>
          </a:p>
          <a:p>
            <a:pPr algn="l"/>
            <a:r>
              <a:rPr lang="en-US" sz="1800" b="1" i="0" u="none" strike="noStrike" baseline="0" dirty="0">
                <a:solidFill>
                  <a:srgbClr val="000000"/>
                </a:solidFill>
                <a:latin typeface="Arial" panose="020B0604020202020204" pitchFamily="34" charset="0"/>
              </a:rPr>
              <a:t>Route of Entry: </a:t>
            </a:r>
            <a:r>
              <a:rPr lang="en-US" sz="1800" b="0" i="0" u="none" strike="noStrike" baseline="0" dirty="0">
                <a:solidFill>
                  <a:srgbClr val="000000"/>
                </a:solidFill>
                <a:latin typeface="Arial" panose="020B0604020202020204" pitchFamily="34" charset="0"/>
              </a:rPr>
              <a:t>Inhalation or skin</a:t>
            </a:r>
          </a:p>
          <a:p>
            <a:pPr algn="l"/>
            <a:r>
              <a:rPr lang="en-US" sz="1800" b="1" i="0" u="none" strike="noStrike" baseline="0" dirty="0">
                <a:solidFill>
                  <a:srgbClr val="000000"/>
                </a:solidFill>
                <a:latin typeface="Arial" panose="020B0604020202020204" pitchFamily="34" charset="0"/>
              </a:rPr>
              <a:t>Health Hazard: </a:t>
            </a:r>
            <a:r>
              <a:rPr lang="en-US" sz="1800" b="0" i="0" u="none" strike="noStrike" baseline="0" dirty="0">
                <a:solidFill>
                  <a:srgbClr val="000000"/>
                </a:solidFill>
                <a:latin typeface="Arial" panose="020B0604020202020204" pitchFamily="34" charset="0"/>
              </a:rPr>
              <a:t>respiratory, eye, and skin irritant</a:t>
            </a:r>
          </a:p>
          <a:p>
            <a:pPr algn="l"/>
            <a:r>
              <a:rPr lang="en-US" sz="1800" b="1" i="0" u="none" strike="noStrike" baseline="0" dirty="0">
                <a:solidFill>
                  <a:srgbClr val="000000"/>
                </a:solidFill>
                <a:latin typeface="Arial" panose="020B0604020202020204" pitchFamily="34" charset="0"/>
              </a:rPr>
              <a:t>Controls: </a:t>
            </a:r>
            <a:r>
              <a:rPr lang="en-US" sz="1800" b="0" i="0" u="none" strike="noStrike" baseline="0" dirty="0">
                <a:solidFill>
                  <a:srgbClr val="000000"/>
                </a:solidFill>
                <a:latin typeface="Arial" panose="020B0604020202020204" pitchFamily="34" charset="0"/>
              </a:rPr>
              <a:t>Local ventilation, keep containers closed, PPE</a:t>
            </a:r>
            <a:endParaRPr lang="en-US" dirty="0"/>
          </a:p>
        </p:txBody>
      </p:sp>
      <p:pic>
        <p:nvPicPr>
          <p:cNvPr id="9" name="Picture 8">
            <a:extLst>
              <a:ext uri="{FF2B5EF4-FFF2-40B4-BE49-F238E27FC236}">
                <a16:creationId xmlns:a16="http://schemas.microsoft.com/office/drawing/2014/main" id="{4EC88100-0F71-7760-A571-29AAF9DCD39E}"/>
              </a:ext>
            </a:extLst>
          </p:cNvPr>
          <p:cNvPicPr>
            <a:picLocks noChangeAspect="1"/>
          </p:cNvPicPr>
          <p:nvPr/>
        </p:nvPicPr>
        <p:blipFill>
          <a:blip r:embed="rId2"/>
          <a:stretch>
            <a:fillRect/>
          </a:stretch>
        </p:blipFill>
        <p:spPr>
          <a:xfrm>
            <a:off x="807474" y="1118683"/>
            <a:ext cx="2057400" cy="3238500"/>
          </a:xfrm>
          <a:prstGeom prst="rect">
            <a:avLst/>
          </a:prstGeom>
        </p:spPr>
      </p:pic>
      <p:pic>
        <p:nvPicPr>
          <p:cNvPr id="11" name="Picture 10">
            <a:extLst>
              <a:ext uri="{FF2B5EF4-FFF2-40B4-BE49-F238E27FC236}">
                <a16:creationId xmlns:a16="http://schemas.microsoft.com/office/drawing/2014/main" id="{4BD247DE-6F46-5ADA-5BB9-3CE823BE9389}"/>
              </a:ext>
            </a:extLst>
          </p:cNvPr>
          <p:cNvPicPr>
            <a:picLocks noChangeAspect="1"/>
          </p:cNvPicPr>
          <p:nvPr/>
        </p:nvPicPr>
        <p:blipFill>
          <a:blip r:embed="rId3"/>
          <a:stretch>
            <a:fillRect/>
          </a:stretch>
        </p:blipFill>
        <p:spPr>
          <a:xfrm>
            <a:off x="5257800" y="3717914"/>
            <a:ext cx="2895600" cy="1282227"/>
          </a:xfrm>
          <a:prstGeom prst="rect">
            <a:avLst/>
          </a:prstGeom>
        </p:spPr>
      </p:pic>
      <p:pic>
        <p:nvPicPr>
          <p:cNvPr id="13" name="Picture 12">
            <a:extLst>
              <a:ext uri="{FF2B5EF4-FFF2-40B4-BE49-F238E27FC236}">
                <a16:creationId xmlns:a16="http://schemas.microsoft.com/office/drawing/2014/main" id="{546DD14E-0A87-2E2D-638B-C5A55AEB826D}"/>
              </a:ext>
            </a:extLst>
          </p:cNvPr>
          <p:cNvPicPr>
            <a:picLocks noChangeAspect="1"/>
          </p:cNvPicPr>
          <p:nvPr/>
        </p:nvPicPr>
        <p:blipFill>
          <a:blip r:embed="rId4"/>
          <a:stretch>
            <a:fillRect/>
          </a:stretch>
        </p:blipFill>
        <p:spPr>
          <a:xfrm>
            <a:off x="3199269" y="3713757"/>
            <a:ext cx="1629670" cy="619677"/>
          </a:xfrm>
          <a:prstGeom prst="rect">
            <a:avLst/>
          </a:prstGeom>
        </p:spPr>
      </p:pic>
    </p:spTree>
    <p:extLst>
      <p:ext uri="{BB962C8B-B14F-4D97-AF65-F5344CB8AC3E}">
        <p14:creationId xmlns:p14="http://schemas.microsoft.com/office/powerpoint/2010/main" val="3576390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88C755-0C48-3D02-9CEF-B3790400CBA0}"/>
              </a:ext>
            </a:extLst>
          </p:cNvPr>
          <p:cNvPicPr>
            <a:picLocks noChangeAspect="1"/>
          </p:cNvPicPr>
          <p:nvPr/>
        </p:nvPicPr>
        <p:blipFill>
          <a:blip r:embed="rId2"/>
          <a:stretch>
            <a:fillRect/>
          </a:stretch>
        </p:blipFill>
        <p:spPr>
          <a:xfrm>
            <a:off x="6425191" y="473069"/>
            <a:ext cx="2344148" cy="719227"/>
          </a:xfrm>
          <a:prstGeom prst="rect">
            <a:avLst/>
          </a:prstGeom>
        </p:spPr>
      </p:pic>
      <p:sp>
        <p:nvSpPr>
          <p:cNvPr id="2" name="Slide Number Placeholder 1">
            <a:extLst>
              <a:ext uri="{FF2B5EF4-FFF2-40B4-BE49-F238E27FC236}">
                <a16:creationId xmlns:a16="http://schemas.microsoft.com/office/drawing/2014/main" id="{216337E8-473C-94F2-35C4-A97BA04FCEDD}"/>
              </a:ext>
            </a:extLst>
          </p:cNvPr>
          <p:cNvSpPr>
            <a:spLocks noGrp="1"/>
          </p:cNvSpPr>
          <p:nvPr>
            <p:ph type="sldNum" sz="quarter" idx="12"/>
          </p:nvPr>
        </p:nvSpPr>
        <p:spPr/>
        <p:txBody>
          <a:bodyPr/>
          <a:lstStyle/>
          <a:p>
            <a:fld id="{935F4044-894B-B74C-BA70-A76DFBF02618}" type="slidenum">
              <a:rPr lang="en-US" smtClean="0"/>
              <a:pPr/>
              <a:t>67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A465703-FC37-2CE2-8A47-2F12FD26E2E7}"/>
              </a:ext>
            </a:extLst>
          </p:cNvPr>
          <p:cNvSpPr>
            <a:spLocks noGrp="1"/>
          </p:cNvSpPr>
          <p:nvPr>
            <p:ph type="body" sz="quarter" idx="27"/>
          </p:nvPr>
        </p:nvSpPr>
        <p:spPr/>
        <p:txBody>
          <a:bodyPr/>
          <a:lstStyle/>
          <a:p>
            <a:r>
              <a:rPr lang="en-US" dirty="0"/>
              <a:t>Formaldehyde/Formalin</a:t>
            </a:r>
          </a:p>
          <a:p>
            <a:r>
              <a:rPr lang="en-US" dirty="0"/>
              <a:t>Specimen preservative</a:t>
            </a:r>
          </a:p>
        </p:txBody>
      </p:sp>
      <p:sp>
        <p:nvSpPr>
          <p:cNvPr id="5" name="Text Placeholder 4">
            <a:extLst>
              <a:ext uri="{FF2B5EF4-FFF2-40B4-BE49-F238E27FC236}">
                <a16:creationId xmlns:a16="http://schemas.microsoft.com/office/drawing/2014/main" id="{D5056DD7-34F4-3276-B11D-7EBD2C02D50B}"/>
              </a:ext>
            </a:extLst>
          </p:cNvPr>
          <p:cNvSpPr>
            <a:spLocks noGrp="1"/>
          </p:cNvSpPr>
          <p:nvPr>
            <p:ph type="body" sz="quarter" idx="28"/>
          </p:nvPr>
        </p:nvSpPr>
        <p:spPr>
          <a:xfrm>
            <a:off x="914400" y="1040207"/>
            <a:ext cx="5486400" cy="2514600"/>
          </a:xfrm>
        </p:spPr>
        <p:txBody>
          <a:bodyPr/>
          <a:lstStyle/>
          <a:p>
            <a:pPr algn="l"/>
            <a:endParaRPr lang="en-US" sz="1800" dirty="0">
              <a:solidFill>
                <a:srgbClr val="000000"/>
              </a:solidFill>
              <a:latin typeface="Arial" panose="020B0604020202020204" pitchFamily="34" charset="0"/>
            </a:endParaRPr>
          </a:p>
          <a:p>
            <a:pPr algn="l"/>
            <a:endParaRPr lang="en-US" sz="1800" b="1" i="0" u="none" strike="noStrike" baseline="0" dirty="0">
              <a:solidFill>
                <a:srgbClr val="000000"/>
              </a:solidFill>
              <a:latin typeface="Arial" panose="020B0604020202020204" pitchFamily="34" charset="0"/>
            </a:endParaRPr>
          </a:p>
          <a:p>
            <a:pPr algn="l"/>
            <a:endParaRPr lang="en-US" sz="1800" dirty="0">
              <a:solidFill>
                <a:srgbClr val="000000"/>
              </a:solidFill>
              <a:latin typeface="Arial" panose="020B0604020202020204" pitchFamily="34" charset="0"/>
            </a:endParaRPr>
          </a:p>
          <a:p>
            <a:pPr algn="l"/>
            <a:endParaRPr lang="en-US" sz="800" b="1" i="0" u="none" strike="noStrike" baseline="0" dirty="0">
              <a:solidFill>
                <a:srgbClr val="000000"/>
              </a:solidFill>
              <a:latin typeface="Arial" panose="020B0604020202020204" pitchFamily="34" charset="0"/>
            </a:endParaRPr>
          </a:p>
          <a:p>
            <a:pPr algn="l"/>
            <a:r>
              <a:rPr lang="en-US" sz="1400" b="1" i="0" u="none" strike="noStrike" baseline="0" dirty="0">
                <a:solidFill>
                  <a:srgbClr val="000000"/>
                </a:solidFill>
                <a:latin typeface="Arial" panose="020B0604020202020204" pitchFamily="34" charset="0"/>
              </a:rPr>
              <a:t>Locations: </a:t>
            </a:r>
            <a:r>
              <a:rPr lang="en-US" sz="1400" b="0" i="0" u="none" strike="noStrike" baseline="0" dirty="0">
                <a:solidFill>
                  <a:srgbClr val="990032"/>
                </a:solidFill>
                <a:latin typeface="Arial" panose="020B0604020202020204" pitchFamily="34" charset="0"/>
              </a:rPr>
              <a:t>Labs, Radiology, Endoscopy, OR offsites, </a:t>
            </a:r>
          </a:p>
          <a:p>
            <a:pPr algn="l"/>
            <a:r>
              <a:rPr lang="en-US" sz="1400" b="0" i="0" u="none" strike="noStrike" baseline="0" dirty="0">
                <a:solidFill>
                  <a:srgbClr val="990032"/>
                </a:solidFill>
                <a:latin typeface="Arial" panose="020B0604020202020204" pitchFamily="34" charset="0"/>
              </a:rPr>
              <a:t>Cancer Center, Breast Center, Ambulatory Surgery</a:t>
            </a:r>
          </a:p>
          <a:p>
            <a:pPr algn="l"/>
            <a:r>
              <a:rPr lang="en-US" sz="1400" b="1" i="0" u="none" strike="noStrike" baseline="0" dirty="0">
                <a:solidFill>
                  <a:srgbClr val="000000"/>
                </a:solidFill>
                <a:latin typeface="Arial" panose="020B0604020202020204" pitchFamily="34" charset="0"/>
              </a:rPr>
              <a:t>Routes of entry: </a:t>
            </a:r>
            <a:r>
              <a:rPr lang="en-US" sz="1400" b="0" i="0" u="none" strike="noStrike" baseline="0" dirty="0">
                <a:solidFill>
                  <a:srgbClr val="000000"/>
                </a:solidFill>
                <a:latin typeface="Arial" panose="020B0604020202020204" pitchFamily="34" charset="0"/>
              </a:rPr>
              <a:t>inhalation, skin</a:t>
            </a:r>
          </a:p>
          <a:p>
            <a:pPr algn="l"/>
            <a:r>
              <a:rPr lang="en-US" sz="1400" b="1" i="0" u="none" strike="noStrike" baseline="0" dirty="0">
                <a:solidFill>
                  <a:srgbClr val="000000"/>
                </a:solidFill>
                <a:latin typeface="Arial" panose="020B0604020202020204" pitchFamily="34" charset="0"/>
              </a:rPr>
              <a:t>Health Hazards: </a:t>
            </a:r>
            <a:r>
              <a:rPr lang="en-US" sz="1400" b="0" i="0" u="none" strike="noStrike" baseline="0" dirty="0">
                <a:solidFill>
                  <a:srgbClr val="000000"/>
                </a:solidFill>
                <a:latin typeface="Arial" panose="020B0604020202020204" pitchFamily="34" charset="0"/>
              </a:rPr>
              <a:t>carcinogen, ENT irritant, skin irritant</a:t>
            </a:r>
          </a:p>
          <a:p>
            <a:pPr algn="l"/>
            <a:r>
              <a:rPr lang="en-US" sz="1400" b="1" i="0" u="none" strike="noStrike" baseline="0" dirty="0">
                <a:solidFill>
                  <a:srgbClr val="000000"/>
                </a:solidFill>
                <a:latin typeface="Arial" panose="020B0604020202020204" pitchFamily="34" charset="0"/>
              </a:rPr>
              <a:t>Controls:</a:t>
            </a:r>
            <a:endParaRPr lang="en-US" sz="1400" b="0" i="0" u="none" strike="noStrike" baseline="0" dirty="0">
              <a:solidFill>
                <a:srgbClr val="000000"/>
              </a:solidFill>
              <a:latin typeface="Arial" panose="020B0604020202020204" pitchFamily="34" charset="0"/>
            </a:endParaRPr>
          </a:p>
          <a:p>
            <a:pPr algn="l"/>
            <a:r>
              <a:rPr lang="en-US" sz="1400" b="0" i="0" u="none" strike="noStrike" baseline="0" dirty="0">
                <a:solidFill>
                  <a:srgbClr val="000000"/>
                </a:solidFill>
                <a:latin typeface="Arial" panose="020B0604020202020204" pitchFamily="34" charset="0"/>
              </a:rPr>
              <a:t>•Use in chemical fume hood where feasible</a:t>
            </a:r>
          </a:p>
          <a:p>
            <a:pPr algn="l"/>
            <a:r>
              <a:rPr lang="en-US" sz="1400" b="0" i="0" u="none" strike="noStrike" baseline="0" dirty="0">
                <a:solidFill>
                  <a:srgbClr val="000000"/>
                </a:solidFill>
                <a:latin typeface="Arial" panose="020B0604020202020204" pitchFamily="34" charset="0"/>
              </a:rPr>
              <a:t>•Minimize time containers are open</a:t>
            </a:r>
          </a:p>
          <a:p>
            <a:pPr algn="l"/>
            <a:r>
              <a:rPr lang="en-US" sz="1400" b="0" i="0" u="none" strike="noStrike" baseline="0" dirty="0">
                <a:solidFill>
                  <a:srgbClr val="000000"/>
                </a:solidFill>
                <a:latin typeface="Arial" panose="020B0604020202020204" pitchFamily="34" charset="0"/>
              </a:rPr>
              <a:t>•Avoid spills, trained staff clean up spills immediately</a:t>
            </a:r>
          </a:p>
          <a:p>
            <a:pPr algn="l"/>
            <a:r>
              <a:rPr lang="en-US" sz="1400" b="0" i="0" u="none" strike="noStrike" baseline="0" dirty="0">
                <a:solidFill>
                  <a:srgbClr val="000000"/>
                </a:solidFill>
                <a:latin typeface="Arial" panose="020B0604020202020204" pitchFamily="34" charset="0"/>
              </a:rPr>
              <a:t>•Wear PPE (e.g., nitrile gloves and gown/lab coat)</a:t>
            </a:r>
          </a:p>
          <a:p>
            <a:endParaRPr lang="en-US" dirty="0"/>
          </a:p>
        </p:txBody>
      </p:sp>
      <p:pic>
        <p:nvPicPr>
          <p:cNvPr id="9" name="Picture 8">
            <a:extLst>
              <a:ext uri="{FF2B5EF4-FFF2-40B4-BE49-F238E27FC236}">
                <a16:creationId xmlns:a16="http://schemas.microsoft.com/office/drawing/2014/main" id="{1F39DB69-0FD6-1702-0266-5586868C798F}"/>
              </a:ext>
            </a:extLst>
          </p:cNvPr>
          <p:cNvPicPr>
            <a:picLocks noChangeAspect="1"/>
          </p:cNvPicPr>
          <p:nvPr/>
        </p:nvPicPr>
        <p:blipFill>
          <a:blip r:embed="rId3"/>
          <a:stretch>
            <a:fillRect/>
          </a:stretch>
        </p:blipFill>
        <p:spPr>
          <a:xfrm>
            <a:off x="6182670" y="1276350"/>
            <a:ext cx="2785739" cy="2724150"/>
          </a:xfrm>
          <a:prstGeom prst="rect">
            <a:avLst/>
          </a:prstGeom>
        </p:spPr>
      </p:pic>
      <p:sp>
        <p:nvSpPr>
          <p:cNvPr id="12" name="TextBox 11">
            <a:extLst>
              <a:ext uri="{FF2B5EF4-FFF2-40B4-BE49-F238E27FC236}">
                <a16:creationId xmlns:a16="http://schemas.microsoft.com/office/drawing/2014/main" id="{59BA8C66-DEA3-C8FF-CEE1-F738897EEDDA}"/>
              </a:ext>
            </a:extLst>
          </p:cNvPr>
          <p:cNvSpPr txBox="1"/>
          <p:nvPr/>
        </p:nvSpPr>
        <p:spPr>
          <a:xfrm>
            <a:off x="6671144" y="4016723"/>
            <a:ext cx="2015656" cy="523220"/>
          </a:xfrm>
          <a:prstGeom prst="rect">
            <a:avLst/>
          </a:prstGeom>
          <a:noFill/>
        </p:spPr>
        <p:txBody>
          <a:bodyPr wrap="square">
            <a:spAutoFit/>
          </a:bodyPr>
          <a:lstStyle/>
          <a:p>
            <a:r>
              <a:rPr lang="en-US" sz="1400" dirty="0">
                <a:solidFill>
                  <a:srgbClr val="C00000"/>
                </a:solidFill>
              </a:rPr>
              <a:t>Label original and secondary containers!</a:t>
            </a:r>
          </a:p>
        </p:txBody>
      </p:sp>
    </p:spTree>
    <p:extLst>
      <p:ext uri="{BB962C8B-B14F-4D97-AF65-F5344CB8AC3E}">
        <p14:creationId xmlns:p14="http://schemas.microsoft.com/office/powerpoint/2010/main" val="2962345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8BD4B9-F89F-9457-E3BF-1C2CDBE02F55}"/>
              </a:ext>
            </a:extLst>
          </p:cNvPr>
          <p:cNvSpPr>
            <a:spLocks noGrp="1"/>
          </p:cNvSpPr>
          <p:nvPr>
            <p:ph type="sldNum" sz="quarter" idx="12"/>
          </p:nvPr>
        </p:nvSpPr>
        <p:spPr/>
        <p:txBody>
          <a:bodyPr/>
          <a:lstStyle/>
          <a:p>
            <a:fld id="{935F4044-894B-B74C-BA70-A76DFBF02618}" type="slidenum">
              <a:rPr lang="en-US" smtClean="0"/>
              <a:pPr/>
              <a:t>68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430A0703-EAFD-7CD4-DCF6-69FC033A1341}"/>
              </a:ext>
            </a:extLst>
          </p:cNvPr>
          <p:cNvSpPr>
            <a:spLocks noGrp="1"/>
          </p:cNvSpPr>
          <p:nvPr>
            <p:ph type="body" sz="quarter" idx="27"/>
          </p:nvPr>
        </p:nvSpPr>
        <p:spPr/>
        <p:txBody>
          <a:bodyPr/>
          <a:lstStyle/>
          <a:p>
            <a:r>
              <a:rPr lang="en-US" dirty="0"/>
              <a:t>Waste Anesthetic Gases</a:t>
            </a:r>
          </a:p>
        </p:txBody>
      </p:sp>
      <p:sp>
        <p:nvSpPr>
          <p:cNvPr id="5" name="Text Placeholder 4">
            <a:extLst>
              <a:ext uri="{FF2B5EF4-FFF2-40B4-BE49-F238E27FC236}">
                <a16:creationId xmlns:a16="http://schemas.microsoft.com/office/drawing/2014/main" id="{BB8EE07F-3939-8BF4-30F2-18B5A3EA0A4E}"/>
              </a:ext>
            </a:extLst>
          </p:cNvPr>
          <p:cNvSpPr>
            <a:spLocks noGrp="1"/>
          </p:cNvSpPr>
          <p:nvPr>
            <p:ph type="body" sz="quarter" idx="28"/>
          </p:nvPr>
        </p:nvSpPr>
        <p:spPr>
          <a:xfrm>
            <a:off x="914400" y="1428750"/>
            <a:ext cx="8077200" cy="2514600"/>
          </a:xfrm>
        </p:spPr>
        <p:txBody>
          <a:bodyPr/>
          <a:lstStyle/>
          <a:p>
            <a:pPr algn="l"/>
            <a:endParaRPr lang="en-US" sz="1400" b="1" i="0" u="none" strike="noStrike" baseline="0" dirty="0">
              <a:solidFill>
                <a:srgbClr val="000000"/>
              </a:solidFill>
              <a:latin typeface="Arial" panose="020B0604020202020204" pitchFamily="34" charset="0"/>
            </a:endParaRPr>
          </a:p>
          <a:p>
            <a:pPr algn="l"/>
            <a:r>
              <a:rPr lang="en-US" sz="1400" b="1" i="0" u="none" strike="noStrike" baseline="0" dirty="0">
                <a:solidFill>
                  <a:srgbClr val="000000"/>
                </a:solidFill>
                <a:latin typeface="Arial" panose="020B0604020202020204" pitchFamily="34" charset="0"/>
              </a:rPr>
              <a:t>Examples</a:t>
            </a:r>
            <a:r>
              <a:rPr lang="en-US" sz="1400" b="0" i="0" u="none" strike="noStrike" baseline="0" dirty="0">
                <a:solidFill>
                  <a:srgbClr val="000000"/>
                </a:solidFill>
                <a:latin typeface="Arial" panose="020B0604020202020204" pitchFamily="34" charset="0"/>
              </a:rPr>
              <a:t>: nitrous oxide and halogenated anesthetics (e.g., sevoflurane, isoflurane, desflurane). </a:t>
            </a:r>
          </a:p>
          <a:p>
            <a:pPr algn="l"/>
            <a:r>
              <a:rPr lang="en-US" sz="1400" b="1" i="0" u="none" strike="noStrike" baseline="0" dirty="0">
                <a:solidFill>
                  <a:srgbClr val="000000"/>
                </a:solidFill>
                <a:latin typeface="Arial" panose="020B0604020202020204" pitchFamily="34" charset="0"/>
              </a:rPr>
              <a:t>Locations</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990032"/>
                </a:solidFill>
                <a:latin typeface="Arial" panose="020B0604020202020204" pitchFamily="34" charset="0"/>
              </a:rPr>
              <a:t>Operating Rooms, Radiology, PACU &amp; Procedural Areas</a:t>
            </a:r>
          </a:p>
          <a:p>
            <a:pPr algn="l"/>
            <a:r>
              <a:rPr lang="en-US" sz="1400" b="1" i="0" u="none" strike="noStrike" baseline="0" dirty="0">
                <a:solidFill>
                  <a:srgbClr val="000000"/>
                </a:solidFill>
                <a:latin typeface="Arial" panose="020B0604020202020204" pitchFamily="34" charset="0"/>
              </a:rPr>
              <a:t>Route of entry</a:t>
            </a:r>
            <a:r>
              <a:rPr lang="en-US" sz="1400" b="0" i="0" u="none" strike="noStrike" baseline="0" dirty="0">
                <a:solidFill>
                  <a:srgbClr val="000000"/>
                </a:solidFill>
                <a:latin typeface="Arial" panose="020B0604020202020204" pitchFamily="34" charset="0"/>
              </a:rPr>
              <a:t>: Inhalation</a:t>
            </a:r>
          </a:p>
          <a:p>
            <a:pPr algn="l"/>
            <a:r>
              <a:rPr lang="en-US" sz="1400" b="1" i="0" u="none" strike="noStrike" baseline="0" dirty="0">
                <a:solidFill>
                  <a:srgbClr val="000000"/>
                </a:solidFill>
                <a:latin typeface="Arial" panose="020B0604020202020204" pitchFamily="34" charset="0"/>
              </a:rPr>
              <a:t>Health Hazards: </a:t>
            </a:r>
            <a:r>
              <a:rPr lang="en-US" sz="1400" b="0" i="0" u="none" strike="noStrike" baseline="0" dirty="0">
                <a:solidFill>
                  <a:srgbClr val="000000"/>
                </a:solidFill>
                <a:latin typeface="Arial" panose="020B0604020202020204" pitchFamily="34" charset="0"/>
              </a:rPr>
              <a:t>nausea, dizziness, headaches, fatigue, and irritability, as well as sterility, miscarriages, birth defects, cancer, and liver and kidney disease</a:t>
            </a:r>
          </a:p>
          <a:p>
            <a:pPr algn="l"/>
            <a:r>
              <a:rPr lang="en-US" sz="1400" b="1" i="0" u="none" strike="noStrike" baseline="0" dirty="0">
                <a:solidFill>
                  <a:srgbClr val="000000"/>
                </a:solidFill>
                <a:latin typeface="Arial" panose="020B0604020202020204" pitchFamily="34" charset="0"/>
              </a:rPr>
              <a:t>Controls:</a:t>
            </a:r>
            <a:endParaRPr lang="en-US" sz="1400" b="0" i="0" u="none" strike="noStrike" baseline="0" dirty="0">
              <a:solidFill>
                <a:srgbClr val="000000"/>
              </a:solidFill>
              <a:latin typeface="Arial" panose="020B0604020202020204" pitchFamily="34" charset="0"/>
            </a:endParaRP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Proper equipment maintenance </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Tight gas-line connections</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Use anesthesia delivery unit’s gas scavenging per manufacturer’s instructions</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Use pliable face masks in various sizes that can provide effective seal to prevent leakage </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Position mask on patient’s face properly.</a:t>
            </a:r>
          </a:p>
          <a:p>
            <a:endParaRPr lang="en-US" dirty="0"/>
          </a:p>
        </p:txBody>
      </p:sp>
      <p:pic>
        <p:nvPicPr>
          <p:cNvPr id="9" name="Picture 8">
            <a:extLst>
              <a:ext uri="{FF2B5EF4-FFF2-40B4-BE49-F238E27FC236}">
                <a16:creationId xmlns:a16="http://schemas.microsoft.com/office/drawing/2014/main" id="{4C85626A-49D1-6611-D480-506E7DDB2410}"/>
              </a:ext>
            </a:extLst>
          </p:cNvPr>
          <p:cNvPicPr>
            <a:picLocks noChangeAspect="1"/>
          </p:cNvPicPr>
          <p:nvPr/>
        </p:nvPicPr>
        <p:blipFill rotWithShape="1">
          <a:blip r:embed="rId2"/>
          <a:srcRect r="17500"/>
          <a:stretch/>
        </p:blipFill>
        <p:spPr>
          <a:xfrm>
            <a:off x="3429000" y="2549387"/>
            <a:ext cx="5486400" cy="975360"/>
          </a:xfrm>
          <a:prstGeom prst="rect">
            <a:avLst/>
          </a:prstGeom>
        </p:spPr>
      </p:pic>
    </p:spTree>
    <p:extLst>
      <p:ext uri="{BB962C8B-B14F-4D97-AF65-F5344CB8AC3E}">
        <p14:creationId xmlns:p14="http://schemas.microsoft.com/office/powerpoint/2010/main" val="223828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5583A5-3FB1-CDD0-D6D8-652F7037233F}"/>
              </a:ext>
            </a:extLst>
          </p:cNvPr>
          <p:cNvSpPr>
            <a:spLocks noGrp="1"/>
          </p:cNvSpPr>
          <p:nvPr>
            <p:ph type="sldNum" sz="quarter" idx="12"/>
          </p:nvPr>
        </p:nvSpPr>
        <p:spPr/>
        <p:txBody>
          <a:bodyPr/>
          <a:lstStyle/>
          <a:p>
            <a:fld id="{935F4044-894B-B74C-BA70-A76DFBF02618}" type="slidenum">
              <a:rPr lang="en-US" smtClean="0"/>
              <a:pPr/>
              <a:t>69</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D6D2ACFD-1277-B8F3-1296-F85488FF9299}"/>
              </a:ext>
            </a:extLst>
          </p:cNvPr>
          <p:cNvSpPr>
            <a:spLocks noGrp="1"/>
          </p:cNvSpPr>
          <p:nvPr>
            <p:ph type="ftr" sz="quarter" idx="23"/>
          </p:nvPr>
        </p:nvSpPr>
        <p:spPr>
          <a:xfrm>
            <a:off x="3124200" y="4484801"/>
            <a:ext cx="5486400" cy="273844"/>
          </a:xfrm>
        </p:spPr>
        <p:txBody>
          <a:bodyPr/>
          <a:lstStyle/>
          <a:p>
            <a:endParaRPr lang="en-US" dirty="0"/>
          </a:p>
        </p:txBody>
      </p:sp>
      <p:sp>
        <p:nvSpPr>
          <p:cNvPr id="4" name="Text Placeholder 3">
            <a:extLst>
              <a:ext uri="{FF2B5EF4-FFF2-40B4-BE49-F238E27FC236}">
                <a16:creationId xmlns:a16="http://schemas.microsoft.com/office/drawing/2014/main" id="{474D935C-7E63-1570-63E6-4BBF3FA9E679}"/>
              </a:ext>
            </a:extLst>
          </p:cNvPr>
          <p:cNvSpPr>
            <a:spLocks noGrp="1"/>
          </p:cNvSpPr>
          <p:nvPr>
            <p:ph type="body" sz="quarter" idx="27"/>
          </p:nvPr>
        </p:nvSpPr>
        <p:spPr>
          <a:xfrm>
            <a:off x="685800" y="133350"/>
            <a:ext cx="4876800" cy="810233"/>
          </a:xfrm>
        </p:spPr>
        <p:txBody>
          <a:bodyPr/>
          <a:lstStyle/>
          <a:p>
            <a:r>
              <a:rPr lang="en-US" sz="4000" dirty="0">
                <a:solidFill>
                  <a:srgbClr val="C00000"/>
                </a:solidFill>
              </a:rPr>
              <a:t>Sustainability</a:t>
            </a:r>
          </a:p>
          <a:p>
            <a:r>
              <a:rPr lang="en-US" i="0" u="none" strike="noStrike" baseline="0" dirty="0">
                <a:solidFill>
                  <a:srgbClr val="000000"/>
                </a:solidFill>
                <a:latin typeface="Arial" panose="020B0604020202020204" pitchFamily="34" charset="0"/>
              </a:rPr>
              <a:t>Commitment to minimize climate impacts </a:t>
            </a:r>
          </a:p>
          <a:p>
            <a:endParaRPr lang="en-US" sz="4000" dirty="0">
              <a:solidFill>
                <a:srgbClr val="C00000"/>
              </a:solidFill>
            </a:endParaRPr>
          </a:p>
        </p:txBody>
      </p:sp>
      <p:sp>
        <p:nvSpPr>
          <p:cNvPr id="5" name="Text Placeholder 4">
            <a:extLst>
              <a:ext uri="{FF2B5EF4-FFF2-40B4-BE49-F238E27FC236}">
                <a16:creationId xmlns:a16="http://schemas.microsoft.com/office/drawing/2014/main" id="{C9E81520-9580-2CA5-56D5-04AF9DEEFDB0}"/>
              </a:ext>
            </a:extLst>
          </p:cNvPr>
          <p:cNvSpPr>
            <a:spLocks noGrp="1"/>
          </p:cNvSpPr>
          <p:nvPr>
            <p:ph type="body" sz="quarter" idx="28"/>
          </p:nvPr>
        </p:nvSpPr>
        <p:spPr>
          <a:xfrm>
            <a:off x="800100" y="2367661"/>
            <a:ext cx="8077200" cy="131289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Sustainability Committee</a:t>
            </a:r>
          </a:p>
          <a:p>
            <a:pPr algn="l"/>
            <a:r>
              <a:rPr lang="en-US" b="0" i="0" u="none" strike="noStrike" baseline="0" dirty="0">
                <a:solidFill>
                  <a:srgbClr val="000000"/>
                </a:solidFill>
                <a:latin typeface="Arial" panose="020B0604020202020204" pitchFamily="34" charset="0"/>
              </a:rPr>
              <a:t>Member of Practice Greenhealth (PGH)</a:t>
            </a:r>
          </a:p>
          <a:p>
            <a:pPr algn="l"/>
            <a:r>
              <a:rPr lang="en-US" b="0" i="0" u="none" strike="noStrike" baseline="0" dirty="0">
                <a:solidFill>
                  <a:srgbClr val="000000"/>
                </a:solidFill>
                <a:latin typeface="Arial" panose="020B0604020202020204" pitchFamily="34" charset="0"/>
              </a:rPr>
              <a:t>Organizational Environmental Pledges</a:t>
            </a:r>
          </a:p>
          <a:p>
            <a:pPr algn="l"/>
            <a:r>
              <a:rPr lang="en-US" b="0" i="0" u="none" strike="noStrike" baseline="0" dirty="0">
                <a:solidFill>
                  <a:srgbClr val="000000"/>
                </a:solidFill>
                <a:latin typeface="Arial" panose="020B0604020202020204" pitchFamily="34" charset="0"/>
              </a:rPr>
              <a:t>Recent Recognition: PGH Environmental Excellence, PGH Top 25 Environmental Excellence, PGH Emerald Award, PGH Greening the OR Award</a:t>
            </a:r>
          </a:p>
          <a:p>
            <a:pPr algn="l"/>
            <a:r>
              <a:rPr lang="en-US" b="0" i="0" u="none" strike="noStrike" baseline="0" dirty="0">
                <a:solidFill>
                  <a:srgbClr val="000000"/>
                </a:solidFill>
                <a:latin typeface="Arial" panose="020B0604020202020204" pitchFamily="34" charset="0"/>
              </a:rPr>
              <a:t>Initiatives –Engaged Leadership, Less Waste, Safer Chemicals, Greening the OR, Healthy Food, Environmentally Preferable Purchasing, Energy/Water Conservation, and Green Buildings</a:t>
            </a:r>
          </a:p>
          <a:p>
            <a:pPr algn="l"/>
            <a:r>
              <a:rPr lang="en-US" sz="1400" b="0" dirty="0">
                <a:solidFill>
                  <a:srgbClr val="000000"/>
                </a:solidFill>
                <a:latin typeface="Arial" panose="020B0604020202020204" pitchFamily="34" charset="0"/>
              </a:rPr>
              <a:t>			 </a:t>
            </a:r>
            <a:r>
              <a:rPr lang="en-US" sz="1600" b="0" dirty="0">
                <a:solidFill>
                  <a:srgbClr val="C00000"/>
                </a:solidFill>
                <a:latin typeface="Arial" panose="020B0604020202020204" pitchFamily="34" charset="0"/>
              </a:rPr>
              <a:t>Go to hospital intranet Resources A-Z and select </a:t>
            </a:r>
            <a:r>
              <a:rPr lang="en-US" sz="1600" b="0" dirty="0">
                <a:solidFill>
                  <a:srgbClr val="0000FF"/>
                </a:solidFill>
                <a:latin typeface="Arial" panose="020B0604020202020204" pitchFamily="34" charset="0"/>
              </a:rPr>
              <a:t>Sustainability</a:t>
            </a:r>
            <a:endParaRPr lang="en-US" sz="1600" dirty="0"/>
          </a:p>
          <a:p>
            <a:pPr algn="l"/>
            <a:endParaRPr lang="en-US" b="0" i="0" u="none" strike="noStrike" baseline="0" dirty="0">
              <a:solidFill>
                <a:srgbClr val="000000"/>
              </a:solidFill>
              <a:latin typeface="Arial" panose="020B0604020202020204" pitchFamily="34" charset="0"/>
            </a:endParaRPr>
          </a:p>
        </p:txBody>
      </p:sp>
      <p:pic>
        <p:nvPicPr>
          <p:cNvPr id="9" name="Picture 8">
            <a:extLst>
              <a:ext uri="{FF2B5EF4-FFF2-40B4-BE49-F238E27FC236}">
                <a16:creationId xmlns:a16="http://schemas.microsoft.com/office/drawing/2014/main" id="{0E6D6DDE-A9AC-067D-657E-5B7E87775693}"/>
              </a:ext>
            </a:extLst>
          </p:cNvPr>
          <p:cNvPicPr>
            <a:picLocks noChangeAspect="1"/>
          </p:cNvPicPr>
          <p:nvPr/>
        </p:nvPicPr>
        <p:blipFill>
          <a:blip r:embed="rId2"/>
          <a:stretch>
            <a:fillRect/>
          </a:stretch>
        </p:blipFill>
        <p:spPr>
          <a:xfrm>
            <a:off x="5711349" y="700573"/>
            <a:ext cx="3145735" cy="1649593"/>
          </a:xfrm>
          <a:prstGeom prst="rect">
            <a:avLst/>
          </a:prstGeom>
        </p:spPr>
      </p:pic>
    </p:spTree>
    <p:extLst>
      <p:ext uri="{BB962C8B-B14F-4D97-AF65-F5344CB8AC3E}">
        <p14:creationId xmlns:p14="http://schemas.microsoft.com/office/powerpoint/2010/main" val="163290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75EFA5-7501-195D-D964-C2BE57E62779}"/>
              </a:ext>
            </a:extLst>
          </p:cNvPr>
          <p:cNvSpPr>
            <a:spLocks noGrp="1"/>
          </p:cNvSpPr>
          <p:nvPr>
            <p:ph type="sldNum" sz="quarter" idx="12"/>
          </p:nvPr>
        </p:nvSpPr>
        <p:spPr/>
        <p:txBody>
          <a:bodyPr/>
          <a:lstStyle/>
          <a:p>
            <a:fld id="{935F4044-894B-B74C-BA70-A76DFBF02618}" type="slidenum">
              <a:rPr lang="en-US" smtClean="0"/>
              <a:pPr/>
              <a:t>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7D07F9F6-E3EB-6DEE-2071-DA1979CD96DF}"/>
              </a:ext>
            </a:extLst>
          </p:cNvPr>
          <p:cNvSpPr>
            <a:spLocks noGrp="1"/>
          </p:cNvSpPr>
          <p:nvPr>
            <p:ph type="body" idx="1"/>
          </p:nvPr>
        </p:nvSpPr>
        <p:spPr>
          <a:xfrm>
            <a:off x="914401" y="1972636"/>
            <a:ext cx="3733800" cy="2580314"/>
          </a:xfrm>
        </p:spPr>
        <p:txBody>
          <a:bodyPr>
            <a:normAutofit fontScale="62500" lnSpcReduction="20000"/>
          </a:bodyPr>
          <a:lstStyle/>
          <a:p>
            <a:r>
              <a:rPr lang="en-US" sz="2600" b="0" i="0" u="none" strike="noStrike" baseline="0" dirty="0">
                <a:solidFill>
                  <a:srgbClr val="000000"/>
                </a:solidFill>
                <a:latin typeface="Arial" panose="020B0604020202020204" pitchFamily="34" charset="0"/>
              </a:rPr>
              <a:t>Safety compliance component in all staff performance programs with annual review.</a:t>
            </a:r>
          </a:p>
          <a:p>
            <a:endParaRPr lang="en-US" sz="2600" b="0" i="0" u="none" strike="noStrike" baseline="0" dirty="0">
              <a:solidFill>
                <a:srgbClr val="000000"/>
              </a:solidFill>
              <a:latin typeface="Arial" panose="020B0604020202020204" pitchFamily="34" charset="0"/>
            </a:endParaRPr>
          </a:p>
          <a:p>
            <a:r>
              <a:rPr lang="en-US" sz="2600" b="0" i="0" u="none" strike="noStrike" baseline="0" dirty="0">
                <a:solidFill>
                  <a:srgbClr val="000000"/>
                </a:solidFill>
                <a:latin typeface="Arial" panose="020B0604020202020204" pitchFamily="34" charset="0"/>
              </a:rPr>
              <a:t>Recognize employees who promote a safe and healthy work environment -</a:t>
            </a:r>
            <a:r>
              <a:rPr lang="en-US" sz="2600" b="0" i="1" u="none" strike="noStrike" baseline="0" dirty="0">
                <a:solidFill>
                  <a:srgbClr val="C00000"/>
                </a:solidFill>
                <a:latin typeface="Arial" panose="020B0604020202020204" pitchFamily="34" charset="0"/>
              </a:rPr>
              <a:t>You Got Caught Being Safe </a:t>
            </a:r>
            <a:r>
              <a:rPr lang="en-US" sz="2600" b="0" i="0" u="none" strike="noStrike" baseline="0" dirty="0">
                <a:solidFill>
                  <a:srgbClr val="000000"/>
                </a:solidFill>
                <a:latin typeface="Arial" panose="020B0604020202020204" pitchFamily="34" charset="0"/>
              </a:rPr>
              <a:t>program.</a:t>
            </a:r>
          </a:p>
          <a:p>
            <a:endParaRPr lang="en-US" sz="2600" b="0" i="0" u="none" strike="noStrike" baseline="0" dirty="0">
              <a:solidFill>
                <a:srgbClr val="000000"/>
              </a:solidFill>
              <a:latin typeface="Arial" panose="020B0604020202020204" pitchFamily="34" charset="0"/>
            </a:endParaRPr>
          </a:p>
          <a:p>
            <a:r>
              <a:rPr lang="en-US" sz="2600" b="0" i="0" u="none" strike="noStrike" baseline="0" dirty="0">
                <a:solidFill>
                  <a:srgbClr val="000000"/>
                </a:solidFill>
                <a:latin typeface="Arial" panose="020B0604020202020204" pitchFamily="34" charset="0"/>
              </a:rPr>
              <a:t>Compliance with safe work practices and procedures are enforced. </a:t>
            </a: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C00000"/>
              </a:solidFill>
              <a:latin typeface="Arial" panose="020B0604020202020204" pitchFamily="34" charset="0"/>
            </a:endParaRPr>
          </a:p>
        </p:txBody>
      </p:sp>
      <p:sp>
        <p:nvSpPr>
          <p:cNvPr id="8" name="Title 7">
            <a:extLst>
              <a:ext uri="{FF2B5EF4-FFF2-40B4-BE49-F238E27FC236}">
                <a16:creationId xmlns:a16="http://schemas.microsoft.com/office/drawing/2014/main" id="{7C9F6788-380A-E044-F0C6-827640130BB6}"/>
              </a:ext>
            </a:extLst>
          </p:cNvPr>
          <p:cNvSpPr>
            <a:spLocks noGrp="1"/>
          </p:cNvSpPr>
          <p:nvPr>
            <p:ph type="title"/>
          </p:nvPr>
        </p:nvSpPr>
        <p:spPr/>
        <p:txBody>
          <a:bodyPr>
            <a:normAutofit fontScale="90000"/>
          </a:bodyPr>
          <a:lstStyle/>
          <a:p>
            <a:r>
              <a:rPr lang="en-US" dirty="0"/>
              <a:t>Occupational Injury and Illness Prevention Program</a:t>
            </a:r>
            <a:br>
              <a:rPr lang="en-US" dirty="0"/>
            </a:br>
            <a:endParaRPr lang="en-US" dirty="0"/>
          </a:p>
        </p:txBody>
      </p:sp>
      <p:sp>
        <p:nvSpPr>
          <p:cNvPr id="9" name="Text Placeholder 8">
            <a:extLst>
              <a:ext uri="{FF2B5EF4-FFF2-40B4-BE49-F238E27FC236}">
                <a16:creationId xmlns:a16="http://schemas.microsoft.com/office/drawing/2014/main" id="{ED7C8CAF-0FB4-0444-86F2-C7C45289473A}"/>
              </a:ext>
            </a:extLst>
          </p:cNvPr>
          <p:cNvSpPr>
            <a:spLocks noGrp="1"/>
          </p:cNvSpPr>
          <p:nvPr>
            <p:ph type="body" sz="quarter" idx="16"/>
          </p:nvPr>
        </p:nvSpPr>
        <p:spPr/>
        <p:txBody>
          <a:bodyPr/>
          <a:lstStyle/>
          <a:p>
            <a:r>
              <a:rPr lang="en-US" dirty="0"/>
              <a:t>Program Elements</a:t>
            </a:r>
          </a:p>
        </p:txBody>
      </p:sp>
      <p:sp>
        <p:nvSpPr>
          <p:cNvPr id="10" name="Text Placeholder 9">
            <a:extLst>
              <a:ext uri="{FF2B5EF4-FFF2-40B4-BE49-F238E27FC236}">
                <a16:creationId xmlns:a16="http://schemas.microsoft.com/office/drawing/2014/main" id="{DA635E71-7D77-6BE9-231D-5339746A2C7A}"/>
              </a:ext>
            </a:extLst>
          </p:cNvPr>
          <p:cNvSpPr>
            <a:spLocks noGrp="1"/>
          </p:cNvSpPr>
          <p:nvPr>
            <p:ph type="body" sz="quarter" idx="17"/>
          </p:nvPr>
        </p:nvSpPr>
        <p:spPr/>
        <p:txBody>
          <a:bodyPr/>
          <a:lstStyle/>
          <a:p>
            <a:r>
              <a:rPr lang="en-US" dirty="0"/>
              <a:t>Communication Modes</a:t>
            </a:r>
          </a:p>
        </p:txBody>
      </p:sp>
      <p:sp>
        <p:nvSpPr>
          <p:cNvPr id="11" name="Text Placeholder 10">
            <a:extLst>
              <a:ext uri="{FF2B5EF4-FFF2-40B4-BE49-F238E27FC236}">
                <a16:creationId xmlns:a16="http://schemas.microsoft.com/office/drawing/2014/main" id="{0B50045F-8448-A471-2D03-73A560D17AEE}"/>
              </a:ext>
            </a:extLst>
          </p:cNvPr>
          <p:cNvSpPr>
            <a:spLocks noGrp="1"/>
          </p:cNvSpPr>
          <p:nvPr>
            <p:ph type="body" idx="18"/>
          </p:nvPr>
        </p:nvSpPr>
        <p:spPr/>
        <p:txBody>
          <a:bodyPr/>
          <a:lstStyle/>
          <a:p>
            <a:r>
              <a:rPr lang="en-US" sz="1600" dirty="0">
                <a:solidFill>
                  <a:srgbClr val="000000"/>
                </a:solidFill>
                <a:latin typeface="Arial" panose="020B0604020202020204" pitchFamily="34" charset="0"/>
              </a:rPr>
              <a:t>New employee orientation and annual training</a:t>
            </a:r>
          </a:p>
          <a:p>
            <a:r>
              <a:rPr lang="en-US" sz="1600" dirty="0">
                <a:solidFill>
                  <a:srgbClr val="000000"/>
                </a:solidFill>
                <a:latin typeface="Arial" panose="020B0604020202020204" pitchFamily="34" charset="0"/>
              </a:rPr>
              <a:t>Daily briefing huddles</a:t>
            </a:r>
          </a:p>
          <a:p>
            <a:r>
              <a:rPr lang="en-US" sz="1600" dirty="0">
                <a:solidFill>
                  <a:srgbClr val="000000"/>
                </a:solidFill>
                <a:latin typeface="Arial" panose="020B0604020202020204" pitchFamily="34" charset="0"/>
              </a:rPr>
              <a:t>Safety huddles</a:t>
            </a:r>
          </a:p>
          <a:p>
            <a:r>
              <a:rPr lang="en-US" sz="1600" dirty="0">
                <a:solidFill>
                  <a:srgbClr val="000000"/>
                </a:solidFill>
                <a:latin typeface="Arial" panose="020B0604020202020204" pitchFamily="34" charset="0"/>
              </a:rPr>
              <a:t>Posted and distributed safety information</a:t>
            </a:r>
          </a:p>
          <a:p>
            <a:r>
              <a:rPr lang="en-US" sz="1600" dirty="0">
                <a:solidFill>
                  <a:srgbClr val="000000"/>
                </a:solidFill>
                <a:latin typeface="Arial" panose="020B0604020202020204" pitchFamily="34" charset="0"/>
              </a:rPr>
              <a:t>Safety Committees</a:t>
            </a:r>
          </a:p>
          <a:p>
            <a:endParaRPr lang="en-US" dirty="0"/>
          </a:p>
        </p:txBody>
      </p:sp>
    </p:spTree>
    <p:extLst>
      <p:ext uri="{BB962C8B-B14F-4D97-AF65-F5344CB8AC3E}">
        <p14:creationId xmlns:p14="http://schemas.microsoft.com/office/powerpoint/2010/main" val="40328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3" descr="http://www.pantryspa.com/wp-content/uploads/2009/07/drain.jpg">
            <a:extLst>
              <a:ext uri="{FF2B5EF4-FFF2-40B4-BE49-F238E27FC236}">
                <a16:creationId xmlns:a16="http://schemas.microsoft.com/office/drawing/2014/main" id="{328F945C-106E-407F-8E30-5C6B74FFC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059" y="433269"/>
            <a:ext cx="2387204"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le 3">
            <a:extLst>
              <a:ext uri="{FF2B5EF4-FFF2-40B4-BE49-F238E27FC236}">
                <a16:creationId xmlns:a16="http://schemas.microsoft.com/office/drawing/2014/main" id="{75D217BD-4840-54F3-D82B-96AE60D5A0DB}"/>
              </a:ext>
            </a:extLst>
          </p:cNvPr>
          <p:cNvSpPr>
            <a:spLocks noGrp="1"/>
          </p:cNvSpPr>
          <p:nvPr>
            <p:ph type="title"/>
          </p:nvPr>
        </p:nvSpPr>
        <p:spPr bwMode="auto">
          <a:xfrm>
            <a:off x="3886200" y="454195"/>
            <a:ext cx="50292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en-US" sz="33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Environmental Awareness</a:t>
            </a:r>
          </a:p>
        </p:txBody>
      </p:sp>
      <p:pic>
        <p:nvPicPr>
          <p:cNvPr id="99332" name="Picture 21" descr="http://watertreatmentss.com/wp-content/uploads/2011/05/Sewage-Treatment-Plant.jpg">
            <a:extLst>
              <a:ext uri="{FF2B5EF4-FFF2-40B4-BE49-F238E27FC236}">
                <a16:creationId xmlns:a16="http://schemas.microsoft.com/office/drawing/2014/main" id="{E735225D-DA08-1588-5766-7FCB6D939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244" y="1911182"/>
            <a:ext cx="2256235" cy="149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5" descr="http://www.stonybrook.edu/soundscience/graphics/virtual/fromferry/medium/portjefferson/pjclose.jpg">
            <a:extLst>
              <a:ext uri="{FF2B5EF4-FFF2-40B4-BE49-F238E27FC236}">
                <a16:creationId xmlns:a16="http://schemas.microsoft.com/office/drawing/2014/main" id="{F899A99F-A8EF-488A-EDBB-0EB0D4C33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757" y="2441137"/>
            <a:ext cx="2134791" cy="14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A642B3D-336D-4280-92E8-0AE944BB92DA}"/>
              </a:ext>
            </a:extLst>
          </p:cNvPr>
          <p:cNvSpPr/>
          <p:nvPr/>
        </p:nvSpPr>
        <p:spPr>
          <a:xfrm>
            <a:off x="4093369" y="950685"/>
            <a:ext cx="3813572" cy="830997"/>
          </a:xfrm>
          <a:prstGeom prst="rect">
            <a:avLst/>
          </a:prstGeom>
        </p:spPr>
        <p:txBody>
          <a:bodyPr>
            <a:spAutoFit/>
          </a:bodyPr>
          <a:lstStyle/>
          <a:p>
            <a:pPr algn="ctr" eaLnBrk="1" hangingPunct="1">
              <a:defRPr/>
            </a:pPr>
            <a:r>
              <a:rPr lang="en-US" sz="2400" dirty="0">
                <a:cs typeface="Helvetica" pitchFamily="34" charset="0"/>
              </a:rPr>
              <a:t>What happens to waste that is poured down the drain?</a:t>
            </a:r>
          </a:p>
        </p:txBody>
      </p:sp>
      <p:sp>
        <p:nvSpPr>
          <p:cNvPr id="99335" name="TextBox 8">
            <a:extLst>
              <a:ext uri="{FF2B5EF4-FFF2-40B4-BE49-F238E27FC236}">
                <a16:creationId xmlns:a16="http://schemas.microsoft.com/office/drawing/2014/main" id="{EC7AE6B0-9B71-CF0C-CF80-A02A5C499B9F}"/>
              </a:ext>
            </a:extLst>
          </p:cNvPr>
          <p:cNvSpPr txBox="1">
            <a:spLocks noChangeArrowheads="1"/>
          </p:cNvSpPr>
          <p:nvPr/>
        </p:nvSpPr>
        <p:spPr bwMode="auto">
          <a:xfrm>
            <a:off x="1085554" y="2277814"/>
            <a:ext cx="20002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500" dirty="0">
                <a:latin typeface="Arial" panose="020B0604020202020204" pitchFamily="34" charset="0"/>
              </a:rPr>
              <a:t>It goes to the Sewage Treatment Plant at the University and then into the Long Island Sound.</a:t>
            </a:r>
          </a:p>
        </p:txBody>
      </p:sp>
      <p:sp>
        <p:nvSpPr>
          <p:cNvPr id="99336" name="TextBox 10">
            <a:extLst>
              <a:ext uri="{FF2B5EF4-FFF2-40B4-BE49-F238E27FC236}">
                <a16:creationId xmlns:a16="http://schemas.microsoft.com/office/drawing/2014/main" id="{3FD53A48-60B7-F1F8-976D-53C197C71F24}"/>
              </a:ext>
            </a:extLst>
          </p:cNvPr>
          <p:cNvSpPr txBox="1">
            <a:spLocks noChangeArrowheads="1"/>
          </p:cNvSpPr>
          <p:nvPr/>
        </p:nvSpPr>
        <p:spPr bwMode="auto">
          <a:xfrm>
            <a:off x="4392216" y="2380060"/>
            <a:ext cx="114895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050">
                <a:solidFill>
                  <a:schemeClr val="bg1"/>
                </a:solidFill>
                <a:latin typeface="Arial" panose="020B0604020202020204" pitchFamily="34" charset="0"/>
              </a:rPr>
              <a:t>Sewage Treatment Plant at the University</a:t>
            </a:r>
          </a:p>
        </p:txBody>
      </p:sp>
      <p:sp>
        <p:nvSpPr>
          <p:cNvPr id="99337" name="TextBox 11">
            <a:extLst>
              <a:ext uri="{FF2B5EF4-FFF2-40B4-BE49-F238E27FC236}">
                <a16:creationId xmlns:a16="http://schemas.microsoft.com/office/drawing/2014/main" id="{A83EF692-4564-2A3F-F1F8-4B4F02919F1A}"/>
              </a:ext>
            </a:extLst>
          </p:cNvPr>
          <p:cNvSpPr txBox="1">
            <a:spLocks noChangeArrowheads="1"/>
          </p:cNvSpPr>
          <p:nvPr/>
        </p:nvSpPr>
        <p:spPr bwMode="auto">
          <a:xfrm>
            <a:off x="6243638" y="2634853"/>
            <a:ext cx="13930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eaLnBrk="1" hangingPunct="1">
              <a:spcBef>
                <a:spcPct val="0"/>
              </a:spcBef>
              <a:buFontTx/>
              <a:buNone/>
            </a:pPr>
            <a:r>
              <a:rPr lang="en-US" altLang="en-US" sz="1050">
                <a:solidFill>
                  <a:schemeClr val="bg1"/>
                </a:solidFill>
                <a:latin typeface="Arial" panose="020B0604020202020204" pitchFamily="34" charset="0"/>
              </a:rPr>
              <a:t>Long Island Sound</a:t>
            </a:r>
          </a:p>
          <a:p>
            <a:pPr algn="r" eaLnBrk="1" hangingPunct="1">
              <a:spcBef>
                <a:spcPct val="0"/>
              </a:spcBef>
              <a:buFontTx/>
              <a:buNone/>
            </a:pPr>
            <a:r>
              <a:rPr lang="en-US" altLang="en-US" sz="1050">
                <a:solidFill>
                  <a:schemeClr val="bg1"/>
                </a:solidFill>
                <a:latin typeface="Arial" panose="020B0604020202020204" pitchFamily="34" charset="0"/>
              </a:rPr>
              <a:t>Port Jefferson, NY</a:t>
            </a:r>
          </a:p>
        </p:txBody>
      </p:sp>
      <p:sp>
        <p:nvSpPr>
          <p:cNvPr id="99338" name="TextBox 3">
            <a:extLst>
              <a:ext uri="{FF2B5EF4-FFF2-40B4-BE49-F238E27FC236}">
                <a16:creationId xmlns:a16="http://schemas.microsoft.com/office/drawing/2014/main" id="{824EB889-3665-EDFE-1AA3-3059AD47510A}"/>
              </a:ext>
            </a:extLst>
          </p:cNvPr>
          <p:cNvSpPr txBox="1">
            <a:spLocks noChangeArrowheads="1"/>
          </p:cNvSpPr>
          <p:nvPr/>
        </p:nvSpPr>
        <p:spPr bwMode="auto">
          <a:xfrm>
            <a:off x="1662112" y="3896587"/>
            <a:ext cx="6244829" cy="64633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Do not put any hazardous waste down the drain.  </a:t>
            </a:r>
          </a:p>
          <a:p>
            <a:pPr algn="ctr" eaLnBrk="1" hangingPunct="1">
              <a:spcBef>
                <a:spcPct val="0"/>
              </a:spcBef>
              <a:buFontTx/>
              <a:buNone/>
            </a:pPr>
            <a:r>
              <a:rPr lang="en-US" altLang="en-US" sz="1800">
                <a:latin typeface="Arial" panose="020B0604020202020204" pitchFamily="34" charset="0"/>
              </a:rPr>
              <a:t>Follow Hazardous Waste disposal procedures.</a:t>
            </a:r>
          </a:p>
        </p:txBody>
      </p:sp>
      <p:sp>
        <p:nvSpPr>
          <p:cNvPr id="99339" name="Text Placeholder 2">
            <a:extLst>
              <a:ext uri="{FF2B5EF4-FFF2-40B4-BE49-F238E27FC236}">
                <a16:creationId xmlns:a16="http://schemas.microsoft.com/office/drawing/2014/main" id="{304AF121-317B-0532-7F4D-332E2699357E}"/>
              </a:ext>
            </a:extLst>
          </p:cNvPr>
          <p:cNvSpPr txBox="1">
            <a:spLocks/>
          </p:cNvSpPr>
          <p:nvPr/>
        </p:nvSpPr>
        <p:spPr bwMode="auto">
          <a:xfrm>
            <a:off x="4329113" y="88615"/>
            <a:ext cx="3829050"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a:spcBef>
                <a:spcPct val="0"/>
              </a:spcBef>
              <a:buFontTx/>
              <a:buNone/>
            </a:pPr>
            <a:r>
              <a:rPr lang="en-US" altLang="en-US" sz="1950" dirty="0">
                <a:solidFill>
                  <a:srgbClr val="C00000"/>
                </a:solidFill>
                <a:latin typeface="Arial" panose="020B0604020202020204" pitchFamily="34" charset="0"/>
                <a:cs typeface="Arial" panose="020B0604020202020204" pitchFamily="34" charset="0"/>
              </a:rPr>
              <a:t>Hazardous and Universal Waste </a:t>
            </a:r>
          </a:p>
        </p:txBody>
      </p:sp>
      <p:sp>
        <p:nvSpPr>
          <p:cNvPr id="99340" name="Slide Number Placeholder 3">
            <a:extLst>
              <a:ext uri="{FF2B5EF4-FFF2-40B4-BE49-F238E27FC236}">
                <a16:creationId xmlns:a16="http://schemas.microsoft.com/office/drawing/2014/main" id="{1037E1F9-C33F-FE82-B7CB-8C01D73938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CA46785-241A-4845-840C-A8FA20EB4BF6}" type="slidenum">
              <a:rPr lang="en-US" altLang="en-US" sz="1350">
                <a:latin typeface="Arial" panose="020B0604020202020204" pitchFamily="34" charset="0"/>
              </a:rPr>
              <a:pPr>
                <a:spcBef>
                  <a:spcPct val="0"/>
                </a:spcBef>
                <a:buFontTx/>
                <a:buNone/>
              </a:pPr>
              <a:t>70</a:t>
            </a:fld>
            <a:endParaRPr lang="en-US" altLang="en-US" sz="1350">
              <a:latin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09D17-4372-FC72-0DC5-98ECDE880DE0}"/>
              </a:ext>
            </a:extLst>
          </p:cNvPr>
          <p:cNvSpPr>
            <a:spLocks noGrp="1"/>
          </p:cNvSpPr>
          <p:nvPr>
            <p:ph type="sldNum" sz="quarter" idx="12"/>
          </p:nvPr>
        </p:nvSpPr>
        <p:spPr/>
        <p:txBody>
          <a:bodyPr/>
          <a:lstStyle/>
          <a:p>
            <a:fld id="{935F4044-894B-B74C-BA70-A76DFBF02618}" type="slidenum">
              <a:rPr lang="en-US" smtClean="0"/>
              <a:pPr/>
              <a:t>71</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786EAE5B-70FF-6C80-187C-8370E9BDFF14}"/>
              </a:ext>
            </a:extLst>
          </p:cNvPr>
          <p:cNvPicPr>
            <a:picLocks noChangeAspect="1"/>
          </p:cNvPicPr>
          <p:nvPr/>
        </p:nvPicPr>
        <p:blipFill>
          <a:blip r:embed="rId2"/>
          <a:stretch>
            <a:fillRect/>
          </a:stretch>
        </p:blipFill>
        <p:spPr>
          <a:xfrm>
            <a:off x="6960637" y="2762188"/>
            <a:ext cx="1828800" cy="1638886"/>
          </a:xfrm>
          <a:prstGeom prst="rect">
            <a:avLst/>
          </a:prstGeom>
        </p:spPr>
      </p:pic>
      <p:sp>
        <p:nvSpPr>
          <p:cNvPr id="3" name="Text Placeholder 2">
            <a:extLst>
              <a:ext uri="{FF2B5EF4-FFF2-40B4-BE49-F238E27FC236}">
                <a16:creationId xmlns:a16="http://schemas.microsoft.com/office/drawing/2014/main" id="{71C4B1A1-CE95-3BB1-6931-030082AB2250}"/>
              </a:ext>
            </a:extLst>
          </p:cNvPr>
          <p:cNvSpPr txBox="1">
            <a:spLocks/>
          </p:cNvSpPr>
          <p:nvPr/>
        </p:nvSpPr>
        <p:spPr bwMode="auto">
          <a:xfrm>
            <a:off x="1855237" y="51730"/>
            <a:ext cx="51054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a:spcBef>
                <a:spcPct val="0"/>
              </a:spcBef>
              <a:buFontTx/>
              <a:buNone/>
            </a:pPr>
            <a:r>
              <a:rPr lang="en-US" altLang="en-US" sz="2600" dirty="0">
                <a:solidFill>
                  <a:srgbClr val="C00000"/>
                </a:solidFill>
                <a:latin typeface="Arial" panose="020B0604020202020204" pitchFamily="34" charset="0"/>
                <a:cs typeface="Arial" panose="020B0604020202020204" pitchFamily="34" charset="0"/>
              </a:rPr>
              <a:t>Hazardous and Universal Waste </a:t>
            </a:r>
          </a:p>
        </p:txBody>
      </p:sp>
      <p:sp>
        <p:nvSpPr>
          <p:cNvPr id="6" name="Title 1">
            <a:extLst>
              <a:ext uri="{FF2B5EF4-FFF2-40B4-BE49-F238E27FC236}">
                <a16:creationId xmlns:a16="http://schemas.microsoft.com/office/drawing/2014/main" id="{E808F26D-34DA-6265-6075-E095E57E56EA}"/>
              </a:ext>
            </a:extLst>
          </p:cNvPr>
          <p:cNvSpPr txBox="1">
            <a:spLocks/>
          </p:cNvSpPr>
          <p:nvPr/>
        </p:nvSpPr>
        <p:spPr>
          <a:xfrm>
            <a:off x="762000" y="539073"/>
            <a:ext cx="8229600" cy="564001"/>
          </a:xfrm>
          <a:prstGeom prst="rect">
            <a:avLst/>
          </a:prstGeom>
        </p:spPr>
        <p:txBody>
          <a:bodyPr>
            <a:normAutofit/>
          </a:bodyPr>
          <a:lst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sz="1800" dirty="0">
                <a:solidFill>
                  <a:schemeClr val="tx1"/>
                </a:solidFill>
                <a:latin typeface="+mj-lt"/>
              </a:rPr>
              <a:t>How do I know if I have to manage a chemical as a </a:t>
            </a:r>
            <a:r>
              <a:rPr lang="en-US" sz="1800" dirty="0">
                <a:solidFill>
                  <a:srgbClr val="C00000"/>
                </a:solidFill>
                <a:latin typeface="+mj-lt"/>
              </a:rPr>
              <a:t>hazardous or universal waste</a:t>
            </a:r>
            <a:r>
              <a:rPr lang="en-US" sz="1800" dirty="0">
                <a:solidFill>
                  <a:schemeClr val="tx1"/>
                </a:solidFill>
                <a:latin typeface="+mj-lt"/>
              </a:rPr>
              <a:t>?</a:t>
            </a:r>
          </a:p>
        </p:txBody>
      </p:sp>
      <p:sp>
        <p:nvSpPr>
          <p:cNvPr id="7" name="Content Placeholder 2">
            <a:extLst>
              <a:ext uri="{FF2B5EF4-FFF2-40B4-BE49-F238E27FC236}">
                <a16:creationId xmlns:a16="http://schemas.microsoft.com/office/drawing/2014/main" id="{0F61E913-94C6-8150-74A6-125934A70BE8}"/>
              </a:ext>
            </a:extLst>
          </p:cNvPr>
          <p:cNvSpPr txBox="1">
            <a:spLocks/>
          </p:cNvSpPr>
          <p:nvPr/>
        </p:nvSpPr>
        <p:spPr>
          <a:xfrm>
            <a:off x="762000" y="1228663"/>
            <a:ext cx="4516438" cy="3067050"/>
          </a:xfrm>
          <a:prstGeom prst="rect">
            <a:avLst/>
          </a:prstGeom>
        </p:spPr>
        <p:txBody>
          <a:bodyPr/>
          <a:lst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
              <a:buFont typeface="Arial" panose="020B0604020202020204" pitchFamily="34" charset="0"/>
              <a:buNone/>
            </a:pPr>
            <a:r>
              <a:rPr lang="en-US" altLang="en-US" sz="1400" b="1" dirty="0">
                <a:latin typeface="Helvetica" panose="020B0604020202020204" pitchFamily="34" charset="0"/>
                <a:ea typeface="ＭＳ Ｐゴシック" panose="020B0600070205080204" pitchFamily="34" charset="-128"/>
                <a:cs typeface="Helvetica" panose="020B0604020202020204" pitchFamily="34" charset="0"/>
              </a:rPr>
              <a:t>Most hazardous wastes &amp; universal wastes have already been identified and are being collected.</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e.g., medications, paints, solvents and other lab chemicals</a:t>
            </a:r>
          </a:p>
          <a:p>
            <a:pPr marL="57150">
              <a:buFont typeface="Arial" panose="020B0604020202020204" pitchFamily="34" charset="0"/>
              <a:buNone/>
            </a:pPr>
            <a:r>
              <a:rPr lang="en-US" altLang="en-US" sz="1400" b="1" dirty="0">
                <a:latin typeface="Helvetica" panose="020B0604020202020204" pitchFamily="34" charset="0"/>
                <a:ea typeface="ＭＳ Ｐゴシック" panose="020B0600070205080204" pitchFamily="34" charset="-128"/>
                <a:cs typeface="Helvetica" panose="020B0604020202020204" pitchFamily="34" charset="0"/>
              </a:rPr>
              <a:t>Review the Waste Determination</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Located in Safety Data Sheet database (</a:t>
            </a:r>
            <a:r>
              <a:rPr lang="en-US" altLang="en-US" sz="1400" dirty="0" err="1">
                <a:latin typeface="Helvetica" panose="020B0604020202020204" pitchFamily="34" charset="0"/>
                <a:ea typeface="ＭＳ Ｐゴシック" panose="020B0600070205080204" pitchFamily="34" charset="-128"/>
                <a:cs typeface="Helvetica" panose="020B0604020202020204" pitchFamily="34" charset="0"/>
              </a:rPr>
              <a:t>SDSPro</a:t>
            </a: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 on Hospital Intranet. </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For waste effluent from lab equipment or processes that contain multiple chemicals/products, EH&amp;S maintains waste determinations.</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Any questions, contact EH&amp;S at 4-6783.</a:t>
            </a:r>
          </a:p>
          <a:p>
            <a:pPr lvl="1"/>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12" name="Picture 4" descr="http://thedraconian.com/wp-content/uploads/2011/04/IV-Bag.png">
            <a:extLst>
              <a:ext uri="{FF2B5EF4-FFF2-40B4-BE49-F238E27FC236}">
                <a16:creationId xmlns:a16="http://schemas.microsoft.com/office/drawing/2014/main" id="{0A81B773-2FCF-2033-A9FB-BC7D09D77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985" y="1090550"/>
            <a:ext cx="1550015" cy="154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48A5B51-7D2D-4558-8680-262BD8A231A7}"/>
              </a:ext>
            </a:extLst>
          </p:cNvPr>
          <p:cNvPicPr>
            <a:picLocks noChangeAspect="1"/>
          </p:cNvPicPr>
          <p:nvPr/>
        </p:nvPicPr>
        <p:blipFill>
          <a:blip r:embed="rId4"/>
          <a:stretch>
            <a:fillRect/>
          </a:stretch>
        </p:blipFill>
        <p:spPr>
          <a:xfrm>
            <a:off x="5278438" y="2883038"/>
            <a:ext cx="1426588" cy="1518036"/>
          </a:xfrm>
          <a:prstGeom prst="rect">
            <a:avLst/>
          </a:prstGeom>
        </p:spPr>
      </p:pic>
      <p:pic>
        <p:nvPicPr>
          <p:cNvPr id="14" name="Picture 13">
            <a:extLst>
              <a:ext uri="{FF2B5EF4-FFF2-40B4-BE49-F238E27FC236}">
                <a16:creationId xmlns:a16="http://schemas.microsoft.com/office/drawing/2014/main" id="{705C1E8D-14E8-F64C-5465-EEDB15388363}"/>
              </a:ext>
            </a:extLst>
          </p:cNvPr>
          <p:cNvPicPr>
            <a:picLocks noChangeAspect="1"/>
          </p:cNvPicPr>
          <p:nvPr/>
        </p:nvPicPr>
        <p:blipFill>
          <a:blip r:embed="rId5"/>
          <a:stretch>
            <a:fillRect/>
          </a:stretch>
        </p:blipFill>
        <p:spPr>
          <a:xfrm>
            <a:off x="7433957" y="1008091"/>
            <a:ext cx="1329043" cy="1694835"/>
          </a:xfrm>
          <a:prstGeom prst="rect">
            <a:avLst/>
          </a:prstGeom>
        </p:spPr>
      </p:pic>
    </p:spTree>
    <p:extLst>
      <p:ext uri="{BB962C8B-B14F-4D97-AF65-F5344CB8AC3E}">
        <p14:creationId xmlns:p14="http://schemas.microsoft.com/office/powerpoint/2010/main" val="694623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camalley\AppData\Local\Microsoft\Windows\Temporary Internet Files\Content.IE5\0D1XUF0Z\MP900446706[1].jpg">
            <a:extLst>
              <a:ext uri="{FF2B5EF4-FFF2-40B4-BE49-F238E27FC236}">
                <a16:creationId xmlns:a16="http://schemas.microsoft.com/office/drawing/2014/main" id="{A0BB217D-A499-20EC-FDD2-6A4605A62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390" r="38728"/>
          <a:stretch>
            <a:fillRect/>
          </a:stretch>
        </p:blipFill>
        <p:spPr bwMode="auto">
          <a:xfrm>
            <a:off x="7587343" y="102393"/>
            <a:ext cx="1521619"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DA6BF63-F872-480C-9521-E0613473346D}"/>
              </a:ext>
            </a:extLst>
          </p:cNvPr>
          <p:cNvSpPr>
            <a:spLocks noGrp="1"/>
          </p:cNvSpPr>
          <p:nvPr>
            <p:ph type="title"/>
          </p:nvPr>
        </p:nvSpPr>
        <p:spPr>
          <a:xfrm>
            <a:off x="1327547" y="857250"/>
            <a:ext cx="5029200" cy="457200"/>
          </a:xfrm>
        </p:spPr>
        <p:txBody>
          <a:bodyPr/>
          <a:lstStyle/>
          <a:p>
            <a:pPr algn="ctr">
              <a:defRPr/>
            </a:pPr>
            <a:r>
              <a:rPr lang="en-US" dirty="0">
                <a:solidFill>
                  <a:schemeClr val="tx1"/>
                </a:solidFill>
                <a:latin typeface="+mj-lt"/>
              </a:rPr>
              <a:t>What is a </a:t>
            </a:r>
            <a:r>
              <a:rPr lang="en-US" dirty="0">
                <a:solidFill>
                  <a:srgbClr val="C00000"/>
                </a:solidFill>
                <a:latin typeface="+mj-lt"/>
              </a:rPr>
              <a:t>Hazardous Waste</a:t>
            </a:r>
            <a:r>
              <a:rPr lang="en-US" dirty="0">
                <a:solidFill>
                  <a:schemeClr val="tx1"/>
                </a:solidFill>
                <a:latin typeface="+mj-lt"/>
              </a:rPr>
              <a:t>?</a:t>
            </a:r>
          </a:p>
        </p:txBody>
      </p:sp>
      <p:sp>
        <p:nvSpPr>
          <p:cNvPr id="3" name="Content Placeholder 2">
            <a:extLst>
              <a:ext uri="{FF2B5EF4-FFF2-40B4-BE49-F238E27FC236}">
                <a16:creationId xmlns:a16="http://schemas.microsoft.com/office/drawing/2014/main" id="{BAAFD344-9741-4DB7-8501-40A959425FCE}"/>
              </a:ext>
            </a:extLst>
          </p:cNvPr>
          <p:cNvSpPr>
            <a:spLocks noGrp="1"/>
          </p:cNvSpPr>
          <p:nvPr>
            <p:ph idx="1"/>
          </p:nvPr>
        </p:nvSpPr>
        <p:spPr>
          <a:xfrm>
            <a:off x="1257300" y="1371601"/>
            <a:ext cx="5657850" cy="3508772"/>
          </a:xfrm>
        </p:spPr>
        <p:txBody>
          <a:bodyPr>
            <a:normAutofit/>
          </a:bodyPr>
          <a:lstStyle/>
          <a:p>
            <a:pPr marL="0" indent="0">
              <a:buNone/>
              <a:defRPr/>
            </a:pPr>
            <a:r>
              <a:rPr lang="en-US" dirty="0">
                <a:latin typeface="+mn-lt"/>
              </a:rPr>
              <a:t>A waste that exhibits one of the following</a:t>
            </a:r>
            <a:r>
              <a:rPr lang="en-US" b="1" dirty="0">
                <a:latin typeface="+mn-lt"/>
              </a:rPr>
              <a:t> </a:t>
            </a:r>
            <a:r>
              <a:rPr lang="en-US" dirty="0">
                <a:latin typeface="+mn-lt"/>
              </a:rPr>
              <a:t>characteristics:</a:t>
            </a:r>
          </a:p>
          <a:p>
            <a:pPr lvl="1">
              <a:buFont typeface="Wingdings" pitchFamily="2" charset="2"/>
              <a:buChar char="§"/>
              <a:defRPr/>
            </a:pPr>
            <a:r>
              <a:rPr lang="en-US" sz="1800" dirty="0">
                <a:latin typeface="+mn-lt"/>
              </a:rPr>
              <a:t>Harmful or fatal when ingested or absorbed </a:t>
            </a:r>
            <a:r>
              <a:rPr lang="en-US" sz="1800" dirty="0">
                <a:solidFill>
                  <a:srgbClr val="C00000"/>
                </a:solidFill>
                <a:latin typeface="+mn-lt"/>
              </a:rPr>
              <a:t>(Toxicity)</a:t>
            </a:r>
          </a:p>
          <a:p>
            <a:pPr lvl="1">
              <a:buFont typeface="Wingdings" pitchFamily="2" charset="2"/>
              <a:buChar char="§"/>
              <a:defRPr/>
            </a:pPr>
            <a:r>
              <a:rPr lang="en-US" sz="1800" dirty="0">
                <a:latin typeface="+mn-lt"/>
              </a:rPr>
              <a:t>Unstable under normal conditions </a:t>
            </a:r>
            <a:r>
              <a:rPr lang="en-US" sz="1800" dirty="0">
                <a:solidFill>
                  <a:srgbClr val="C00000"/>
                </a:solidFill>
                <a:latin typeface="+mn-lt"/>
              </a:rPr>
              <a:t>(Reactivity)</a:t>
            </a:r>
          </a:p>
          <a:p>
            <a:pPr lvl="1">
              <a:buFont typeface="Wingdings" pitchFamily="2" charset="2"/>
              <a:buChar char="§"/>
              <a:defRPr/>
            </a:pPr>
            <a:r>
              <a:rPr lang="en-US" sz="1800" dirty="0">
                <a:latin typeface="+mn-lt"/>
              </a:rPr>
              <a:t>Flashpoint &lt;60</a:t>
            </a:r>
            <a:r>
              <a:rPr lang="en-US" sz="1800" baseline="30000" dirty="0">
                <a:latin typeface="+mn-lt"/>
              </a:rPr>
              <a:t>o</a:t>
            </a:r>
            <a:r>
              <a:rPr lang="en-US" sz="1800" dirty="0">
                <a:latin typeface="+mn-lt"/>
              </a:rPr>
              <a:t>C (140</a:t>
            </a:r>
            <a:r>
              <a:rPr lang="en-US" sz="1800" baseline="30000" dirty="0">
                <a:latin typeface="+mn-lt"/>
              </a:rPr>
              <a:t>o</a:t>
            </a:r>
            <a:r>
              <a:rPr lang="en-US" sz="1800" dirty="0">
                <a:latin typeface="+mn-lt"/>
              </a:rPr>
              <a:t>F) </a:t>
            </a:r>
            <a:r>
              <a:rPr lang="en-US" sz="1800" dirty="0">
                <a:solidFill>
                  <a:srgbClr val="C00000"/>
                </a:solidFill>
                <a:latin typeface="+mn-lt"/>
              </a:rPr>
              <a:t>(Ignitability)</a:t>
            </a:r>
            <a:r>
              <a:rPr lang="en-US" sz="1800" dirty="0">
                <a:solidFill>
                  <a:srgbClr val="C00000"/>
                </a:solidFill>
              </a:rPr>
              <a:t> </a:t>
            </a:r>
            <a:endParaRPr lang="en-US" sz="1800" dirty="0">
              <a:solidFill>
                <a:srgbClr val="C00000"/>
              </a:solidFill>
              <a:latin typeface="+mn-lt"/>
            </a:endParaRPr>
          </a:p>
          <a:p>
            <a:pPr lvl="1">
              <a:buFont typeface="Wingdings" pitchFamily="2" charset="2"/>
              <a:buChar char="§"/>
              <a:defRPr/>
            </a:pPr>
            <a:r>
              <a:rPr lang="en-US" sz="1800" dirty="0">
                <a:latin typeface="+mn-lt"/>
              </a:rPr>
              <a:t>pH </a:t>
            </a:r>
            <a:r>
              <a:rPr lang="en-US" sz="1800" u="sng" dirty="0">
                <a:latin typeface="+mn-lt"/>
              </a:rPr>
              <a:t>&lt;</a:t>
            </a:r>
            <a:r>
              <a:rPr lang="en-US" sz="1800" dirty="0">
                <a:latin typeface="+mn-lt"/>
              </a:rPr>
              <a:t>2 or </a:t>
            </a:r>
            <a:r>
              <a:rPr lang="en-US" sz="1800" u="sng" dirty="0">
                <a:latin typeface="+mn-lt"/>
              </a:rPr>
              <a:t>&gt;</a:t>
            </a:r>
            <a:r>
              <a:rPr lang="en-US" sz="1800" dirty="0">
                <a:latin typeface="+mn-lt"/>
              </a:rPr>
              <a:t>12.5 </a:t>
            </a:r>
            <a:r>
              <a:rPr lang="en-US" sz="1800" dirty="0">
                <a:solidFill>
                  <a:srgbClr val="C00000"/>
                </a:solidFill>
                <a:latin typeface="+mn-lt"/>
              </a:rPr>
              <a:t>(Corrosivity)</a:t>
            </a:r>
          </a:p>
          <a:p>
            <a:pPr marL="85725" indent="0">
              <a:buNone/>
              <a:defRPr/>
            </a:pPr>
            <a:r>
              <a:rPr lang="en-US" b="1" i="1" dirty="0">
                <a:latin typeface="+mn-lt"/>
              </a:rPr>
              <a:t>Or</a:t>
            </a:r>
            <a:r>
              <a:rPr lang="en-US" dirty="0">
                <a:latin typeface="+mn-lt"/>
              </a:rPr>
              <a:t> is listed in the applicable NYS regulations (6 NYCRR Part 371)</a:t>
            </a:r>
          </a:p>
        </p:txBody>
      </p:sp>
      <p:sp>
        <p:nvSpPr>
          <p:cNvPr id="101381" name="Text Placeholder 2">
            <a:extLst>
              <a:ext uri="{FF2B5EF4-FFF2-40B4-BE49-F238E27FC236}">
                <a16:creationId xmlns:a16="http://schemas.microsoft.com/office/drawing/2014/main" id="{B03003B6-F986-8D2E-CD05-28BF333549DE}"/>
              </a:ext>
            </a:extLst>
          </p:cNvPr>
          <p:cNvSpPr txBox="1">
            <a:spLocks/>
          </p:cNvSpPr>
          <p:nvPr/>
        </p:nvSpPr>
        <p:spPr bwMode="auto">
          <a:xfrm>
            <a:off x="3951247" y="373856"/>
            <a:ext cx="3829050"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1950" dirty="0">
                <a:solidFill>
                  <a:srgbClr val="C00000"/>
                </a:solidFill>
                <a:latin typeface="Arial" panose="020B0604020202020204" pitchFamily="34" charset="0"/>
                <a:cs typeface="Arial" panose="020B0604020202020204" pitchFamily="34" charset="0"/>
              </a:rPr>
              <a:t>Hazardous and Universal Waste </a:t>
            </a:r>
          </a:p>
        </p:txBody>
      </p:sp>
      <p:sp>
        <p:nvSpPr>
          <p:cNvPr id="101382" name="Slide Number Placeholder 5">
            <a:extLst>
              <a:ext uri="{FF2B5EF4-FFF2-40B4-BE49-F238E27FC236}">
                <a16:creationId xmlns:a16="http://schemas.microsoft.com/office/drawing/2014/main" id="{A3DB6347-BA91-A870-4A09-1DA9295175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16092864-0353-4A51-880F-2A4CD4AD6B97}" type="slidenum">
              <a:rPr lang="en-US" altLang="en-US" sz="1350">
                <a:solidFill>
                  <a:prstClr val="black"/>
                </a:solidFill>
                <a:latin typeface="Arial" panose="020B0604020202020204" pitchFamily="34" charset="0"/>
              </a:rPr>
              <a:pPr defTabSz="685800" fontAlgn="base">
                <a:spcBef>
                  <a:spcPct val="0"/>
                </a:spcBef>
                <a:spcAft>
                  <a:spcPct val="0"/>
                </a:spcAft>
                <a:buNone/>
              </a:pPr>
              <a:t>72</a:t>
            </a:fld>
            <a:endParaRPr lang="en-US" altLang="en-US" sz="1350">
              <a:solidFill>
                <a:prstClr val="black"/>
              </a:solidFill>
              <a:latin typeface="Arial" panose="020B0604020202020204" pitchFamily="34"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C3DDC5-291B-9B76-F67B-15F04760BC45}"/>
              </a:ext>
            </a:extLst>
          </p:cNvPr>
          <p:cNvSpPr>
            <a:spLocks noGrp="1"/>
          </p:cNvSpPr>
          <p:nvPr>
            <p:ph type="sldNum" sz="quarter" idx="12"/>
          </p:nvPr>
        </p:nvSpPr>
        <p:spPr/>
        <p:txBody>
          <a:bodyPr/>
          <a:lstStyle/>
          <a:p>
            <a:fld id="{935F4044-894B-B74C-BA70-A76DFBF02618}" type="slidenum">
              <a:rPr lang="en-US" smtClean="0"/>
              <a:pPr/>
              <a:t>73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91276A9-A4EC-F291-932F-4B64D609FA5D}"/>
              </a:ext>
            </a:extLst>
          </p:cNvPr>
          <p:cNvSpPr>
            <a:spLocks noGrp="1"/>
          </p:cNvSpPr>
          <p:nvPr>
            <p:ph type="body" sz="quarter" idx="27"/>
          </p:nvPr>
        </p:nvSpPr>
        <p:spPr>
          <a:xfrm>
            <a:off x="762000" y="120243"/>
            <a:ext cx="6843091" cy="558664"/>
          </a:xfrm>
        </p:spPr>
        <p:txBody>
          <a:bodyPr/>
          <a:lstStyle/>
          <a:p>
            <a:r>
              <a:rPr lang="en-US" dirty="0"/>
              <a:t>Use the right waste container</a:t>
            </a:r>
          </a:p>
        </p:txBody>
      </p:sp>
      <p:graphicFrame>
        <p:nvGraphicFramePr>
          <p:cNvPr id="10" name="Table 10">
            <a:extLst>
              <a:ext uri="{FF2B5EF4-FFF2-40B4-BE49-F238E27FC236}">
                <a16:creationId xmlns:a16="http://schemas.microsoft.com/office/drawing/2014/main" id="{7C04D1AC-2BE7-25E1-A358-5A409D942CAC}"/>
              </a:ext>
            </a:extLst>
          </p:cNvPr>
          <p:cNvGraphicFramePr>
            <a:graphicFrameLocks noGrp="1"/>
          </p:cNvGraphicFramePr>
          <p:nvPr>
            <p:ph sz="quarter" idx="33"/>
            <p:extLst>
              <p:ext uri="{D42A27DB-BD31-4B8C-83A1-F6EECF244321}">
                <p14:modId xmlns:p14="http://schemas.microsoft.com/office/powerpoint/2010/main" val="2678888026"/>
              </p:ext>
            </p:extLst>
          </p:nvPr>
        </p:nvGraphicFramePr>
        <p:xfrm>
          <a:off x="530869" y="855379"/>
          <a:ext cx="7848600" cy="2995264"/>
        </p:xfrm>
        <a:graphic>
          <a:graphicData uri="http://schemas.openxmlformats.org/drawingml/2006/table">
            <a:tbl>
              <a:tblPr firstRow="1" bandRow="1">
                <a:tableStyleId>{5C22544A-7EE6-4342-B048-85BDC9FD1C3A}</a:tableStyleId>
              </a:tblPr>
              <a:tblGrid>
                <a:gridCol w="3528391">
                  <a:extLst>
                    <a:ext uri="{9D8B030D-6E8A-4147-A177-3AD203B41FA5}">
                      <a16:colId xmlns:a16="http://schemas.microsoft.com/office/drawing/2014/main" val="1549078250"/>
                    </a:ext>
                  </a:extLst>
                </a:gridCol>
                <a:gridCol w="4320209">
                  <a:extLst>
                    <a:ext uri="{9D8B030D-6E8A-4147-A177-3AD203B41FA5}">
                      <a16:colId xmlns:a16="http://schemas.microsoft.com/office/drawing/2014/main" val="3730390745"/>
                    </a:ext>
                  </a:extLst>
                </a:gridCol>
              </a:tblGrid>
              <a:tr h="1497632">
                <a:tc>
                  <a:txBody>
                    <a:bodyPr/>
                    <a:lstStyle/>
                    <a:p>
                      <a:r>
                        <a:rPr lang="en-US" sz="1400" b="0" i="0" u="none" strike="noStrike" baseline="0" dirty="0">
                          <a:solidFill>
                            <a:srgbClr val="000000"/>
                          </a:solidFill>
                          <a:latin typeface="Arial" panose="020B0604020202020204" pitchFamily="34" charset="0"/>
                        </a:rPr>
                        <a:t>Pharmacy Return Box –Unused drugs</a:t>
                      </a:r>
                    </a:p>
                    <a:p>
                      <a:endParaRPr lang="en-US" dirty="0"/>
                    </a:p>
                  </a:txBody>
                  <a:tcPr>
                    <a:lnR w="12700" cmpd="sng">
                      <a:noFill/>
                    </a:lnR>
                    <a:noFill/>
                  </a:tcPr>
                </a:tc>
                <a:tc>
                  <a:txBody>
                    <a:bodyPr/>
                    <a:lstStyle/>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Locked Container w/ fiberboard drum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(Critical Care Areas) –epinephrine,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propofol/diprivan, eptifibatide/integrilin,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and nitroglycerin</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9170603"/>
                  </a:ext>
                </a:extLst>
              </a:tr>
              <a:tr h="1497632">
                <a:tc>
                  <a:txBody>
                    <a:bodyPr/>
                    <a:lstStyle/>
                    <a:p>
                      <a:endParaRPr lang="en-US" sz="135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Black 2-gallon container –Drugs with a HW label</a:t>
                      </a:r>
                      <a:endParaRPr lang="en-US" sz="1400" dirty="0">
                        <a:latin typeface="Arial" panose="020B0604020202020204" pitchFamily="34" charset="0"/>
                        <a:cs typeface="Arial" panose="020B0604020202020204" pitchFamily="34" charset="0"/>
                      </a:endParaRPr>
                    </a:p>
                  </a:txBody>
                  <a:tcPr>
                    <a:noFill/>
                  </a:tcPr>
                </a:tc>
                <a:tc>
                  <a:txBody>
                    <a:bodyPr/>
                    <a:lstStyle/>
                    <a:p>
                      <a:endParaRPr lang="en-US" sz="135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Chemo container (Oncology Areas) –Chemotherapy waste</a:t>
                      </a:r>
                    </a:p>
                    <a:p>
                      <a:endParaRPr lang="en-US" dirty="0"/>
                    </a:p>
                  </a:txBody>
                  <a:tcPr>
                    <a:lnT w="38100" cmpd="sng">
                      <a:noFill/>
                    </a:lnT>
                    <a:noFill/>
                  </a:tcPr>
                </a:tc>
                <a:extLst>
                  <a:ext uri="{0D108BD9-81ED-4DB2-BD59-A6C34878D82A}">
                    <a16:rowId xmlns:a16="http://schemas.microsoft.com/office/drawing/2014/main" val="4106782842"/>
                  </a:ext>
                </a:extLst>
              </a:tr>
            </a:tbl>
          </a:graphicData>
        </a:graphic>
      </p:graphicFrame>
      <p:pic>
        <p:nvPicPr>
          <p:cNvPr id="14" name="Picture 13">
            <a:extLst>
              <a:ext uri="{FF2B5EF4-FFF2-40B4-BE49-F238E27FC236}">
                <a16:creationId xmlns:a16="http://schemas.microsoft.com/office/drawing/2014/main" id="{F7A0D07E-BBD4-72CB-A34C-30A30500EFAD}"/>
              </a:ext>
            </a:extLst>
          </p:cNvPr>
          <p:cNvPicPr>
            <a:picLocks noChangeAspect="1"/>
          </p:cNvPicPr>
          <p:nvPr/>
        </p:nvPicPr>
        <p:blipFill>
          <a:blip r:embed="rId2"/>
          <a:stretch>
            <a:fillRect/>
          </a:stretch>
        </p:blipFill>
        <p:spPr>
          <a:xfrm>
            <a:off x="1600426" y="1213924"/>
            <a:ext cx="1371600" cy="1153391"/>
          </a:xfrm>
          <a:prstGeom prst="rect">
            <a:avLst/>
          </a:prstGeom>
        </p:spPr>
      </p:pic>
      <p:pic>
        <p:nvPicPr>
          <p:cNvPr id="16" name="Picture 15">
            <a:extLst>
              <a:ext uri="{FF2B5EF4-FFF2-40B4-BE49-F238E27FC236}">
                <a16:creationId xmlns:a16="http://schemas.microsoft.com/office/drawing/2014/main" id="{7982D60B-8AA0-77D6-A841-0ECE7E3DBFBF}"/>
              </a:ext>
            </a:extLst>
          </p:cNvPr>
          <p:cNvPicPr>
            <a:picLocks noChangeAspect="1"/>
          </p:cNvPicPr>
          <p:nvPr/>
        </p:nvPicPr>
        <p:blipFill>
          <a:blip r:embed="rId3"/>
          <a:stretch>
            <a:fillRect/>
          </a:stretch>
        </p:blipFill>
        <p:spPr>
          <a:xfrm rot="10800000">
            <a:off x="7560187" y="643572"/>
            <a:ext cx="1052944" cy="1871900"/>
          </a:xfrm>
          <a:prstGeom prst="rect">
            <a:avLst/>
          </a:prstGeom>
        </p:spPr>
      </p:pic>
      <p:pic>
        <p:nvPicPr>
          <p:cNvPr id="18" name="Picture 17">
            <a:extLst>
              <a:ext uri="{FF2B5EF4-FFF2-40B4-BE49-F238E27FC236}">
                <a16:creationId xmlns:a16="http://schemas.microsoft.com/office/drawing/2014/main" id="{A9FA4A43-DA6B-760E-8B18-1BC4196314B8}"/>
              </a:ext>
            </a:extLst>
          </p:cNvPr>
          <p:cNvPicPr>
            <a:picLocks noChangeAspect="1"/>
          </p:cNvPicPr>
          <p:nvPr/>
        </p:nvPicPr>
        <p:blipFill>
          <a:blip r:embed="rId4"/>
          <a:stretch>
            <a:fillRect/>
          </a:stretch>
        </p:blipFill>
        <p:spPr>
          <a:xfrm>
            <a:off x="5044807" y="2966514"/>
            <a:ext cx="1143000" cy="1304925"/>
          </a:xfrm>
          <a:prstGeom prst="rect">
            <a:avLst/>
          </a:prstGeom>
        </p:spPr>
      </p:pic>
      <p:pic>
        <p:nvPicPr>
          <p:cNvPr id="21" name="Picture 20">
            <a:extLst>
              <a:ext uri="{FF2B5EF4-FFF2-40B4-BE49-F238E27FC236}">
                <a16:creationId xmlns:a16="http://schemas.microsoft.com/office/drawing/2014/main" id="{36DE5477-D45E-5AA7-B825-5BC89AB1494A}"/>
              </a:ext>
            </a:extLst>
          </p:cNvPr>
          <p:cNvPicPr>
            <a:picLocks noChangeAspect="1"/>
          </p:cNvPicPr>
          <p:nvPr/>
        </p:nvPicPr>
        <p:blipFill>
          <a:blip r:embed="rId4"/>
          <a:stretch>
            <a:fillRect/>
          </a:stretch>
        </p:blipFill>
        <p:spPr>
          <a:xfrm>
            <a:off x="1855180" y="2966624"/>
            <a:ext cx="1143000" cy="1304925"/>
          </a:xfrm>
          <a:prstGeom prst="rect">
            <a:avLst/>
          </a:prstGeom>
        </p:spPr>
      </p:pic>
      <p:pic>
        <p:nvPicPr>
          <p:cNvPr id="8" name="Picture 7">
            <a:extLst>
              <a:ext uri="{FF2B5EF4-FFF2-40B4-BE49-F238E27FC236}">
                <a16:creationId xmlns:a16="http://schemas.microsoft.com/office/drawing/2014/main" id="{48B904D4-8A66-877E-3E6A-7F7FF3F4CE4C}"/>
              </a:ext>
            </a:extLst>
          </p:cNvPr>
          <p:cNvPicPr>
            <a:picLocks noChangeAspect="1"/>
          </p:cNvPicPr>
          <p:nvPr/>
        </p:nvPicPr>
        <p:blipFill>
          <a:blip r:embed="rId5"/>
          <a:stretch>
            <a:fillRect/>
          </a:stretch>
        </p:blipFill>
        <p:spPr>
          <a:xfrm>
            <a:off x="6845397" y="2868595"/>
            <a:ext cx="1361585" cy="1398385"/>
          </a:xfrm>
          <a:prstGeom prst="rect">
            <a:avLst/>
          </a:prstGeom>
        </p:spPr>
      </p:pic>
      <p:sp>
        <p:nvSpPr>
          <p:cNvPr id="9" name="TextBox 8">
            <a:extLst>
              <a:ext uri="{FF2B5EF4-FFF2-40B4-BE49-F238E27FC236}">
                <a16:creationId xmlns:a16="http://schemas.microsoft.com/office/drawing/2014/main" id="{C3EB0CB0-3547-3A20-AB35-228341818AA4}"/>
              </a:ext>
            </a:extLst>
          </p:cNvPr>
          <p:cNvSpPr txBox="1"/>
          <p:nvPr/>
        </p:nvSpPr>
        <p:spPr>
          <a:xfrm flipH="1">
            <a:off x="6861817" y="4213789"/>
            <a:ext cx="1751314" cy="307777"/>
          </a:xfrm>
          <a:prstGeom prst="rect">
            <a:avLst/>
          </a:prstGeom>
          <a:noFill/>
        </p:spPr>
        <p:txBody>
          <a:bodyPr wrap="square" rtlCol="0">
            <a:spAutoFit/>
          </a:bodyPr>
          <a:lstStyle/>
          <a:p>
            <a:r>
              <a:rPr lang="en-US" sz="1400" dirty="0"/>
              <a:t>Trace chemo waste</a:t>
            </a:r>
          </a:p>
        </p:txBody>
      </p:sp>
      <p:sp>
        <p:nvSpPr>
          <p:cNvPr id="11" name="TextBox 10">
            <a:extLst>
              <a:ext uri="{FF2B5EF4-FFF2-40B4-BE49-F238E27FC236}">
                <a16:creationId xmlns:a16="http://schemas.microsoft.com/office/drawing/2014/main" id="{450B0E92-9252-9EDE-D8C8-3DFD3412049F}"/>
              </a:ext>
            </a:extLst>
          </p:cNvPr>
          <p:cNvSpPr txBox="1"/>
          <p:nvPr/>
        </p:nvSpPr>
        <p:spPr>
          <a:xfrm>
            <a:off x="4800600" y="4220318"/>
            <a:ext cx="1751313" cy="307777"/>
          </a:xfrm>
          <a:prstGeom prst="rect">
            <a:avLst/>
          </a:prstGeom>
          <a:noFill/>
        </p:spPr>
        <p:txBody>
          <a:bodyPr wrap="none" rtlCol="0">
            <a:spAutoFit/>
          </a:bodyPr>
          <a:lstStyle/>
          <a:p>
            <a:r>
              <a:rPr lang="en-US" sz="1400" dirty="0"/>
              <a:t>Unused chemo waste</a:t>
            </a:r>
          </a:p>
        </p:txBody>
      </p:sp>
    </p:spTree>
    <p:extLst>
      <p:ext uri="{BB962C8B-B14F-4D97-AF65-F5344CB8AC3E}">
        <p14:creationId xmlns:p14="http://schemas.microsoft.com/office/powerpoint/2010/main" val="4033609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D7155-8B6D-9C9F-0985-0AE4C83A4957}"/>
              </a:ext>
            </a:extLst>
          </p:cNvPr>
          <p:cNvSpPr>
            <a:spLocks noGrp="1"/>
          </p:cNvSpPr>
          <p:nvPr>
            <p:ph type="sldNum" sz="quarter" idx="12"/>
          </p:nvPr>
        </p:nvSpPr>
        <p:spPr/>
        <p:txBody>
          <a:bodyPr/>
          <a:lstStyle/>
          <a:p>
            <a:fld id="{935F4044-894B-B74C-BA70-A76DFBF02618}" type="slidenum">
              <a:rPr lang="en-US" smtClean="0"/>
              <a:pPr/>
              <a:t>74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3AEEC89C-8081-8347-514E-7583D6B641A1}"/>
              </a:ext>
            </a:extLst>
          </p:cNvPr>
          <p:cNvSpPr>
            <a:spLocks noGrp="1"/>
          </p:cNvSpPr>
          <p:nvPr>
            <p:ph type="body" sz="quarter" idx="27"/>
          </p:nvPr>
        </p:nvSpPr>
        <p:spPr>
          <a:xfrm>
            <a:off x="762000" y="389968"/>
            <a:ext cx="5638800" cy="1038833"/>
          </a:xfrm>
        </p:spPr>
        <p:txBody>
          <a:bodyPr/>
          <a:lstStyle/>
          <a:p>
            <a:r>
              <a:rPr lang="en-US" sz="2400" b="0" i="0" u="none" strike="noStrike" baseline="0" dirty="0">
                <a:solidFill>
                  <a:srgbClr val="C00000"/>
                </a:solidFill>
              </a:rPr>
              <a:t>How should Hazardous Waste be stored in the lab?</a:t>
            </a:r>
            <a:endParaRPr lang="en-US" sz="4000" dirty="0">
              <a:solidFill>
                <a:srgbClr val="C00000"/>
              </a:solidFill>
            </a:endParaRPr>
          </a:p>
        </p:txBody>
      </p:sp>
      <p:sp>
        <p:nvSpPr>
          <p:cNvPr id="5" name="Text Placeholder 4">
            <a:extLst>
              <a:ext uri="{FF2B5EF4-FFF2-40B4-BE49-F238E27FC236}">
                <a16:creationId xmlns:a16="http://schemas.microsoft.com/office/drawing/2014/main" id="{50C7B933-A1B5-CCFF-8016-3BCBE34713F9}"/>
              </a:ext>
            </a:extLst>
          </p:cNvPr>
          <p:cNvSpPr>
            <a:spLocks noGrp="1"/>
          </p:cNvSpPr>
          <p:nvPr>
            <p:ph type="body" sz="quarter" idx="28"/>
          </p:nvPr>
        </p:nvSpPr>
        <p:spPr>
          <a:xfrm>
            <a:off x="533400" y="1504950"/>
            <a:ext cx="8077200" cy="251460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Hazardous waste is stored in a Satellite Accumulation Area (SAA) or a &lt;90 Day Storage Area (not more than 55 gallons).  </a:t>
            </a:r>
          </a:p>
          <a:p>
            <a:pPr algn="l"/>
            <a:r>
              <a:rPr lang="en-US" b="0" i="0" u="none" strike="noStrike" baseline="0" dirty="0">
                <a:solidFill>
                  <a:srgbClr val="000000"/>
                </a:solidFill>
                <a:latin typeface="Arial" panose="020B0604020202020204" pitchFamily="34" charset="0"/>
              </a:rPr>
              <a:t>•Label waste with orange hazardous waste label.</a:t>
            </a:r>
          </a:p>
          <a:p>
            <a:pPr algn="l"/>
            <a:r>
              <a:rPr lang="en-US" b="0" i="0" u="none" strike="noStrike" baseline="0" dirty="0">
                <a:solidFill>
                  <a:srgbClr val="000000"/>
                </a:solidFill>
                <a:latin typeface="Arial" panose="020B0604020202020204" pitchFamily="34" charset="0"/>
              </a:rPr>
              <a:t>•List name of hazardous waste on the label, along with hazard(s).  </a:t>
            </a:r>
            <a:r>
              <a:rPr lang="en-US" b="1" i="0" u="none" strike="noStrike" baseline="0" dirty="0">
                <a:solidFill>
                  <a:srgbClr val="000000"/>
                </a:solidFill>
                <a:latin typeface="Arial" panose="020B0604020202020204" pitchFamily="34" charset="0"/>
              </a:rPr>
              <a:t>No abbreviations permitted.</a:t>
            </a:r>
            <a:endParaRPr lang="en-US"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•Write date on &lt;90 Day Storage Area label, but not on SAA label.</a:t>
            </a:r>
          </a:p>
          <a:p>
            <a:pPr algn="l"/>
            <a:r>
              <a:rPr lang="en-US" b="0" i="0" u="none" strike="noStrike" baseline="0" dirty="0">
                <a:solidFill>
                  <a:srgbClr val="000000"/>
                </a:solidFill>
                <a:latin typeface="Arial" panose="020B0604020202020204" pitchFamily="34" charset="0"/>
              </a:rPr>
              <a:t>•Keep waste containers closed.</a:t>
            </a:r>
          </a:p>
          <a:p>
            <a:pPr algn="l"/>
            <a:r>
              <a:rPr lang="en-US" b="0" i="0" u="none" strike="noStrike" baseline="0" dirty="0">
                <a:solidFill>
                  <a:srgbClr val="000000"/>
                </a:solidFill>
                <a:latin typeface="Arial" panose="020B0604020202020204" pitchFamily="34" charset="0"/>
              </a:rPr>
              <a:t>•Hazardous Waste contractor collects hazardous waste as per schedule.</a:t>
            </a:r>
          </a:p>
          <a:p>
            <a:pPr algn="l"/>
            <a:r>
              <a:rPr lang="en-US" b="0" i="0" u="none" strike="noStrike" baseline="0" dirty="0">
                <a:solidFill>
                  <a:srgbClr val="FF0000"/>
                </a:solidFill>
                <a:latin typeface="Arial" panose="020B0604020202020204" pitchFamily="34" charset="0"/>
              </a:rPr>
              <a:t>Any hazardous waste questions, contact EH&amp;S at 4-6783.</a:t>
            </a:r>
            <a:endParaRPr lang="en-US" sz="1800" dirty="0">
              <a:solidFill>
                <a:srgbClr val="FF0000"/>
              </a:solidFill>
            </a:endParaRPr>
          </a:p>
        </p:txBody>
      </p:sp>
      <p:pic>
        <p:nvPicPr>
          <p:cNvPr id="9" name="Picture 8">
            <a:extLst>
              <a:ext uri="{FF2B5EF4-FFF2-40B4-BE49-F238E27FC236}">
                <a16:creationId xmlns:a16="http://schemas.microsoft.com/office/drawing/2014/main" id="{F1BBF668-BA51-F08F-4257-B10FC42C3219}"/>
              </a:ext>
            </a:extLst>
          </p:cNvPr>
          <p:cNvPicPr>
            <a:picLocks noChangeAspect="1"/>
          </p:cNvPicPr>
          <p:nvPr/>
        </p:nvPicPr>
        <p:blipFill>
          <a:blip r:embed="rId2"/>
          <a:stretch>
            <a:fillRect/>
          </a:stretch>
        </p:blipFill>
        <p:spPr>
          <a:xfrm>
            <a:off x="6172200" y="103002"/>
            <a:ext cx="1654629" cy="1295400"/>
          </a:xfrm>
          <a:prstGeom prst="rect">
            <a:avLst/>
          </a:prstGeom>
        </p:spPr>
      </p:pic>
    </p:spTree>
    <p:extLst>
      <p:ext uri="{BB962C8B-B14F-4D97-AF65-F5344CB8AC3E}">
        <p14:creationId xmlns:p14="http://schemas.microsoft.com/office/powerpoint/2010/main" val="1512614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A0D574-8926-6F47-2723-024C8C9806D7}"/>
              </a:ext>
            </a:extLst>
          </p:cNvPr>
          <p:cNvPicPr>
            <a:picLocks noChangeAspect="1"/>
          </p:cNvPicPr>
          <p:nvPr/>
        </p:nvPicPr>
        <p:blipFill>
          <a:blip r:embed="rId2"/>
          <a:stretch>
            <a:fillRect/>
          </a:stretch>
        </p:blipFill>
        <p:spPr>
          <a:xfrm>
            <a:off x="5328795" y="2430254"/>
            <a:ext cx="1153722" cy="1632626"/>
          </a:xfrm>
          <a:prstGeom prst="rect">
            <a:avLst/>
          </a:prstGeom>
        </p:spPr>
      </p:pic>
      <p:sp>
        <p:nvSpPr>
          <p:cNvPr id="2" name="Slide Number Placeholder 1">
            <a:extLst>
              <a:ext uri="{FF2B5EF4-FFF2-40B4-BE49-F238E27FC236}">
                <a16:creationId xmlns:a16="http://schemas.microsoft.com/office/drawing/2014/main" id="{3FCAB87F-AAC4-65B5-B596-41C0DD8C18E7}"/>
              </a:ext>
            </a:extLst>
          </p:cNvPr>
          <p:cNvSpPr>
            <a:spLocks noGrp="1"/>
          </p:cNvSpPr>
          <p:nvPr>
            <p:ph type="sldNum" sz="quarter" idx="12"/>
          </p:nvPr>
        </p:nvSpPr>
        <p:spPr/>
        <p:txBody>
          <a:bodyPr/>
          <a:lstStyle/>
          <a:p>
            <a:fld id="{935F4044-894B-B74C-BA70-A76DFBF02618}" type="slidenum">
              <a:rPr lang="en-US" smtClean="0"/>
              <a:pPr/>
              <a:t>75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97D9A0CB-F665-7AE9-6C00-6BA2C7100726}"/>
              </a:ext>
            </a:extLst>
          </p:cNvPr>
          <p:cNvSpPr>
            <a:spLocks noGrp="1"/>
          </p:cNvSpPr>
          <p:nvPr>
            <p:ph type="body" sz="quarter" idx="27"/>
          </p:nvPr>
        </p:nvSpPr>
        <p:spPr>
          <a:xfrm>
            <a:off x="914400" y="74310"/>
            <a:ext cx="8077200" cy="1038833"/>
          </a:xfrm>
        </p:spPr>
        <p:txBody>
          <a:bodyPr/>
          <a:lstStyle/>
          <a:p>
            <a:r>
              <a:rPr lang="en-US" dirty="0"/>
              <a:t>Universal Wastes – </a:t>
            </a:r>
          </a:p>
          <a:p>
            <a:r>
              <a:rPr lang="en-US" sz="2400" dirty="0"/>
              <a:t>A special type of waste that can not be disposed as regular trash</a:t>
            </a:r>
          </a:p>
        </p:txBody>
      </p:sp>
      <p:graphicFrame>
        <p:nvGraphicFramePr>
          <p:cNvPr id="8" name="Table 8">
            <a:extLst>
              <a:ext uri="{FF2B5EF4-FFF2-40B4-BE49-F238E27FC236}">
                <a16:creationId xmlns:a16="http://schemas.microsoft.com/office/drawing/2014/main" id="{535C57A4-92A2-43FA-4205-BDB011DA06F4}"/>
              </a:ext>
            </a:extLst>
          </p:cNvPr>
          <p:cNvGraphicFramePr>
            <a:graphicFrameLocks noGrp="1"/>
          </p:cNvGraphicFramePr>
          <p:nvPr>
            <p:ph sz="quarter" idx="33"/>
            <p:extLst>
              <p:ext uri="{D42A27DB-BD31-4B8C-83A1-F6EECF244321}">
                <p14:modId xmlns:p14="http://schemas.microsoft.com/office/powerpoint/2010/main" val="1134099056"/>
              </p:ext>
            </p:extLst>
          </p:nvPr>
        </p:nvGraphicFramePr>
        <p:xfrm>
          <a:off x="952500" y="1418116"/>
          <a:ext cx="8001000" cy="2690464"/>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897375607"/>
                    </a:ext>
                  </a:extLst>
                </a:gridCol>
                <a:gridCol w="2667000">
                  <a:extLst>
                    <a:ext uri="{9D8B030D-6E8A-4147-A177-3AD203B41FA5}">
                      <a16:colId xmlns:a16="http://schemas.microsoft.com/office/drawing/2014/main" val="3545406939"/>
                    </a:ext>
                  </a:extLst>
                </a:gridCol>
                <a:gridCol w="2667000">
                  <a:extLst>
                    <a:ext uri="{9D8B030D-6E8A-4147-A177-3AD203B41FA5}">
                      <a16:colId xmlns:a16="http://schemas.microsoft.com/office/drawing/2014/main" val="2487523764"/>
                    </a:ext>
                  </a:extLst>
                </a:gridCol>
              </a:tblGrid>
              <a:tr h="2690464">
                <a:tc>
                  <a:txBody>
                    <a:bodyPr/>
                    <a:lstStyle/>
                    <a:p>
                      <a:r>
                        <a:rPr lang="en-US" sz="2000" b="0" i="0" u="none" strike="noStrike" kern="1200" baseline="0" dirty="0">
                          <a:solidFill>
                            <a:srgbClr val="C00000"/>
                          </a:solidFill>
                          <a:latin typeface="+mn-lt"/>
                          <a:ea typeface="+mn-ea"/>
                          <a:cs typeface="+mn-cs"/>
                        </a:rPr>
                        <a:t>Lamps (bulbs)</a:t>
                      </a:r>
                    </a:p>
                    <a:p>
                      <a:r>
                        <a:rPr lang="en-US" sz="1600" b="0" i="0" u="none" strike="noStrike" kern="1200" baseline="0" dirty="0">
                          <a:solidFill>
                            <a:schemeClr val="tx1"/>
                          </a:solidFill>
                          <a:latin typeface="+mn-lt"/>
                          <a:ea typeface="+mn-ea"/>
                          <a:cs typeface="+mn-cs"/>
                        </a:rPr>
                        <a:t>Contact Plant Operations at 4-2400</a:t>
                      </a:r>
                    </a:p>
                    <a:p>
                      <a:r>
                        <a:rPr lang="en-US" sz="1350" b="0" i="0" u="none" strike="noStrike" kern="1200" baseline="0" dirty="0">
                          <a:solidFill>
                            <a:schemeClr val="tx1"/>
                          </a:solidFill>
                          <a:latin typeface="+mn-lt"/>
                          <a:ea typeface="+mn-ea"/>
                          <a:cs typeface="+mn-cs"/>
                        </a:rPr>
                        <a:t> </a:t>
                      </a:r>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i="0" u="none" strike="noStrike" kern="1200" baseline="0" dirty="0">
                          <a:solidFill>
                            <a:srgbClr val="C00000"/>
                          </a:solidFill>
                          <a:latin typeface="+mn-lt"/>
                          <a:ea typeface="+mn-ea"/>
                          <a:cs typeface="+mn-cs"/>
                        </a:rPr>
                        <a:t>Mercury-containing equipment                  </a:t>
                      </a:r>
                    </a:p>
                    <a:p>
                      <a:r>
                        <a:rPr lang="en-US" sz="1400" b="0" i="0" u="none" strike="noStrike" kern="1200" baseline="0" dirty="0">
                          <a:solidFill>
                            <a:schemeClr val="tx1"/>
                          </a:solidFill>
                          <a:latin typeface="+mn-lt"/>
                          <a:ea typeface="+mn-ea"/>
                          <a:cs typeface="+mn-cs"/>
                        </a:rPr>
                        <a:t>Thermometers, Thermostats, </a:t>
                      </a:r>
                    </a:p>
                    <a:p>
                      <a:r>
                        <a:rPr lang="en-US" sz="1400" b="0" i="0" u="none" strike="noStrike" kern="1200" baseline="0" dirty="0">
                          <a:solidFill>
                            <a:schemeClr val="tx1"/>
                          </a:solidFill>
                          <a:latin typeface="+mn-lt"/>
                          <a:ea typeface="+mn-ea"/>
                          <a:cs typeface="+mn-cs"/>
                        </a:rPr>
                        <a:t>Sphygmomanometers (blood pressure monitors)</a:t>
                      </a:r>
                    </a:p>
                    <a:p>
                      <a:r>
                        <a:rPr lang="en-US" sz="1600" b="0" i="0" u="none" strike="noStrike" kern="1200" baseline="0" dirty="0">
                          <a:solidFill>
                            <a:schemeClr val="tx1"/>
                          </a:solidFill>
                          <a:latin typeface="+mn-lt"/>
                          <a:ea typeface="+mn-ea"/>
                          <a:cs typeface="+mn-cs"/>
                        </a:rPr>
                        <a:t>Contact EH&amp;S at 4-6783</a:t>
                      </a:r>
                    </a:p>
                    <a:p>
                      <a:endParaRPr lang="en-US" dirty="0"/>
                    </a:p>
                  </a:txBody>
                  <a:tcPr>
                    <a:lnL w="12700" cap="flat" cmpd="sng" algn="ctr">
                      <a:noFill/>
                      <a:prstDash val="solid"/>
                      <a:round/>
                      <a:headEnd type="none" w="med" len="med"/>
                      <a:tailEnd type="none" w="med" len="med"/>
                    </a:lnL>
                    <a:noFill/>
                  </a:tcPr>
                </a:tc>
                <a:tc>
                  <a:txBody>
                    <a:bodyPr/>
                    <a:lstStyle/>
                    <a:p>
                      <a:r>
                        <a:rPr lang="en-US" sz="2000" b="0" i="0" u="none" strike="noStrike" kern="1200" baseline="0" dirty="0">
                          <a:solidFill>
                            <a:srgbClr val="C00000"/>
                          </a:solidFill>
                          <a:latin typeface="+mn-lt"/>
                          <a:ea typeface="+mn-ea"/>
                          <a:cs typeface="+mn-cs"/>
                        </a:rPr>
                        <a:t>Batteries</a:t>
                      </a:r>
                      <a:r>
                        <a:rPr lang="en-US" sz="1600" b="0" i="0" u="none" strike="noStrike" kern="1200" baseline="0" dirty="0">
                          <a:solidFill>
                            <a:schemeClr val="tx1"/>
                          </a:solidFill>
                          <a:latin typeface="+mn-lt"/>
                          <a:ea typeface="+mn-ea"/>
                          <a:cs typeface="+mn-cs"/>
                        </a:rPr>
                        <a:t> </a:t>
                      </a:r>
                    </a:p>
                    <a:p>
                      <a:r>
                        <a:rPr lang="en-US" sz="1600" b="0" i="0" u="none" strike="noStrike" kern="1200" baseline="0" dirty="0">
                          <a:solidFill>
                            <a:schemeClr val="tx1"/>
                          </a:solidFill>
                          <a:latin typeface="+mn-lt"/>
                          <a:ea typeface="+mn-ea"/>
                          <a:cs typeface="+mn-cs"/>
                        </a:rPr>
                        <a:t>Contact Hospital Recycling at 4-1462</a:t>
                      </a:r>
                    </a:p>
                    <a:p>
                      <a:endParaRPr lang="en-US" dirty="0"/>
                    </a:p>
                  </a:txBody>
                  <a:tcPr>
                    <a:noFill/>
                  </a:tcPr>
                </a:tc>
                <a:extLst>
                  <a:ext uri="{0D108BD9-81ED-4DB2-BD59-A6C34878D82A}">
                    <a16:rowId xmlns:a16="http://schemas.microsoft.com/office/drawing/2014/main" val="1120026160"/>
                  </a:ext>
                </a:extLst>
              </a:tr>
            </a:tbl>
          </a:graphicData>
        </a:graphic>
      </p:graphicFrame>
      <p:pic>
        <p:nvPicPr>
          <p:cNvPr id="10" name="Picture 9">
            <a:extLst>
              <a:ext uri="{FF2B5EF4-FFF2-40B4-BE49-F238E27FC236}">
                <a16:creationId xmlns:a16="http://schemas.microsoft.com/office/drawing/2014/main" id="{D67B4E3A-2547-2BB7-BCFB-29360FD3A7A3}"/>
              </a:ext>
            </a:extLst>
          </p:cNvPr>
          <p:cNvPicPr>
            <a:picLocks noChangeAspect="1"/>
          </p:cNvPicPr>
          <p:nvPr/>
        </p:nvPicPr>
        <p:blipFill>
          <a:blip r:embed="rId3"/>
          <a:stretch>
            <a:fillRect/>
          </a:stretch>
        </p:blipFill>
        <p:spPr>
          <a:xfrm>
            <a:off x="988993" y="2535029"/>
            <a:ext cx="1221761" cy="1514475"/>
          </a:xfrm>
          <a:prstGeom prst="rect">
            <a:avLst/>
          </a:prstGeom>
        </p:spPr>
      </p:pic>
      <p:pic>
        <p:nvPicPr>
          <p:cNvPr id="14" name="Picture 13">
            <a:extLst>
              <a:ext uri="{FF2B5EF4-FFF2-40B4-BE49-F238E27FC236}">
                <a16:creationId xmlns:a16="http://schemas.microsoft.com/office/drawing/2014/main" id="{3FB14120-930D-7DFB-E8DE-5EA3846CE59E}"/>
              </a:ext>
            </a:extLst>
          </p:cNvPr>
          <p:cNvPicPr>
            <a:picLocks noChangeAspect="1"/>
          </p:cNvPicPr>
          <p:nvPr/>
        </p:nvPicPr>
        <p:blipFill>
          <a:blip r:embed="rId4"/>
          <a:stretch>
            <a:fillRect/>
          </a:stretch>
        </p:blipFill>
        <p:spPr>
          <a:xfrm>
            <a:off x="3395460" y="2983097"/>
            <a:ext cx="1430456" cy="1430456"/>
          </a:xfrm>
          <a:prstGeom prst="rect">
            <a:avLst/>
          </a:prstGeom>
        </p:spPr>
      </p:pic>
      <p:pic>
        <p:nvPicPr>
          <p:cNvPr id="18" name="Picture 17">
            <a:extLst>
              <a:ext uri="{FF2B5EF4-FFF2-40B4-BE49-F238E27FC236}">
                <a16:creationId xmlns:a16="http://schemas.microsoft.com/office/drawing/2014/main" id="{03743D28-8BE4-E775-0493-5DDEC1833D90}"/>
              </a:ext>
            </a:extLst>
          </p:cNvPr>
          <p:cNvPicPr>
            <a:picLocks noChangeAspect="1"/>
          </p:cNvPicPr>
          <p:nvPr/>
        </p:nvPicPr>
        <p:blipFill>
          <a:blip r:embed="rId5"/>
          <a:stretch>
            <a:fillRect/>
          </a:stretch>
        </p:blipFill>
        <p:spPr>
          <a:xfrm>
            <a:off x="6876534" y="2475955"/>
            <a:ext cx="1649116" cy="1632625"/>
          </a:xfrm>
          <a:prstGeom prst="rect">
            <a:avLst/>
          </a:prstGeom>
        </p:spPr>
      </p:pic>
    </p:spTree>
    <p:extLst>
      <p:ext uri="{BB962C8B-B14F-4D97-AF65-F5344CB8AC3E}">
        <p14:creationId xmlns:p14="http://schemas.microsoft.com/office/powerpoint/2010/main" val="3928932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D1D63-6387-230A-628B-3CCB31FFA0AA}"/>
              </a:ext>
            </a:extLst>
          </p:cNvPr>
          <p:cNvSpPr>
            <a:spLocks noGrp="1"/>
          </p:cNvSpPr>
          <p:nvPr>
            <p:ph type="sldNum" sz="quarter" idx="12"/>
          </p:nvPr>
        </p:nvSpPr>
        <p:spPr/>
        <p:txBody>
          <a:bodyPr/>
          <a:lstStyle/>
          <a:p>
            <a:fld id="{935F4044-894B-B74C-BA70-A76DFBF02618}" type="slidenum">
              <a:rPr lang="en-US" smtClean="0"/>
              <a:pPr/>
              <a:t>76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1466037-8CFD-86FC-B721-11E1117ECFF1}"/>
              </a:ext>
            </a:extLst>
          </p:cNvPr>
          <p:cNvSpPr>
            <a:spLocks noGrp="1"/>
          </p:cNvSpPr>
          <p:nvPr>
            <p:ph type="body" sz="quarter" idx="26"/>
          </p:nvPr>
        </p:nvSpPr>
        <p:spPr/>
        <p:txBody>
          <a:bodyPr/>
          <a:lstStyle/>
          <a:p>
            <a:r>
              <a:rPr lang="en-US" dirty="0"/>
              <a:t>Recycling/Reuse</a:t>
            </a:r>
          </a:p>
        </p:txBody>
      </p:sp>
      <p:sp>
        <p:nvSpPr>
          <p:cNvPr id="5" name="Text Placeholder 4">
            <a:extLst>
              <a:ext uri="{FF2B5EF4-FFF2-40B4-BE49-F238E27FC236}">
                <a16:creationId xmlns:a16="http://schemas.microsoft.com/office/drawing/2014/main" id="{DDA78968-3544-CFF1-6E6B-698E658C0061}"/>
              </a:ext>
            </a:extLst>
          </p:cNvPr>
          <p:cNvSpPr>
            <a:spLocks noGrp="1"/>
          </p:cNvSpPr>
          <p:nvPr>
            <p:ph type="body" sz="quarter" idx="27"/>
          </p:nvPr>
        </p:nvSpPr>
        <p:spPr>
          <a:xfrm>
            <a:off x="922082" y="313266"/>
            <a:ext cx="8069517" cy="1725083"/>
          </a:xfrm>
        </p:spPr>
        <p:txBody>
          <a:bodyPr/>
          <a:lstStyle/>
          <a:p>
            <a:r>
              <a:rPr lang="en-US" dirty="0">
                <a:solidFill>
                  <a:srgbClr val="C00000"/>
                </a:solidFill>
              </a:rPr>
              <a:t>Recycling</a:t>
            </a:r>
          </a:p>
          <a:p>
            <a:r>
              <a:rPr lang="en-US" dirty="0">
                <a:solidFill>
                  <a:srgbClr val="C00000"/>
                </a:solidFill>
              </a:rPr>
              <a:t>Reuse</a:t>
            </a:r>
          </a:p>
          <a:p>
            <a:r>
              <a:rPr lang="en-US" dirty="0">
                <a:solidFill>
                  <a:srgbClr val="C00000"/>
                </a:solidFill>
              </a:rPr>
              <a:t>Remove</a:t>
            </a:r>
          </a:p>
        </p:txBody>
      </p:sp>
      <p:sp>
        <p:nvSpPr>
          <p:cNvPr id="8" name="Text Placeholder 7">
            <a:extLst>
              <a:ext uri="{FF2B5EF4-FFF2-40B4-BE49-F238E27FC236}">
                <a16:creationId xmlns:a16="http://schemas.microsoft.com/office/drawing/2014/main" id="{D5632A0D-3BC2-158D-C9AA-669212F10805}"/>
              </a:ext>
            </a:extLst>
          </p:cNvPr>
          <p:cNvSpPr>
            <a:spLocks noGrp="1"/>
          </p:cNvSpPr>
          <p:nvPr>
            <p:ph type="body" sz="quarter" idx="28"/>
          </p:nvPr>
        </p:nvSpPr>
        <p:spPr>
          <a:xfrm>
            <a:off x="922083" y="1885950"/>
            <a:ext cx="4191001" cy="2362200"/>
          </a:xfrm>
        </p:spPr>
        <p:txBody>
          <a:bodyPr/>
          <a:lstStyle/>
          <a:p>
            <a:r>
              <a:rPr lang="en-US" dirty="0"/>
              <a:t>Follow the rules for the items that we recycle or reuse.  </a:t>
            </a:r>
          </a:p>
          <a:p>
            <a:endParaRPr lang="en-US" dirty="0"/>
          </a:p>
          <a:p>
            <a:r>
              <a:rPr lang="en-US" dirty="0"/>
              <a:t>The </a:t>
            </a:r>
            <a:r>
              <a:rPr lang="en-US" dirty="0">
                <a:highlight>
                  <a:srgbClr val="FFFF00"/>
                </a:highlight>
              </a:rPr>
              <a:t>EOC card </a:t>
            </a:r>
            <a:r>
              <a:rPr lang="en-US" dirty="0"/>
              <a:t>on Hazardous Materials and Waste Management lets you know how to dispose of many items – from refrigerators, to batteries, to regulated medical waste, to toner and paper. </a:t>
            </a:r>
          </a:p>
          <a:p>
            <a:endParaRPr lang="en-US" dirty="0"/>
          </a:p>
        </p:txBody>
      </p:sp>
      <p:pic>
        <p:nvPicPr>
          <p:cNvPr id="15" name="Content Placeholder 14">
            <a:extLst>
              <a:ext uri="{FF2B5EF4-FFF2-40B4-BE49-F238E27FC236}">
                <a16:creationId xmlns:a16="http://schemas.microsoft.com/office/drawing/2014/main" id="{5EA41382-A964-94B1-AB4C-516C47AD6141}"/>
              </a:ext>
            </a:extLst>
          </p:cNvPr>
          <p:cNvPicPr>
            <a:picLocks noGrp="1" noChangeAspect="1"/>
          </p:cNvPicPr>
          <p:nvPr>
            <p:ph sz="quarter" idx="31"/>
          </p:nvPr>
        </p:nvPicPr>
        <p:blipFill>
          <a:blip r:embed="rId2"/>
          <a:stretch>
            <a:fillRect/>
          </a:stretch>
        </p:blipFill>
        <p:spPr>
          <a:xfrm>
            <a:off x="5083901" y="97598"/>
            <a:ext cx="3949837" cy="4859816"/>
          </a:xfrm>
        </p:spPr>
      </p:pic>
    </p:spTree>
    <p:extLst>
      <p:ext uri="{BB962C8B-B14F-4D97-AF65-F5344CB8AC3E}">
        <p14:creationId xmlns:p14="http://schemas.microsoft.com/office/powerpoint/2010/main" val="43637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Placeholder 5">
            <a:extLst>
              <a:ext uri="{FF2B5EF4-FFF2-40B4-BE49-F238E27FC236}">
                <a16:creationId xmlns:a16="http://schemas.microsoft.com/office/drawing/2014/main" id="{444F35C8-A5A5-4979-8B42-8900D75EFD5F}"/>
              </a:ext>
            </a:extLst>
          </p:cNvPr>
          <p:cNvSpPr>
            <a:spLocks noGrp="1"/>
          </p:cNvSpPr>
          <p:nvPr>
            <p:ph type="body" sz="quarter" idx="15"/>
          </p:nvPr>
        </p:nvSpPr>
        <p:spPr>
          <a:xfrm>
            <a:off x="1485900" y="123826"/>
            <a:ext cx="6172200" cy="4585097"/>
          </a:xfrm>
        </p:spPr>
        <p:txBody>
          <a:bodyPr/>
          <a:lstStyle/>
          <a:p>
            <a:r>
              <a:rPr lang="en-US" altLang="en-US">
                <a:latin typeface="Helvetica" panose="020B0604020202020204" pitchFamily="34" charset="0"/>
                <a:ea typeface="ＭＳ Ｐゴシック" panose="020B0600070205080204" pitchFamily="34" charset="-128"/>
                <a:cs typeface="Helvetica" panose="020B0604020202020204" pitchFamily="34" charset="0"/>
              </a:rPr>
              <a:t>Transporting Infectious and Biological Specimens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AB7D6F-2BB9-AAAB-14D0-03189356DEB3}"/>
              </a:ext>
            </a:extLst>
          </p:cNvPr>
          <p:cNvSpPr>
            <a:spLocks noGrp="1"/>
          </p:cNvSpPr>
          <p:nvPr>
            <p:ph type="sldNum" sz="quarter" idx="12"/>
          </p:nvPr>
        </p:nvSpPr>
        <p:spPr/>
        <p:txBody>
          <a:bodyPr/>
          <a:lstStyle/>
          <a:p>
            <a:fld id="{935F4044-894B-B74C-BA70-A76DFBF02618}" type="slidenum">
              <a:rPr lang="en-US" smtClean="0"/>
              <a:pPr/>
              <a:t>78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6953304-18A2-5AB9-121F-8B8C52C49727}"/>
              </a:ext>
            </a:extLst>
          </p:cNvPr>
          <p:cNvSpPr>
            <a:spLocks noGrp="1"/>
          </p:cNvSpPr>
          <p:nvPr>
            <p:ph type="body" sz="quarter" idx="27"/>
          </p:nvPr>
        </p:nvSpPr>
        <p:spPr/>
        <p:txBody>
          <a:bodyPr/>
          <a:lstStyle/>
          <a:p>
            <a:r>
              <a:rPr lang="en-US" b="0" dirty="0">
                <a:solidFill>
                  <a:srgbClr val="C00000"/>
                </a:solidFill>
                <a:latin typeface="Arial" panose="020B0604020202020204" pitchFamily="34" charset="0"/>
              </a:rPr>
              <a:t>Infectious Substances/</a:t>
            </a:r>
          </a:p>
          <a:p>
            <a:r>
              <a:rPr lang="en-US" b="0" dirty="0">
                <a:solidFill>
                  <a:srgbClr val="C00000"/>
                </a:solidFill>
                <a:latin typeface="Arial" panose="020B0604020202020204" pitchFamily="34" charset="0"/>
              </a:rPr>
              <a:t>Biological Specimen Shipping</a:t>
            </a:r>
            <a:endParaRPr lang="en-US" dirty="0">
              <a:solidFill>
                <a:srgbClr val="C00000"/>
              </a:solidFill>
            </a:endParaRPr>
          </a:p>
          <a:p>
            <a:endParaRPr lang="en-US" b="0" dirty="0">
              <a:solidFill>
                <a:srgbClr val="000000"/>
              </a:solidFill>
              <a:latin typeface="Arial" panose="020B0604020202020204" pitchFamily="34" charset="0"/>
            </a:endParaRPr>
          </a:p>
        </p:txBody>
      </p:sp>
      <p:sp>
        <p:nvSpPr>
          <p:cNvPr id="5" name="Text Placeholder 4">
            <a:extLst>
              <a:ext uri="{FF2B5EF4-FFF2-40B4-BE49-F238E27FC236}">
                <a16:creationId xmlns:a16="http://schemas.microsoft.com/office/drawing/2014/main" id="{65A74B1D-0EB1-373F-F07E-F99E652A7A16}"/>
              </a:ext>
            </a:extLst>
          </p:cNvPr>
          <p:cNvSpPr>
            <a:spLocks noGrp="1"/>
          </p:cNvSpPr>
          <p:nvPr>
            <p:ph type="body" sz="quarter" idx="28"/>
          </p:nvPr>
        </p:nvSpPr>
        <p:spPr>
          <a:xfrm>
            <a:off x="884583" y="413446"/>
            <a:ext cx="8077200" cy="4110747"/>
          </a:xfrm>
        </p:spPr>
        <p:txBody>
          <a:bodyPr/>
          <a:lstStyle/>
          <a:p>
            <a:pPr algn="l"/>
            <a:endParaRPr lang="en-US" sz="1800" b="0" i="0" u="none" strike="noStrike" baseline="0" dirty="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solidFill>
                  <a:schemeClr val="tx1"/>
                </a:solidFill>
                <a:latin typeface="Arial" panose="020B0604020202020204" pitchFamily="34" charset="0"/>
              </a:rPr>
              <a:t>Biannual training is required for:</a:t>
            </a:r>
          </a:p>
          <a:p>
            <a:pPr algn="l"/>
            <a:r>
              <a:rPr lang="en-US" sz="1800" b="0" i="0" u="none" strike="noStrike" baseline="0" dirty="0">
                <a:solidFill>
                  <a:schemeClr val="tx1"/>
                </a:solidFill>
                <a:latin typeface="Arial" panose="020B0604020202020204" pitchFamily="34" charset="0"/>
              </a:rPr>
              <a:t>–Anyone who handles, </a:t>
            </a:r>
          </a:p>
          <a:p>
            <a:pPr algn="l"/>
            <a:r>
              <a:rPr lang="en-US" sz="1800" b="0" i="0" u="none" strike="noStrike" baseline="0" dirty="0">
                <a:solidFill>
                  <a:schemeClr val="tx1"/>
                </a:solidFill>
                <a:latin typeface="Arial" panose="020B0604020202020204" pitchFamily="34" charset="0"/>
              </a:rPr>
              <a:t>–Offers for transport, or </a:t>
            </a:r>
          </a:p>
          <a:p>
            <a:pPr algn="l"/>
            <a:r>
              <a:rPr lang="en-US" sz="1800" b="0" i="0" u="none" strike="noStrike" baseline="0" dirty="0">
                <a:solidFill>
                  <a:schemeClr val="tx1"/>
                </a:solidFill>
                <a:latin typeface="Arial" panose="020B0604020202020204" pitchFamily="34" charset="0"/>
              </a:rPr>
              <a:t>–Transports infectious substances and/or biological specimens</a:t>
            </a:r>
            <a:r>
              <a:rPr lang="en-US" sz="1800" b="0" i="0" u="none" strike="noStrike" baseline="0" dirty="0">
                <a:latin typeface="Arial" panose="020B0604020202020204" pitchFamily="34" charset="0"/>
              </a:rPr>
              <a:t>.</a:t>
            </a:r>
          </a:p>
          <a:p>
            <a:pPr algn="l"/>
            <a:r>
              <a:rPr lang="en-US" sz="1800" b="0" dirty="0">
                <a:latin typeface="Arial" panose="020B0604020202020204" pitchFamily="34" charset="0"/>
              </a:rPr>
              <a:t>Training is available from EH&amp;S 4-6783.</a:t>
            </a:r>
            <a:endParaRPr lang="en-US" sz="1800" dirty="0"/>
          </a:p>
          <a:p>
            <a:pPr algn="l"/>
            <a:r>
              <a:rPr lang="en-US" b="0" dirty="0">
                <a:latin typeface="Arial" panose="020B0604020202020204" pitchFamily="34" charset="0"/>
              </a:rPr>
              <a:t>If you are exporting technology that may have both military and civilian end use (or information) to restricted countries, you may need to consult with the Research Security Office.</a:t>
            </a:r>
            <a:endParaRPr lang="en-US"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8AFB898E-A823-18F6-A4B9-0DE1B9EF0D1B}"/>
              </a:ext>
            </a:extLst>
          </p:cNvPr>
          <p:cNvPicPr>
            <a:picLocks noChangeAspect="1"/>
          </p:cNvPicPr>
          <p:nvPr/>
        </p:nvPicPr>
        <p:blipFill>
          <a:blip r:embed="rId2"/>
          <a:stretch>
            <a:fillRect/>
          </a:stretch>
        </p:blipFill>
        <p:spPr>
          <a:xfrm>
            <a:off x="6781800" y="143560"/>
            <a:ext cx="1855551" cy="1647138"/>
          </a:xfrm>
          <a:prstGeom prst="rect">
            <a:avLst/>
          </a:prstGeom>
        </p:spPr>
      </p:pic>
      <p:pic>
        <p:nvPicPr>
          <p:cNvPr id="11" name="Picture 10">
            <a:extLst>
              <a:ext uri="{FF2B5EF4-FFF2-40B4-BE49-F238E27FC236}">
                <a16:creationId xmlns:a16="http://schemas.microsoft.com/office/drawing/2014/main" id="{CC750971-77F5-9994-FFB1-F7A4E342134B}"/>
              </a:ext>
            </a:extLst>
          </p:cNvPr>
          <p:cNvPicPr>
            <a:picLocks noChangeAspect="1"/>
          </p:cNvPicPr>
          <p:nvPr/>
        </p:nvPicPr>
        <p:blipFill>
          <a:blip r:embed="rId3"/>
          <a:stretch>
            <a:fillRect/>
          </a:stretch>
        </p:blipFill>
        <p:spPr>
          <a:xfrm>
            <a:off x="7335201" y="1847246"/>
            <a:ext cx="1542099" cy="1359910"/>
          </a:xfrm>
          <a:prstGeom prst="rect">
            <a:avLst/>
          </a:prstGeom>
        </p:spPr>
      </p:pic>
    </p:spTree>
    <p:extLst>
      <p:ext uri="{BB962C8B-B14F-4D97-AF65-F5344CB8AC3E}">
        <p14:creationId xmlns:p14="http://schemas.microsoft.com/office/powerpoint/2010/main" val="20408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a:extLst>
              <a:ext uri="{FF2B5EF4-FFF2-40B4-BE49-F238E27FC236}">
                <a16:creationId xmlns:a16="http://schemas.microsoft.com/office/drawing/2014/main" id="{A71ED881-6855-49A4-93AA-63EA9276FDD0}"/>
              </a:ext>
            </a:extLst>
          </p:cNvPr>
          <p:cNvSpPr>
            <a:spLocks noGrp="1" noChangeArrowheads="1"/>
          </p:cNvSpPr>
          <p:nvPr>
            <p:ph type="body" sz="half" idx="1"/>
          </p:nvPr>
        </p:nvSpPr>
        <p:spPr>
          <a:xfrm>
            <a:off x="572691" y="848320"/>
            <a:ext cx="5200650" cy="3252788"/>
          </a:xfrm>
        </p:spPr>
        <p:txBody>
          <a:bodyPr/>
          <a:lstStyle/>
          <a:p>
            <a:pPr>
              <a:defRPr/>
            </a:pPr>
            <a:r>
              <a:rPr lang="en-US" altLang="en-US" sz="1800" b="1"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EMERGENCIES 911</a:t>
            </a:r>
          </a:p>
          <a:p>
            <a:pPr eaLnBrk="1" hangingPunct="1">
              <a:buFont typeface="Wingdings" panose="05000000000000000000" pitchFamily="2" charset="2"/>
              <a:buChar char="Ø"/>
              <a:defRPr/>
            </a:pPr>
            <a:endParaRPr lang="en-US" altLang="en-US" sz="1800"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EH&amp;S:</a:t>
            </a:r>
          </a:p>
          <a:p>
            <a:pPr lvl="1" eaLnBrk="1" hangingPunct="1">
              <a:buFont typeface="Wingdings" panose="05000000000000000000" pitchFamily="2" charset="2"/>
              <a:buChar char="§"/>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4-6783</a:t>
            </a:r>
          </a:p>
          <a:p>
            <a:pPr lvl="1" eaLnBrk="1" hangingPunct="1">
              <a:buFont typeface="Wingdings" panose="05000000000000000000" pitchFamily="2" charset="2"/>
              <a:buChar char="§"/>
              <a:defRPr/>
            </a:pPr>
            <a:r>
              <a:rPr lang="en-US" altLang="en-US" sz="1500" i="1" dirty="0">
                <a:latin typeface="Helvetica" panose="020B0604020202020204" pitchFamily="34" charset="0"/>
                <a:ea typeface="ＭＳ Ｐゴシック" panose="020B0600070205080204" pitchFamily="34" charset="-128"/>
                <a:cs typeface="Helvetica" panose="020B0604020202020204" pitchFamily="34" charset="0"/>
              </a:rPr>
              <a:t>ehsafety@stonybrook.ed</a:t>
            </a:r>
            <a:r>
              <a:rPr lang="en-US" altLang="en-US" i="1" dirty="0">
                <a:latin typeface="Helvetica" panose="020B0604020202020204" pitchFamily="34" charset="0"/>
                <a:ea typeface="ＭＳ Ｐゴシック" panose="020B0600070205080204" pitchFamily="34" charset="-128"/>
                <a:cs typeface="Helvetica" panose="020B0604020202020204" pitchFamily="34" charset="0"/>
              </a:rPr>
              <a:t>u</a:t>
            </a:r>
          </a:p>
          <a:p>
            <a:pPr eaLnBrk="1" hangingPunct="1">
              <a:buFont typeface="Wingdings" panose="05000000000000000000" pitchFamily="2" charset="2"/>
              <a:buChar char="Ø"/>
              <a:defRPr/>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For additional information:</a:t>
            </a:r>
          </a:p>
          <a:p>
            <a:pPr lvl="1" eaLnBrk="1" hangingPunct="1">
              <a:buFont typeface="Wingdings" panose="05000000000000000000" pitchFamily="2" charset="2"/>
              <a:buChar char="§"/>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Review Admin and EH&amp;S P&amp;Ps on hospital intranet</a:t>
            </a: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3"/>
              </a:rPr>
              <a:t>Review EH&amp;S Fact Sheet</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4"/>
              </a:rPr>
              <a:t>OSHA Hazard Communication Standard and Resources</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5"/>
              </a:rPr>
              <a:t>PESH Resources</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endParaRPr lang="en-US" altLang="en-US" sz="18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marL="300038" lvl="1">
              <a:defRPr/>
            </a:pPr>
            <a:endParaRPr lang="en-US" altLang="en-US" sz="90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107523" name="Slide Number Placeholder 1">
            <a:extLst>
              <a:ext uri="{FF2B5EF4-FFF2-40B4-BE49-F238E27FC236}">
                <a16:creationId xmlns:a16="http://schemas.microsoft.com/office/drawing/2014/main" id="{574A0D43-F574-4AD1-923E-A315A73ACD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5E383BB-8B30-4BA4-B942-993D1E0DA184}" type="slidenum">
              <a:rPr lang="en-US" altLang="en-US" sz="1350">
                <a:latin typeface="Arial" panose="020B0604020202020204" pitchFamily="34" charset="0"/>
              </a:rPr>
              <a:pPr>
                <a:spcBef>
                  <a:spcPct val="0"/>
                </a:spcBef>
                <a:buFontTx/>
                <a:buNone/>
              </a:pPr>
              <a:t>79</a:t>
            </a:fld>
            <a:endParaRPr lang="en-US" altLang="en-US" sz="1350">
              <a:latin typeface="Arial" panose="020B0604020202020204" pitchFamily="34" charset="0"/>
            </a:endParaRPr>
          </a:p>
        </p:txBody>
      </p:sp>
      <p:pic>
        <p:nvPicPr>
          <p:cNvPr id="107524" name="Picture 1">
            <a:extLst>
              <a:ext uri="{FF2B5EF4-FFF2-40B4-BE49-F238E27FC236}">
                <a16:creationId xmlns:a16="http://schemas.microsoft.com/office/drawing/2014/main" id="{4F7EFF06-1FA9-4594-B1BE-4EFB2CCD39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3341" y="1657350"/>
            <a:ext cx="2469356" cy="1634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3436D1-E006-4444-A59A-8E1211F201AA}"/>
              </a:ext>
            </a:extLst>
          </p:cNvPr>
          <p:cNvSpPr txBox="1"/>
          <p:nvPr/>
        </p:nvSpPr>
        <p:spPr>
          <a:xfrm>
            <a:off x="3573066" y="169069"/>
            <a:ext cx="4400550" cy="507831"/>
          </a:xfrm>
          <a:prstGeom prst="rect">
            <a:avLst/>
          </a:prstGeom>
          <a:noFill/>
        </p:spPr>
        <p:txBody>
          <a:bodyPr>
            <a:spAutoFit/>
          </a:bodyPr>
          <a:lstStyle/>
          <a:p>
            <a:pPr algn="r" eaLnBrk="1" hangingPunct="1">
              <a:defRPr/>
            </a:pPr>
            <a:r>
              <a:rPr lang="en-US" sz="2700" dirty="0">
                <a:solidFill>
                  <a:srgbClr val="C00000"/>
                </a:solidFill>
                <a:latin typeface="+mj-lt"/>
              </a:rPr>
              <a:t>Questions or Concerns?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AFC6B-5A9D-1038-596C-836678CD947A}"/>
              </a:ext>
            </a:extLst>
          </p:cNvPr>
          <p:cNvSpPr>
            <a:spLocks noGrp="1"/>
          </p:cNvSpPr>
          <p:nvPr>
            <p:ph type="sldNum" sz="quarter" idx="12"/>
          </p:nvPr>
        </p:nvSpPr>
        <p:spPr/>
        <p:txBody>
          <a:bodyPr/>
          <a:lstStyle/>
          <a:p>
            <a:fld id="{935F4044-894B-B74C-BA70-A76DFBF02618}" type="slidenum">
              <a:rPr lang="en-US" smtClean="0"/>
              <a:pPr/>
              <a:t>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8">
            <a:extLst>
              <a:ext uri="{FF2B5EF4-FFF2-40B4-BE49-F238E27FC236}">
                <a16:creationId xmlns:a16="http://schemas.microsoft.com/office/drawing/2014/main" id="{F43AB593-B4EA-5531-3B1E-63B86D946D3A}"/>
              </a:ext>
            </a:extLst>
          </p:cNvPr>
          <p:cNvSpPr>
            <a:spLocks noGrp="1"/>
          </p:cNvSpPr>
          <p:nvPr>
            <p:ph type="body" sz="quarter" idx="27"/>
          </p:nvPr>
        </p:nvSpPr>
        <p:spPr/>
        <p:txBody>
          <a:bodyPr/>
          <a:lstStyle/>
          <a:p>
            <a:r>
              <a:rPr lang="en-US" dirty="0"/>
              <a:t>Report All Injuries</a:t>
            </a:r>
          </a:p>
        </p:txBody>
      </p:sp>
      <p:sp>
        <p:nvSpPr>
          <p:cNvPr id="10" name="Text Placeholder 9">
            <a:extLst>
              <a:ext uri="{FF2B5EF4-FFF2-40B4-BE49-F238E27FC236}">
                <a16:creationId xmlns:a16="http://schemas.microsoft.com/office/drawing/2014/main" id="{61E7536D-6079-62B8-B72F-84B52D59AD83}"/>
              </a:ext>
            </a:extLst>
          </p:cNvPr>
          <p:cNvSpPr>
            <a:spLocks noGrp="1"/>
          </p:cNvSpPr>
          <p:nvPr>
            <p:ph type="body" sz="quarter" idx="28"/>
          </p:nvPr>
        </p:nvSpPr>
        <p:spPr>
          <a:xfrm>
            <a:off x="533400" y="977108"/>
            <a:ext cx="7696200" cy="1600200"/>
          </a:xfrm>
        </p:spPr>
        <p:txBody>
          <a:bodyPr/>
          <a:lstStyle/>
          <a:p>
            <a:endParaRPr lang="en-US" dirty="0"/>
          </a:p>
        </p:txBody>
      </p:sp>
      <p:graphicFrame>
        <p:nvGraphicFramePr>
          <p:cNvPr id="3" name="Content Placeholder 2">
            <a:extLst>
              <a:ext uri="{FF2B5EF4-FFF2-40B4-BE49-F238E27FC236}">
                <a16:creationId xmlns:a16="http://schemas.microsoft.com/office/drawing/2014/main" id="{F923B69C-7AEE-9214-F92F-652A9D7668AC}"/>
              </a:ext>
            </a:extLst>
          </p:cNvPr>
          <p:cNvGraphicFramePr>
            <a:graphicFrameLocks noGrp="1"/>
          </p:cNvGraphicFramePr>
          <p:nvPr>
            <p:ph sz="quarter" idx="33"/>
            <p:extLst>
              <p:ext uri="{D42A27DB-BD31-4B8C-83A1-F6EECF244321}">
                <p14:modId xmlns:p14="http://schemas.microsoft.com/office/powerpoint/2010/main" val="3030420507"/>
              </p:ext>
            </p:extLst>
          </p:nvPr>
        </p:nvGraphicFramePr>
        <p:xfrm>
          <a:off x="609600" y="827636"/>
          <a:ext cx="8382000" cy="2016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65D47971-5C0F-CD2E-0DA9-3FD062463220}"/>
              </a:ext>
            </a:extLst>
          </p:cNvPr>
          <p:cNvSpPr/>
          <p:nvPr/>
        </p:nvSpPr>
        <p:spPr>
          <a:xfrm>
            <a:off x="887896" y="2665890"/>
            <a:ext cx="3048000" cy="76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Medical Attention:</a:t>
            </a:r>
          </a:p>
          <a:p>
            <a:pPr algn="ctr"/>
            <a:r>
              <a:rPr lang="en-US" sz="1400" dirty="0">
                <a:solidFill>
                  <a:schemeClr val="tx1"/>
                </a:solidFill>
              </a:rPr>
              <a:t>Employee Health &amp; Wellness (days) or Emergency Department</a:t>
            </a:r>
          </a:p>
        </p:txBody>
      </p:sp>
      <p:sp>
        <p:nvSpPr>
          <p:cNvPr id="6" name="Rectangle: Rounded Corners 5">
            <a:extLst>
              <a:ext uri="{FF2B5EF4-FFF2-40B4-BE49-F238E27FC236}">
                <a16:creationId xmlns:a16="http://schemas.microsoft.com/office/drawing/2014/main" id="{20DCC486-793B-C5C8-9545-475C6D0F9EBF}"/>
              </a:ext>
            </a:extLst>
          </p:cNvPr>
          <p:cNvSpPr/>
          <p:nvPr/>
        </p:nvSpPr>
        <p:spPr>
          <a:xfrm>
            <a:off x="723900" y="3516472"/>
            <a:ext cx="3657600" cy="838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Supervisors complete and submit the </a:t>
            </a:r>
          </a:p>
          <a:p>
            <a:pPr algn="ctr"/>
            <a:r>
              <a:rPr lang="en-US" sz="1400" b="1" dirty="0">
                <a:solidFill>
                  <a:schemeClr val="tx1"/>
                </a:solidFill>
              </a:rPr>
              <a:t>Incident investigation report.</a:t>
            </a:r>
          </a:p>
          <a:p>
            <a:pPr algn="ctr"/>
            <a:r>
              <a:rPr lang="en-US" sz="1400" b="1" dirty="0">
                <a:solidFill>
                  <a:schemeClr val="tx1"/>
                </a:solidFill>
              </a:rPr>
              <a:t>Workplace Violence </a:t>
            </a:r>
            <a:r>
              <a:rPr lang="en-US" sz="1400" dirty="0">
                <a:solidFill>
                  <a:schemeClr val="tx1"/>
                </a:solidFill>
              </a:rPr>
              <a:t>– submit SB Safe report</a:t>
            </a:r>
          </a:p>
          <a:p>
            <a:pPr algn="ctr"/>
            <a:r>
              <a:rPr lang="en-US" sz="1400" b="1" dirty="0">
                <a:solidFill>
                  <a:schemeClr val="tx1"/>
                </a:solidFill>
              </a:rPr>
              <a:t>Sharps</a:t>
            </a:r>
            <a:r>
              <a:rPr lang="en-US" sz="1400" dirty="0">
                <a:solidFill>
                  <a:schemeClr val="tx1"/>
                </a:solidFill>
              </a:rPr>
              <a:t> – complete sharps log</a:t>
            </a:r>
          </a:p>
        </p:txBody>
      </p:sp>
      <p:sp>
        <p:nvSpPr>
          <p:cNvPr id="7" name="Oval 6">
            <a:extLst>
              <a:ext uri="{FF2B5EF4-FFF2-40B4-BE49-F238E27FC236}">
                <a16:creationId xmlns:a16="http://schemas.microsoft.com/office/drawing/2014/main" id="{3A771F44-A82A-BE0E-F070-6339C16DEB51}"/>
              </a:ext>
            </a:extLst>
          </p:cNvPr>
          <p:cNvSpPr/>
          <p:nvPr/>
        </p:nvSpPr>
        <p:spPr>
          <a:xfrm>
            <a:off x="4968240" y="2721713"/>
            <a:ext cx="2549100" cy="1632959"/>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Keep </a:t>
            </a:r>
          </a:p>
          <a:p>
            <a:pPr algn="ctr"/>
            <a:r>
              <a:rPr lang="en-US" dirty="0">
                <a:ln w="0"/>
                <a:solidFill>
                  <a:schemeClr val="tx1"/>
                </a:solidFill>
                <a:effectLst>
                  <a:outerShdw blurRad="38100" dist="19050" dir="2700000" algn="tl" rotWithShape="0">
                    <a:schemeClr val="dk1">
                      <a:alpha val="40000"/>
                    </a:schemeClr>
                  </a:outerShdw>
                </a:effectLst>
              </a:rPr>
              <a:t>Time Keeping up to date on your status for lost time incidents.</a:t>
            </a:r>
          </a:p>
        </p:txBody>
      </p:sp>
      <p:pic>
        <p:nvPicPr>
          <p:cNvPr id="8" name="Picture 7">
            <a:extLst>
              <a:ext uri="{FF2B5EF4-FFF2-40B4-BE49-F238E27FC236}">
                <a16:creationId xmlns:a16="http://schemas.microsoft.com/office/drawing/2014/main" id="{C0B1E26D-5023-B18D-42EC-B7144C1F52BA}"/>
              </a:ext>
            </a:extLst>
          </p:cNvPr>
          <p:cNvPicPr>
            <a:picLocks noChangeAspect="1"/>
          </p:cNvPicPr>
          <p:nvPr/>
        </p:nvPicPr>
        <p:blipFill>
          <a:blip r:embed="rId7"/>
          <a:stretch>
            <a:fillRect/>
          </a:stretch>
        </p:blipFill>
        <p:spPr>
          <a:xfrm>
            <a:off x="3124200" y="4610511"/>
            <a:ext cx="1143000" cy="346903"/>
          </a:xfrm>
          <a:prstGeom prst="rect">
            <a:avLst/>
          </a:prstGeom>
        </p:spPr>
      </p:pic>
      <p:pic>
        <p:nvPicPr>
          <p:cNvPr id="12" name="Picture 11">
            <a:extLst>
              <a:ext uri="{FF2B5EF4-FFF2-40B4-BE49-F238E27FC236}">
                <a16:creationId xmlns:a16="http://schemas.microsoft.com/office/drawing/2014/main" id="{0A08C0C6-C8D4-4960-5A39-FF664AEB9DE8}"/>
              </a:ext>
            </a:extLst>
          </p:cNvPr>
          <p:cNvPicPr>
            <a:picLocks noChangeAspect="1"/>
          </p:cNvPicPr>
          <p:nvPr/>
        </p:nvPicPr>
        <p:blipFill>
          <a:blip r:embed="rId8"/>
          <a:stretch>
            <a:fillRect/>
          </a:stretch>
        </p:blipFill>
        <p:spPr>
          <a:xfrm>
            <a:off x="4462378" y="4555918"/>
            <a:ext cx="1209844" cy="438211"/>
          </a:xfrm>
          <a:prstGeom prst="rect">
            <a:avLst/>
          </a:prstGeom>
        </p:spPr>
      </p:pic>
      <p:pic>
        <p:nvPicPr>
          <p:cNvPr id="14" name="Picture 13">
            <a:extLst>
              <a:ext uri="{FF2B5EF4-FFF2-40B4-BE49-F238E27FC236}">
                <a16:creationId xmlns:a16="http://schemas.microsoft.com/office/drawing/2014/main" id="{00063710-7B68-3C72-DB48-BDBA2D971DE8}"/>
              </a:ext>
            </a:extLst>
          </p:cNvPr>
          <p:cNvPicPr>
            <a:picLocks noChangeAspect="1"/>
          </p:cNvPicPr>
          <p:nvPr/>
        </p:nvPicPr>
        <p:blipFill>
          <a:blip r:embed="rId9"/>
          <a:stretch>
            <a:fillRect/>
          </a:stretch>
        </p:blipFill>
        <p:spPr>
          <a:xfrm>
            <a:off x="5557922" y="4592634"/>
            <a:ext cx="3543571" cy="364780"/>
          </a:xfrm>
          <a:prstGeom prst="rect">
            <a:avLst/>
          </a:prstGeom>
        </p:spPr>
      </p:pic>
      <p:sp>
        <p:nvSpPr>
          <p:cNvPr id="15" name="Arrow: Right 14">
            <a:extLst>
              <a:ext uri="{FF2B5EF4-FFF2-40B4-BE49-F238E27FC236}">
                <a16:creationId xmlns:a16="http://schemas.microsoft.com/office/drawing/2014/main" id="{991F5028-6856-1ACC-061E-95D605417783}"/>
              </a:ext>
            </a:extLst>
          </p:cNvPr>
          <p:cNvSpPr/>
          <p:nvPr/>
        </p:nvSpPr>
        <p:spPr>
          <a:xfrm>
            <a:off x="4347496" y="4775023"/>
            <a:ext cx="146909" cy="107854"/>
          </a:xfrm>
          <a:prstGeom prst="rightArrow">
            <a:avLst/>
          </a:prstGeom>
          <a:solidFill>
            <a:srgbClr val="A71E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6077F84-DB13-20B3-2F26-BCF3EB7036A4}"/>
              </a:ext>
            </a:extLst>
          </p:cNvPr>
          <p:cNvSpPr/>
          <p:nvPr/>
        </p:nvSpPr>
        <p:spPr>
          <a:xfrm>
            <a:off x="5428598" y="4738827"/>
            <a:ext cx="146909" cy="107854"/>
          </a:xfrm>
          <a:prstGeom prst="rightArrow">
            <a:avLst/>
          </a:prstGeom>
          <a:solidFill>
            <a:srgbClr val="A71E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9603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6">
            <a:extLst>
              <a:ext uri="{FF2B5EF4-FFF2-40B4-BE49-F238E27FC236}">
                <a16:creationId xmlns:a16="http://schemas.microsoft.com/office/drawing/2014/main" id="{9D0349E8-F4E6-4A48-94CF-2CB1A7184133}"/>
              </a:ext>
            </a:extLst>
          </p:cNvPr>
          <p:cNvSpPr>
            <a:spLocks noGrp="1" noChangeArrowheads="1"/>
          </p:cNvSpPr>
          <p:nvPr>
            <p:ph type="title"/>
          </p:nvPr>
        </p:nvSpPr>
        <p:spPr bwMode="auto">
          <a:xfrm>
            <a:off x="2362200" y="68904"/>
            <a:ext cx="3886200" cy="908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algn="ctr"/>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Safety Training Available on LMS</a:t>
            </a:r>
          </a:p>
        </p:txBody>
      </p:sp>
      <p:sp>
        <p:nvSpPr>
          <p:cNvPr id="109571" name="Content Placeholder 2">
            <a:extLst>
              <a:ext uri="{FF2B5EF4-FFF2-40B4-BE49-F238E27FC236}">
                <a16:creationId xmlns:a16="http://schemas.microsoft.com/office/drawing/2014/main" id="{D92272E5-7594-4BB4-9C62-FB9776A70E16}"/>
              </a:ext>
            </a:extLst>
          </p:cNvPr>
          <p:cNvSpPr>
            <a:spLocks noGrp="1"/>
          </p:cNvSpPr>
          <p:nvPr>
            <p:ph type="body" sz="half" idx="1"/>
          </p:nvPr>
        </p:nvSpPr>
        <p:spPr>
          <a:xfrm>
            <a:off x="876300" y="1128522"/>
            <a:ext cx="3429000" cy="3348228"/>
          </a:xfrm>
        </p:spPr>
        <p:txBody>
          <a:bodyPr/>
          <a:lstStyle/>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Receiving and Handling of Hazardous Materials (HTZ002)</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Universal Waste Management (HTZ003)</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Hearing Conservation (HTZ018) </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Spill Prevention, Control and Countermeasure Plan (HTZ052)</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Sharps Safety Bundle (HQM010)</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Safe Handling of Hazardous Drugs (HNZ187 &amp; HNZ211)</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Fire Evacuation (HTZ045)</a:t>
            </a:r>
          </a:p>
          <a:p>
            <a:endParaRPr lang="en-US" altLang="en-US" sz="1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9572" name="Slide Number Placeholder 4">
            <a:extLst>
              <a:ext uri="{FF2B5EF4-FFF2-40B4-BE49-F238E27FC236}">
                <a16:creationId xmlns:a16="http://schemas.microsoft.com/office/drawing/2014/main" id="{AD601F33-BAC4-484E-AB18-FD4B00A68E2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F5F2C5F7-8B74-49A3-9984-E2DBAE700FB9}" type="slidenum">
              <a:rPr lang="en-US" altLang="en-US" sz="1350">
                <a:latin typeface="Arial" panose="020B0604020202020204" pitchFamily="34" charset="0"/>
                <a:cs typeface="Arial" panose="020B0604020202020204" pitchFamily="34" charset="0"/>
              </a:rPr>
              <a:pPr>
                <a:spcBef>
                  <a:spcPct val="0"/>
                </a:spcBef>
                <a:buFontTx/>
                <a:buNone/>
              </a:pPr>
              <a:t>80</a:t>
            </a:fld>
            <a:endParaRPr lang="en-US" altLang="en-US" sz="1350">
              <a:latin typeface="Arial" panose="020B0604020202020204" pitchFamily="34" charset="0"/>
              <a:cs typeface="Arial" panose="020B0604020202020204" pitchFamily="34" charset="0"/>
            </a:endParaRPr>
          </a:p>
        </p:txBody>
      </p:sp>
      <p:sp>
        <p:nvSpPr>
          <p:cNvPr id="109573" name="TextBox 8">
            <a:extLst>
              <a:ext uri="{FF2B5EF4-FFF2-40B4-BE49-F238E27FC236}">
                <a16:creationId xmlns:a16="http://schemas.microsoft.com/office/drawing/2014/main" id="{AE8E83FB-E0FF-4D85-9691-A4013CA105B7}"/>
              </a:ext>
            </a:extLst>
          </p:cNvPr>
          <p:cNvSpPr txBox="1">
            <a:spLocks noChangeArrowheads="1"/>
          </p:cNvSpPr>
          <p:nvPr/>
        </p:nvSpPr>
        <p:spPr bwMode="auto">
          <a:xfrm>
            <a:off x="5086350" y="1072905"/>
            <a:ext cx="291465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sz="1500" dirty="0"/>
              <a:t>Laser Safety (HNZ213)</a:t>
            </a:r>
          </a:p>
          <a:p>
            <a:pPr>
              <a:buFont typeface="Arial" panose="020B0604020202020204" pitchFamily="34" charset="0"/>
              <a:buChar char="•"/>
            </a:pPr>
            <a:r>
              <a:rPr lang="en-US" altLang="en-US" sz="1500" dirty="0"/>
              <a:t>Radiation Safety in Fluoroscopy (HTRAD1)</a:t>
            </a:r>
          </a:p>
          <a:p>
            <a:pPr>
              <a:buFont typeface="Arial" panose="020B0604020202020204" pitchFamily="34" charset="0"/>
              <a:buChar char="•"/>
            </a:pPr>
            <a:r>
              <a:rPr lang="en-US" altLang="en-US" sz="1500" dirty="0"/>
              <a:t>MRI Safety</a:t>
            </a:r>
          </a:p>
          <a:p>
            <a:pPr>
              <a:buFont typeface="Arial" panose="020B0604020202020204" pitchFamily="34" charset="0"/>
              <a:buChar char="•"/>
            </a:pPr>
            <a:r>
              <a:rPr lang="en-US" altLang="en-US" sz="1500" dirty="0"/>
              <a:t>General Safety</a:t>
            </a:r>
          </a:p>
          <a:p>
            <a:pPr>
              <a:buFont typeface="Arial" panose="020B0604020202020204" pitchFamily="34" charset="0"/>
              <a:buChar char="•"/>
            </a:pPr>
            <a:r>
              <a:rPr lang="en-US" altLang="en-US" sz="1500" dirty="0"/>
              <a:t>Hazard Communication</a:t>
            </a:r>
          </a:p>
          <a:p>
            <a:pPr>
              <a:buFont typeface="Arial" panose="020B0604020202020204" pitchFamily="34" charset="0"/>
              <a:buChar char="•"/>
            </a:pPr>
            <a:r>
              <a:rPr lang="en-US" altLang="en-US" sz="1500" dirty="0"/>
              <a:t>Latex Allergy</a:t>
            </a:r>
          </a:p>
          <a:p>
            <a:pPr>
              <a:buFont typeface="Arial" panose="020B0604020202020204" pitchFamily="34" charset="0"/>
              <a:buChar char="•"/>
            </a:pPr>
            <a:r>
              <a:rPr lang="en-US" altLang="en-US" sz="1500" dirty="0"/>
              <a:t>Fire Safety</a:t>
            </a:r>
          </a:p>
          <a:p>
            <a:pPr>
              <a:buFont typeface="Arial" panose="020B0604020202020204" pitchFamily="34" charset="0"/>
              <a:buChar char="•"/>
            </a:pPr>
            <a:r>
              <a:rPr lang="en-US" altLang="en-US" sz="1500" dirty="0"/>
              <a:t>Personal Protective Equipment</a:t>
            </a:r>
          </a:p>
          <a:p>
            <a:pPr>
              <a:buFont typeface="Arial" panose="020B0604020202020204" pitchFamily="34" charset="0"/>
              <a:buChar char="•"/>
            </a:pPr>
            <a:r>
              <a:rPr lang="en-US" altLang="en-US" sz="1500" dirty="0"/>
              <a:t>Slips, Trips and Falls</a:t>
            </a:r>
          </a:p>
          <a:p>
            <a:pPr>
              <a:buFont typeface="Arial" panose="020B0604020202020204" pitchFamily="34" charset="0"/>
              <a:buChar char="•"/>
            </a:pPr>
            <a:r>
              <a:rPr lang="en-US" altLang="en-US" sz="1500" dirty="0"/>
              <a:t>Safe Patient Handling</a:t>
            </a:r>
          </a:p>
          <a:p>
            <a:pPr>
              <a:buFont typeface="Arial" panose="020B0604020202020204" pitchFamily="34" charset="0"/>
              <a:buChar char="•"/>
            </a:pPr>
            <a:r>
              <a:rPr lang="en-US" altLang="en-US" sz="1500" dirty="0"/>
              <a:t>Workplace Violence</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705-2EC5-49C4-982E-D30CE7A0F30E}"/>
              </a:ext>
            </a:extLst>
          </p:cNvPr>
          <p:cNvSpPr>
            <a:spLocks noGrp="1"/>
          </p:cNvSpPr>
          <p:nvPr>
            <p:ph type="title"/>
          </p:nvPr>
        </p:nvSpPr>
        <p:spPr/>
        <p:txBody>
          <a:bodyPr>
            <a:normAutofit fontScale="90000"/>
          </a:bodyPr>
          <a:lstStyle/>
          <a:p>
            <a:r>
              <a:rPr lang="en-US" dirty="0"/>
              <a:t>  </a:t>
            </a:r>
            <a:r>
              <a:rPr lang="en-US" altLang="en-US" dirty="0">
                <a:solidFill>
                  <a:srgbClr val="C00000"/>
                </a:solidFill>
              </a:rPr>
              <a:t>Quiz – Question #1</a:t>
            </a:r>
            <a:br>
              <a:rPr lang="en-US" altLang="en-US" dirty="0">
                <a:solidFill>
                  <a:srgbClr val="C00000"/>
                </a:solidFill>
              </a:rPr>
            </a:br>
            <a:r>
              <a:rPr lang="en-US" dirty="0"/>
              <a:t>                                                          </a:t>
            </a:r>
          </a:p>
        </p:txBody>
      </p:sp>
      <p:sp>
        <p:nvSpPr>
          <p:cNvPr id="3" name="Content Placeholder 2">
            <a:extLst>
              <a:ext uri="{FF2B5EF4-FFF2-40B4-BE49-F238E27FC236}">
                <a16:creationId xmlns:a16="http://schemas.microsoft.com/office/drawing/2014/main" id="{BB6DFF7B-A5B3-4CA3-A3C0-BCB1B18D987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F36F065-8D3E-4B77-9159-8F8F710B54A4}"/>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96CF8208-4F86-46A7-949B-AC75877E19C3}"/>
              </a:ext>
            </a:extLst>
          </p:cNvPr>
          <p:cNvSpPr>
            <a:spLocks noGrp="1"/>
          </p:cNvSpPr>
          <p:nvPr>
            <p:ph type="sldNum" sz="quarter" idx="12"/>
          </p:nvPr>
        </p:nvSpPr>
        <p:spPr/>
        <p:txBody>
          <a:bodyPr/>
          <a:lstStyle/>
          <a:p>
            <a:pPr>
              <a:defRPr/>
            </a:pPr>
            <a:fld id="{04332A1E-FDA9-4CFE-9E2D-7E55B77221AB}" type="slidenum">
              <a:rPr lang="en-US" smtClean="0"/>
              <a:pPr>
                <a:defRPr/>
              </a:pPr>
              <a:t>81</a:t>
            </a:fld>
            <a:endParaRPr lang="en-US" dirty="0"/>
          </a:p>
        </p:txBody>
      </p:sp>
      <p:sp>
        <p:nvSpPr>
          <p:cNvPr id="6" name="Rectangle 5">
            <a:extLst>
              <a:ext uri="{FF2B5EF4-FFF2-40B4-BE49-F238E27FC236}">
                <a16:creationId xmlns:a16="http://schemas.microsoft.com/office/drawing/2014/main" id="{93C94880-1F6C-4E9D-B4AD-F82C6747B9E7}"/>
              </a:ext>
            </a:extLst>
          </p:cNvPr>
          <p:cNvSpPr/>
          <p:nvPr/>
        </p:nvSpPr>
        <p:spPr>
          <a:xfrm>
            <a:off x="2286000" y="1528388"/>
            <a:ext cx="4572000" cy="2086725"/>
          </a:xfrm>
          <a:prstGeom prst="rect">
            <a:avLst/>
          </a:prstGeom>
        </p:spPr>
        <p:txBody>
          <a:bodyPr>
            <a:spAutoFit/>
          </a:bodyPr>
          <a:lstStyle/>
          <a:p>
            <a:pPr marL="609600" indent="-609600">
              <a:lnSpc>
                <a:spcPct val="90000"/>
              </a:lnSpc>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Why are SDS important?</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nutritional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economics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safety information about the material including what to do in the event of an exposure or spill</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biomedical engineering information </a:t>
            </a:r>
          </a:p>
        </p:txBody>
      </p:sp>
    </p:spTree>
    <p:extLst>
      <p:ext uri="{BB962C8B-B14F-4D97-AF65-F5344CB8AC3E}">
        <p14:creationId xmlns:p14="http://schemas.microsoft.com/office/powerpoint/2010/main" val="4061813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705-2EC5-49C4-982E-D30CE7A0F30E}"/>
              </a:ext>
            </a:extLst>
          </p:cNvPr>
          <p:cNvSpPr>
            <a:spLocks noGrp="1"/>
          </p:cNvSpPr>
          <p:nvPr>
            <p:ph type="title"/>
          </p:nvPr>
        </p:nvSpPr>
        <p:spPr/>
        <p:txBody>
          <a:bodyPr>
            <a:normAutofit fontScale="90000"/>
          </a:bodyPr>
          <a:lstStyle/>
          <a:p>
            <a:r>
              <a:rPr lang="en-US" dirty="0"/>
              <a:t>  </a:t>
            </a:r>
            <a:r>
              <a:rPr lang="en-US" altLang="en-US" dirty="0">
                <a:solidFill>
                  <a:srgbClr val="C00000"/>
                </a:solidFill>
              </a:rPr>
              <a:t>Quiz – Question #1</a:t>
            </a:r>
            <a:br>
              <a:rPr lang="en-US" altLang="en-US" dirty="0">
                <a:solidFill>
                  <a:srgbClr val="C00000"/>
                </a:solidFill>
              </a:rPr>
            </a:br>
            <a:r>
              <a:rPr lang="en-US" dirty="0"/>
              <a:t>                                                          </a:t>
            </a:r>
          </a:p>
        </p:txBody>
      </p:sp>
      <p:sp>
        <p:nvSpPr>
          <p:cNvPr id="3" name="Content Placeholder 2">
            <a:extLst>
              <a:ext uri="{FF2B5EF4-FFF2-40B4-BE49-F238E27FC236}">
                <a16:creationId xmlns:a16="http://schemas.microsoft.com/office/drawing/2014/main" id="{BB6DFF7B-A5B3-4CA3-A3C0-BCB1B18D987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F36F065-8D3E-4B77-9159-8F8F710B54A4}"/>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96CF8208-4F86-46A7-949B-AC75877E19C3}"/>
              </a:ext>
            </a:extLst>
          </p:cNvPr>
          <p:cNvSpPr>
            <a:spLocks noGrp="1"/>
          </p:cNvSpPr>
          <p:nvPr>
            <p:ph type="sldNum" sz="quarter" idx="12"/>
          </p:nvPr>
        </p:nvSpPr>
        <p:spPr/>
        <p:txBody>
          <a:bodyPr/>
          <a:lstStyle/>
          <a:p>
            <a:pPr>
              <a:defRPr/>
            </a:pPr>
            <a:fld id="{04332A1E-FDA9-4CFE-9E2D-7E55B77221AB}" type="slidenum">
              <a:rPr lang="en-US" smtClean="0"/>
              <a:pPr>
                <a:defRPr/>
              </a:pPr>
              <a:t>82</a:t>
            </a:fld>
            <a:endParaRPr lang="en-US" dirty="0"/>
          </a:p>
        </p:txBody>
      </p:sp>
      <p:sp>
        <p:nvSpPr>
          <p:cNvPr id="6" name="Rectangle 5">
            <a:extLst>
              <a:ext uri="{FF2B5EF4-FFF2-40B4-BE49-F238E27FC236}">
                <a16:creationId xmlns:a16="http://schemas.microsoft.com/office/drawing/2014/main" id="{93C94880-1F6C-4E9D-B4AD-F82C6747B9E7}"/>
              </a:ext>
            </a:extLst>
          </p:cNvPr>
          <p:cNvSpPr/>
          <p:nvPr/>
        </p:nvSpPr>
        <p:spPr>
          <a:xfrm>
            <a:off x="2286000" y="1528388"/>
            <a:ext cx="4572000" cy="2086725"/>
          </a:xfrm>
          <a:prstGeom prst="rect">
            <a:avLst/>
          </a:prstGeom>
        </p:spPr>
        <p:txBody>
          <a:bodyPr>
            <a:spAutoFit/>
          </a:bodyPr>
          <a:lstStyle/>
          <a:p>
            <a:pPr marL="609600" indent="-609600">
              <a:lnSpc>
                <a:spcPct val="90000"/>
              </a:lnSpc>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Why are SDS important?</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nutritional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economics information</a:t>
            </a:r>
          </a:p>
          <a:p>
            <a:pPr marL="609600" indent="-609600">
              <a:lnSpc>
                <a:spcPct val="90000"/>
              </a:lnSpc>
              <a:buFont typeface="Monotype Sorts" pitchFamily="2" charset="2"/>
              <a:buAutoNum type="alphaLcPeriod"/>
            </a:pPr>
            <a:r>
              <a:rPr lang="en-US" altLang="en-US"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Provide safety information about the material including what to do in the event of an exposure or spill</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biomedical engineering information </a:t>
            </a:r>
          </a:p>
        </p:txBody>
      </p:sp>
    </p:spTree>
    <p:extLst>
      <p:ext uri="{BB962C8B-B14F-4D97-AF65-F5344CB8AC3E}">
        <p14:creationId xmlns:p14="http://schemas.microsoft.com/office/powerpoint/2010/main" val="2579792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4E3-2F2B-470D-BDAF-6E220D7DEB82}"/>
              </a:ext>
            </a:extLst>
          </p:cNvPr>
          <p:cNvSpPr>
            <a:spLocks noGrp="1"/>
          </p:cNvSpPr>
          <p:nvPr>
            <p:ph type="title"/>
          </p:nvPr>
        </p:nvSpPr>
        <p:spPr>
          <a:xfrm>
            <a:off x="990600" y="421838"/>
            <a:ext cx="4419600" cy="857250"/>
          </a:xfrm>
        </p:spPr>
        <p:txBody>
          <a:bodyPr>
            <a:normAutofit fontScale="90000"/>
          </a:bodyPr>
          <a:lstStyle/>
          <a:p>
            <a:r>
              <a:rPr lang="en-US" altLang="en-US" dirty="0">
                <a:solidFill>
                  <a:srgbClr val="C00000"/>
                </a:solidFill>
              </a:rPr>
              <a:t>Quiz – Question #2</a:t>
            </a:r>
            <a:br>
              <a:rPr lang="en-US" altLang="en-US" dirty="0">
                <a:solidFill>
                  <a:srgbClr val="C00000"/>
                </a:solidFill>
              </a:rPr>
            </a:br>
            <a:endParaRPr lang="en-US" dirty="0"/>
          </a:p>
        </p:txBody>
      </p:sp>
      <p:sp>
        <p:nvSpPr>
          <p:cNvPr id="3" name="Content Placeholder 2">
            <a:extLst>
              <a:ext uri="{FF2B5EF4-FFF2-40B4-BE49-F238E27FC236}">
                <a16:creationId xmlns:a16="http://schemas.microsoft.com/office/drawing/2014/main" id="{36DE2726-D2EA-4516-A4C7-7C6B3874CE00}"/>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F4582EF4-B448-4AFA-9B8D-19E74A7B6A27}"/>
              </a:ext>
            </a:extLst>
          </p:cNvPr>
          <p:cNvSpPr>
            <a:spLocks noGrp="1"/>
          </p:cNvSpPr>
          <p:nvPr>
            <p:ph type="sldNum" sz="quarter" idx="12"/>
          </p:nvPr>
        </p:nvSpPr>
        <p:spPr/>
        <p:txBody>
          <a:bodyPr/>
          <a:lstStyle/>
          <a:p>
            <a:pPr>
              <a:defRPr/>
            </a:pPr>
            <a:fld id="{04332A1E-FDA9-4CFE-9E2D-7E55B77221AB}" type="slidenum">
              <a:rPr lang="en-US" smtClean="0"/>
              <a:pPr>
                <a:defRPr/>
              </a:pPr>
              <a:t>83</a:t>
            </a:fld>
            <a:endParaRPr lang="en-US" dirty="0"/>
          </a:p>
        </p:txBody>
      </p:sp>
      <p:sp>
        <p:nvSpPr>
          <p:cNvPr id="6" name="Rectangle 5">
            <a:extLst>
              <a:ext uri="{FF2B5EF4-FFF2-40B4-BE49-F238E27FC236}">
                <a16:creationId xmlns:a16="http://schemas.microsoft.com/office/drawing/2014/main" id="{A76F8959-CF78-4AD0-AE61-81033AFA4621}"/>
              </a:ext>
            </a:extLst>
          </p:cNvPr>
          <p:cNvSpPr/>
          <p:nvPr/>
        </p:nvSpPr>
        <p:spPr>
          <a:xfrm>
            <a:off x="2286000" y="1279089"/>
            <a:ext cx="4572000" cy="2336024"/>
          </a:xfrm>
          <a:prstGeom prst="rect">
            <a:avLst/>
          </a:prstGeom>
        </p:spPr>
        <p:txBody>
          <a:bodyPr>
            <a:spAutoFit/>
          </a:bodyPr>
          <a:lstStyle/>
          <a:p>
            <a:pPr>
              <a:lnSpc>
                <a:spcPct val="90000"/>
              </a:lnSpc>
              <a:defRPr/>
            </a:pPr>
            <a:r>
              <a:rPr lang="en-US" dirty="0">
                <a:latin typeface="Helvetica" pitchFamily="34" charset="0"/>
                <a:ea typeface="ＭＳ Ｐゴシック" pitchFamily="34" charset="-128"/>
                <a:cs typeface="Helvetica" pitchFamily="34" charset="0"/>
              </a:rPr>
              <a:t>What phone number would you call for a major chemical spill response?</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321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From a hospital phone call 911 or       631-632-3333 from a cell phone which will connect you with University Police  (Off-sites call 911.)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444</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311</a:t>
            </a:r>
          </a:p>
        </p:txBody>
      </p:sp>
    </p:spTree>
    <p:extLst>
      <p:ext uri="{BB962C8B-B14F-4D97-AF65-F5344CB8AC3E}">
        <p14:creationId xmlns:p14="http://schemas.microsoft.com/office/powerpoint/2010/main" val="4141861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4E3-2F2B-470D-BDAF-6E220D7DEB82}"/>
              </a:ext>
            </a:extLst>
          </p:cNvPr>
          <p:cNvSpPr>
            <a:spLocks noGrp="1"/>
          </p:cNvSpPr>
          <p:nvPr>
            <p:ph type="title"/>
          </p:nvPr>
        </p:nvSpPr>
        <p:spPr>
          <a:xfrm>
            <a:off x="990600" y="361950"/>
            <a:ext cx="4876800" cy="857250"/>
          </a:xfrm>
        </p:spPr>
        <p:txBody>
          <a:bodyPr>
            <a:normAutofit fontScale="90000"/>
          </a:bodyPr>
          <a:lstStyle/>
          <a:p>
            <a:r>
              <a:rPr lang="en-US" altLang="en-US" dirty="0">
                <a:solidFill>
                  <a:srgbClr val="C00000"/>
                </a:solidFill>
              </a:rPr>
              <a:t>Quiz – Question #2</a:t>
            </a:r>
            <a:br>
              <a:rPr lang="en-US" altLang="en-US" dirty="0">
                <a:solidFill>
                  <a:srgbClr val="C00000"/>
                </a:solidFill>
              </a:rPr>
            </a:br>
            <a:endParaRPr lang="en-US" dirty="0"/>
          </a:p>
        </p:txBody>
      </p:sp>
      <p:sp>
        <p:nvSpPr>
          <p:cNvPr id="3" name="Content Placeholder 2">
            <a:extLst>
              <a:ext uri="{FF2B5EF4-FFF2-40B4-BE49-F238E27FC236}">
                <a16:creationId xmlns:a16="http://schemas.microsoft.com/office/drawing/2014/main" id="{36DE2726-D2EA-4516-A4C7-7C6B3874CE0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C145E78B-8E0D-412B-8033-75860D0BDBE2}"/>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F4582EF4-B448-4AFA-9B8D-19E74A7B6A27}"/>
              </a:ext>
            </a:extLst>
          </p:cNvPr>
          <p:cNvSpPr>
            <a:spLocks noGrp="1"/>
          </p:cNvSpPr>
          <p:nvPr>
            <p:ph type="sldNum" sz="quarter" idx="12"/>
          </p:nvPr>
        </p:nvSpPr>
        <p:spPr/>
        <p:txBody>
          <a:bodyPr/>
          <a:lstStyle/>
          <a:p>
            <a:pPr>
              <a:defRPr/>
            </a:pPr>
            <a:fld id="{04332A1E-FDA9-4CFE-9E2D-7E55B77221AB}" type="slidenum">
              <a:rPr lang="en-US" smtClean="0"/>
              <a:pPr>
                <a:defRPr/>
              </a:pPr>
              <a:t>84</a:t>
            </a:fld>
            <a:endParaRPr lang="en-US" dirty="0"/>
          </a:p>
        </p:txBody>
      </p:sp>
      <p:sp>
        <p:nvSpPr>
          <p:cNvPr id="6" name="Rectangle 5">
            <a:extLst>
              <a:ext uri="{FF2B5EF4-FFF2-40B4-BE49-F238E27FC236}">
                <a16:creationId xmlns:a16="http://schemas.microsoft.com/office/drawing/2014/main" id="{A76F8959-CF78-4AD0-AE61-81033AFA4621}"/>
              </a:ext>
            </a:extLst>
          </p:cNvPr>
          <p:cNvSpPr/>
          <p:nvPr/>
        </p:nvSpPr>
        <p:spPr>
          <a:xfrm>
            <a:off x="2286000" y="1279089"/>
            <a:ext cx="4572000" cy="2336024"/>
          </a:xfrm>
          <a:prstGeom prst="rect">
            <a:avLst/>
          </a:prstGeom>
        </p:spPr>
        <p:txBody>
          <a:bodyPr>
            <a:spAutoFit/>
          </a:bodyPr>
          <a:lstStyle/>
          <a:p>
            <a:pPr>
              <a:lnSpc>
                <a:spcPct val="90000"/>
              </a:lnSpc>
              <a:defRPr/>
            </a:pPr>
            <a:r>
              <a:rPr lang="en-US" dirty="0">
                <a:latin typeface="Helvetica" pitchFamily="34" charset="0"/>
                <a:ea typeface="ＭＳ Ｐゴシック" pitchFamily="34" charset="-128"/>
                <a:cs typeface="Helvetica" pitchFamily="34" charset="0"/>
              </a:rPr>
              <a:t>What phone number would you call for a major chemical spill response?</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321</a:t>
            </a:r>
          </a:p>
          <a:p>
            <a:pPr marL="609600" indent="-609600">
              <a:lnSpc>
                <a:spcPct val="90000"/>
              </a:lnSpc>
              <a:buFont typeface="Monotype Sorts" pitchFamily="2" charset="2"/>
              <a:buAutoNum type="alphaLcPeriod"/>
              <a:defRPr/>
            </a:pPr>
            <a:r>
              <a:rPr lang="en-US" dirty="0">
                <a:solidFill>
                  <a:srgbClr val="FF0000"/>
                </a:solidFill>
                <a:latin typeface="Helvetica" pitchFamily="34" charset="0"/>
                <a:ea typeface="ＭＳ Ｐゴシック" pitchFamily="34" charset="-128"/>
                <a:cs typeface="Helvetica" pitchFamily="34" charset="0"/>
              </a:rPr>
              <a:t>From a hospital phone call 911 or       631-632-3333 from a cell phone which will connect you with University Police   (Off-sites call 911.)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444</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311</a:t>
            </a:r>
          </a:p>
        </p:txBody>
      </p:sp>
    </p:spTree>
    <p:extLst>
      <p:ext uri="{BB962C8B-B14F-4D97-AF65-F5344CB8AC3E}">
        <p14:creationId xmlns:p14="http://schemas.microsoft.com/office/powerpoint/2010/main" val="4069922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3EB35-3401-456F-2D22-516A0BAA4778}"/>
              </a:ext>
            </a:extLst>
          </p:cNvPr>
          <p:cNvSpPr>
            <a:spLocks noGrp="1"/>
          </p:cNvSpPr>
          <p:nvPr>
            <p:ph type="body" sz="quarter" idx="19"/>
          </p:nvPr>
        </p:nvSpPr>
        <p:spPr>
          <a:xfrm>
            <a:off x="457200" y="590550"/>
            <a:ext cx="8458200" cy="3722370"/>
          </a:xfrm>
        </p:spPr>
        <p:txBody>
          <a:bodyPr/>
          <a:lstStyle/>
          <a:p>
            <a:r>
              <a:rPr lang="en-US" sz="3200" dirty="0"/>
              <a:t>Thank you for reviewing these slides and making Stony Brook Medicine safer for patients, staff, and visitors.</a:t>
            </a:r>
          </a:p>
          <a:p>
            <a:endParaRPr lang="en-US" sz="3200" dirty="0"/>
          </a:p>
          <a:p>
            <a:r>
              <a:rPr lang="en-US" sz="3200" i="1" dirty="0"/>
              <a:t>Please contact EH&amp;S (4-6783) if you have safety questions or concerns.</a:t>
            </a:r>
          </a:p>
        </p:txBody>
      </p:sp>
    </p:spTree>
    <p:extLst>
      <p:ext uri="{BB962C8B-B14F-4D97-AF65-F5344CB8AC3E}">
        <p14:creationId xmlns:p14="http://schemas.microsoft.com/office/powerpoint/2010/main" val="653475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E08589-488A-F3F3-5691-253FF281CC1D}"/>
              </a:ext>
            </a:extLst>
          </p:cNvPr>
          <p:cNvSpPr>
            <a:spLocks noGrp="1"/>
          </p:cNvSpPr>
          <p:nvPr>
            <p:ph type="body" idx="1"/>
          </p:nvPr>
        </p:nvSpPr>
        <p:spPr>
          <a:xfrm>
            <a:off x="368486" y="1187262"/>
            <a:ext cx="3733800" cy="3118298"/>
          </a:xfrm>
        </p:spPr>
        <p:txBody>
          <a:bodyPr>
            <a:normAutofit fontScale="92500" lnSpcReduction="10000"/>
          </a:bodyPr>
          <a:lstStyle/>
          <a:p>
            <a:r>
              <a:rPr lang="en-US" sz="2000" b="1" dirty="0"/>
              <a:t>Sharps</a:t>
            </a:r>
            <a:r>
              <a:rPr lang="en-US" sz="2000" dirty="0"/>
              <a:t>   35%</a:t>
            </a:r>
          </a:p>
          <a:p>
            <a:r>
              <a:rPr lang="en-US" sz="2000" b="1" dirty="0"/>
              <a:t>Patient Handling  </a:t>
            </a:r>
            <a:r>
              <a:rPr lang="en-US" sz="2000" dirty="0"/>
              <a:t>5%</a:t>
            </a:r>
          </a:p>
          <a:p>
            <a:r>
              <a:rPr lang="en-US" sz="2000" b="1" dirty="0"/>
              <a:t>Workplace Violence  </a:t>
            </a:r>
            <a:r>
              <a:rPr lang="en-US" sz="2000" dirty="0"/>
              <a:t>13%</a:t>
            </a:r>
          </a:p>
          <a:p>
            <a:r>
              <a:rPr lang="en-US" sz="2000" b="1" dirty="0"/>
              <a:t>COVID*</a:t>
            </a:r>
            <a:r>
              <a:rPr lang="en-US" sz="2000" dirty="0"/>
              <a:t>   18%</a:t>
            </a:r>
          </a:p>
          <a:p>
            <a:r>
              <a:rPr lang="en-US" sz="2000" b="1" dirty="0"/>
              <a:t>Slips/Trips    </a:t>
            </a:r>
            <a:r>
              <a:rPr lang="en-US" sz="2000" dirty="0"/>
              <a:t>8%</a:t>
            </a:r>
          </a:p>
          <a:p>
            <a:r>
              <a:rPr lang="en-US" sz="2000" b="1" dirty="0"/>
              <a:t>Other </a:t>
            </a:r>
            <a:r>
              <a:rPr lang="en-US" sz="2000" dirty="0"/>
              <a:t> 14%</a:t>
            </a:r>
          </a:p>
          <a:p>
            <a:endParaRPr lang="en-US" sz="2000" dirty="0"/>
          </a:p>
          <a:p>
            <a:r>
              <a:rPr lang="en-US" sz="2000" dirty="0"/>
              <a:t>*COVID Workplace Exposures</a:t>
            </a:r>
          </a:p>
          <a:p>
            <a:endParaRPr lang="en-US" dirty="0"/>
          </a:p>
        </p:txBody>
      </p:sp>
      <p:sp>
        <p:nvSpPr>
          <p:cNvPr id="2" name="Title 1">
            <a:extLst>
              <a:ext uri="{FF2B5EF4-FFF2-40B4-BE49-F238E27FC236}">
                <a16:creationId xmlns:a16="http://schemas.microsoft.com/office/drawing/2014/main" id="{3772CD81-18E7-D7CC-6F47-A96768BA43E4}"/>
              </a:ext>
            </a:extLst>
          </p:cNvPr>
          <p:cNvSpPr>
            <a:spLocks noGrp="1"/>
          </p:cNvSpPr>
          <p:nvPr>
            <p:ph type="title"/>
          </p:nvPr>
        </p:nvSpPr>
        <p:spPr>
          <a:xfrm>
            <a:off x="766665" y="133626"/>
            <a:ext cx="8077200" cy="903358"/>
          </a:xfrm>
        </p:spPr>
        <p:txBody>
          <a:bodyPr>
            <a:noAutofit/>
          </a:bodyPr>
          <a:lstStyle/>
          <a:p>
            <a:r>
              <a:rPr lang="en-US" sz="2400" dirty="0">
                <a:solidFill>
                  <a:schemeClr val="tx1"/>
                </a:solidFill>
              </a:rPr>
              <a:t>2023 Distribution of Reportable Injuries and Illnesses at SBM </a:t>
            </a:r>
          </a:p>
        </p:txBody>
      </p:sp>
      <p:sp>
        <p:nvSpPr>
          <p:cNvPr id="9" name="TextBox 8">
            <a:extLst>
              <a:ext uri="{FF2B5EF4-FFF2-40B4-BE49-F238E27FC236}">
                <a16:creationId xmlns:a16="http://schemas.microsoft.com/office/drawing/2014/main" id="{35B70154-CEDB-C5AE-54B2-919C21E3A833}"/>
              </a:ext>
            </a:extLst>
          </p:cNvPr>
          <p:cNvSpPr txBox="1"/>
          <p:nvPr/>
        </p:nvSpPr>
        <p:spPr>
          <a:xfrm>
            <a:off x="4953000" y="4415827"/>
            <a:ext cx="3581400" cy="369332"/>
          </a:xfrm>
          <a:prstGeom prst="rect">
            <a:avLst/>
          </a:prstGeom>
          <a:noFill/>
        </p:spPr>
        <p:txBody>
          <a:bodyPr wrap="square" rtlCol="0">
            <a:spAutoFit/>
          </a:bodyPr>
          <a:lstStyle/>
          <a:p>
            <a:r>
              <a:rPr lang="en-US" dirty="0"/>
              <a:t>PESH/OSHA Reportable Injuries</a:t>
            </a:r>
          </a:p>
        </p:txBody>
      </p:sp>
      <p:pic>
        <p:nvPicPr>
          <p:cNvPr id="11" name="Picture 10">
            <a:extLst>
              <a:ext uri="{FF2B5EF4-FFF2-40B4-BE49-F238E27FC236}">
                <a16:creationId xmlns:a16="http://schemas.microsoft.com/office/drawing/2014/main" id="{DE1FE320-4706-0BE3-4B37-D8B4B5262D8D}"/>
              </a:ext>
            </a:extLst>
          </p:cNvPr>
          <p:cNvPicPr>
            <a:picLocks noChangeAspect="1"/>
          </p:cNvPicPr>
          <p:nvPr/>
        </p:nvPicPr>
        <p:blipFill>
          <a:blip r:embed="rId2"/>
          <a:stretch>
            <a:fillRect/>
          </a:stretch>
        </p:blipFill>
        <p:spPr>
          <a:xfrm>
            <a:off x="4243800" y="1160554"/>
            <a:ext cx="4579849" cy="3145006"/>
          </a:xfrm>
          <a:prstGeom prst="rect">
            <a:avLst/>
          </a:prstGeom>
        </p:spPr>
      </p:pic>
    </p:spTree>
    <p:extLst>
      <p:ext uri="{BB962C8B-B14F-4D97-AF65-F5344CB8AC3E}">
        <p14:creationId xmlns:p14="http://schemas.microsoft.com/office/powerpoint/2010/main" val="4174115495"/>
      </p:ext>
    </p:extLst>
  </p:cSld>
  <p:clrMapOvr>
    <a:masterClrMapping/>
  </p:clrMapOvr>
</p:sld>
</file>

<file path=ppt/theme/theme1.xml><?xml version="1.0" encoding="utf-8"?>
<a:theme xmlns:a="http://schemas.openxmlformats.org/drawingml/2006/main" name="Stony Brook Medici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NEO Additional EHS draft.potx" id="{2128996A-AA9D-4BF7-BD58-D0419B16576D}" vid="{18898929-97B5-42DB-9379-D1E94CA35078}"/>
    </a:ext>
  </a:extLst>
</a:theme>
</file>

<file path=ppt/theme/theme2.xml><?xml version="1.0" encoding="utf-8"?>
<a:theme xmlns:a="http://schemas.openxmlformats.org/drawingml/2006/main" name="1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ARE NEO Additional EHS 2022 11 29</Template>
  <TotalTime>2449</TotalTime>
  <Words>4474</Words>
  <Application>Microsoft Office PowerPoint</Application>
  <PresentationFormat>On-screen Show (16:9)</PresentationFormat>
  <Paragraphs>714</Paragraphs>
  <Slides>85</Slides>
  <Notes>5</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101" baseType="lpstr">
      <vt:lpstr>Arial</vt:lpstr>
      <vt:lpstr>Calibri</vt:lpstr>
      <vt:lpstr>Courier New</vt:lpstr>
      <vt:lpstr>Effra</vt:lpstr>
      <vt:lpstr>Effra Light</vt:lpstr>
      <vt:lpstr>Effra Medium</vt:lpstr>
      <vt:lpstr>Helvetica</vt:lpstr>
      <vt:lpstr>Lucida Grande</vt:lpstr>
      <vt:lpstr>Monotype Sorts</vt:lpstr>
      <vt:lpstr>System Font Regular</vt:lpstr>
      <vt:lpstr>Tahoma</vt:lpstr>
      <vt:lpstr>Verdana</vt:lpstr>
      <vt:lpstr>Wingdings</vt:lpstr>
      <vt:lpstr>Stony Brook Medicine</vt:lpstr>
      <vt:lpstr>1_Stony Brook Medicine</vt:lpstr>
      <vt:lpstr>Acrobat Document</vt:lpstr>
      <vt:lpstr>PowerPoint Presentation</vt:lpstr>
      <vt:lpstr>The Joint Commission Environment of Care (EOC) </vt:lpstr>
      <vt:lpstr>Training Outline</vt:lpstr>
      <vt:lpstr>Environment of Care (EOC) Reference Cards</vt:lpstr>
      <vt:lpstr>PowerPoint Presentation</vt:lpstr>
      <vt:lpstr>PowerPoint Presentation</vt:lpstr>
      <vt:lpstr>Occupational Injury and Illness Prevention Program </vt:lpstr>
      <vt:lpstr>PowerPoint Presentation</vt:lpstr>
      <vt:lpstr>2023 Distribution of Reportable Injuries and Illnesses at SBM </vt:lpstr>
      <vt:lpstr>Latex Allergy</vt:lpstr>
      <vt:lpstr>PowerPoint Presentation</vt:lpstr>
      <vt:lpstr>PowerPoint Presentation</vt:lpstr>
      <vt:lpstr>To request ergonomics assistance, including a workstation evaluation, contact EH&amp;S at 4-6783  Report potential injuries. </vt:lpstr>
      <vt:lpstr>PowerPoint Presentation</vt:lpstr>
      <vt:lpstr>PowerPoint Presentation</vt:lpstr>
      <vt:lpstr>Safe Patient Handling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Pharmaceutical SDS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Spill Response </vt:lpstr>
      <vt:lpstr>    Spill Kits for Minor  Chemical Spills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Spill Kits for Minor Chemical Spills</vt:lpstr>
      <vt:lpstr>PowerPoint Presentation</vt:lpstr>
      <vt:lpstr>PowerPoint Presentation</vt:lpstr>
      <vt:lpstr>PowerPoint Presentation</vt:lpstr>
      <vt:lpstr>PowerPoint Presentation</vt:lpstr>
      <vt:lpstr>PowerPoint Presentation</vt:lpstr>
      <vt:lpstr>Environmental Awareness</vt:lpstr>
      <vt:lpstr>PowerPoint Presentation</vt:lpstr>
      <vt:lpstr>What is a Hazardous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Training Available on LMS</vt:lpstr>
      <vt:lpstr>  Quiz – Question #1                                                           </vt:lpstr>
      <vt:lpstr>  Quiz – Question #1                                                           </vt:lpstr>
      <vt:lpstr>Quiz – Question #2 </vt:lpstr>
      <vt:lpstr>Quiz – Question #2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M O'hare</dc:creator>
  <cp:lastModifiedBy>Coppola, Laura</cp:lastModifiedBy>
  <cp:revision>24</cp:revision>
  <cp:lastPrinted>2024-11-18T19:58:58Z</cp:lastPrinted>
  <dcterms:created xsi:type="dcterms:W3CDTF">2022-12-07T20:03:34Z</dcterms:created>
  <dcterms:modified xsi:type="dcterms:W3CDTF">2024-11-22T13:30:27Z</dcterms:modified>
</cp:coreProperties>
</file>