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70" r:id="rId4"/>
    <p:sldMasterId id="2147483989" r:id="rId5"/>
  </p:sldMasterIdLst>
  <p:notesMasterIdLst>
    <p:notesMasterId r:id="rId26"/>
  </p:notesMasterIdLst>
  <p:handoutMasterIdLst>
    <p:handoutMasterId r:id="rId27"/>
  </p:handoutMasterIdLst>
  <p:sldIdLst>
    <p:sldId id="316" r:id="rId6"/>
    <p:sldId id="325" r:id="rId7"/>
    <p:sldId id="315" r:id="rId8"/>
    <p:sldId id="318" r:id="rId9"/>
    <p:sldId id="327" r:id="rId10"/>
    <p:sldId id="328" r:id="rId11"/>
    <p:sldId id="337" r:id="rId12"/>
    <p:sldId id="338" r:id="rId13"/>
    <p:sldId id="319" r:id="rId14"/>
    <p:sldId id="320" r:id="rId15"/>
    <p:sldId id="321" r:id="rId16"/>
    <p:sldId id="329" r:id="rId17"/>
    <p:sldId id="317" r:id="rId18"/>
    <p:sldId id="335" r:id="rId19"/>
    <p:sldId id="339" r:id="rId20"/>
    <p:sldId id="333" r:id="rId21"/>
    <p:sldId id="336" r:id="rId22"/>
    <p:sldId id="334" r:id="rId23"/>
    <p:sldId id="330" r:id="rId24"/>
    <p:sldId id="332" r:id="rId25"/>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50">
          <p15:clr>
            <a:srgbClr val="A4A3A4"/>
          </p15:clr>
        </p15:guide>
        <p15:guide id="2" pos="287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9C39877-F214-FBD7-610A-E4F696525E97}" name="Laura Fochtmann" initials="LF" userId="Laura Fochtmann" providerId="None"/>
</p188:authorLst>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3137"/>
    <a:srgbClr val="B60225"/>
    <a:srgbClr val="969E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43" autoAdjust="0"/>
    <p:restoredTop sz="92242" autoAdjust="0"/>
  </p:normalViewPr>
  <p:slideViewPr>
    <p:cSldViewPr snapToGrid="0">
      <p:cViewPr varScale="1">
        <p:scale>
          <a:sx n="66" d="100"/>
          <a:sy n="66" d="100"/>
        </p:scale>
        <p:origin x="1608" y="72"/>
      </p:cViewPr>
      <p:guideLst>
        <p:guide orient="horz" pos="2150"/>
        <p:guide pos="287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45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eaLnBrk="1" hangingPunct="1">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sz="quarter" idx="1"/>
          </p:nvPr>
        </p:nvSpPr>
        <p:spPr>
          <a:xfrm>
            <a:off x="3971925" y="0"/>
            <a:ext cx="3036888" cy="465138"/>
          </a:xfrm>
          <a:prstGeom prst="rect">
            <a:avLst/>
          </a:prstGeom>
        </p:spPr>
        <p:txBody>
          <a:bodyPr vert="horz" lIns="93177" tIns="46589" rIns="93177" bIns="46589" rtlCol="0"/>
          <a:lstStyle>
            <a:lvl1pPr algn="r" eaLnBrk="1" hangingPunct="1">
              <a:defRPr sz="1200">
                <a:latin typeface="Arial" pitchFamily="-109" charset="0"/>
                <a:ea typeface="ＭＳ Ｐゴシック" pitchFamily="-109" charset="-128"/>
                <a:cs typeface="ＭＳ Ｐゴシック" pitchFamily="-109" charset="-128"/>
              </a:defRPr>
            </a:lvl1pPr>
          </a:lstStyle>
          <a:p>
            <a:pPr>
              <a:defRPr/>
            </a:pPr>
            <a:fld id="{081D9E0B-F8A1-0341-8F1E-3EB195E03D2E}" type="datetime1">
              <a:rPr lang="en-US"/>
              <a:pPr>
                <a:defRPr/>
              </a:pPr>
              <a:t>5/29/2026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1" hangingPunct="1">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5" name="Slide Number Placeholder 4"/>
          <p:cNvSpPr>
            <a:spLocks noGrp="1"/>
          </p:cNvSpPr>
          <p:nvPr>
            <p:ph type="sldNum" sz="quarter" idx="3"/>
          </p:nvPr>
        </p:nvSpPr>
        <p:spPr>
          <a:xfrm>
            <a:off x="3971925" y="8829675"/>
            <a:ext cx="3036888" cy="465138"/>
          </a:xfrm>
          <a:prstGeom prst="rect">
            <a:avLst/>
          </a:prstGeom>
        </p:spPr>
        <p:txBody>
          <a:bodyPr vert="horz" lIns="93177" tIns="46589" rIns="93177" bIns="46589" rtlCol="0" anchor="b"/>
          <a:lstStyle>
            <a:lvl1pPr algn="r" eaLnBrk="1" hangingPunct="1">
              <a:defRPr sz="1200">
                <a:latin typeface="Arial" pitchFamily="-109" charset="0"/>
                <a:ea typeface="ＭＳ Ｐゴシック" pitchFamily="-109" charset="-128"/>
                <a:cs typeface="ＭＳ Ｐゴシック" pitchFamily="-109" charset="-128"/>
              </a:defRPr>
            </a:lvl1pPr>
          </a:lstStyle>
          <a:p>
            <a:pPr>
              <a:defRPr/>
            </a:pPr>
            <a:fld id="{405B6089-50E1-4085-B167-2889DD28BA3D}"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hangingPunct="1">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eaLnBrk="1" hangingPunct="1">
              <a:defRPr sz="1200" smtClean="0">
                <a:latin typeface="Arial" charset="0"/>
                <a:ea typeface="ＭＳ Ｐゴシック" charset="-128"/>
                <a:cs typeface="ＭＳ Ｐゴシック" charset="-128"/>
              </a:defRPr>
            </a:lvl1pPr>
          </a:lstStyle>
          <a:p>
            <a:pPr>
              <a:defRPr/>
            </a:pPr>
            <a:fld id="{ED6DDB07-37D1-4311-8F51-DEC9CF54FB48}" type="datetimeFigureOut">
              <a:rPr lang="en-US"/>
              <a:pPr>
                <a:defRPr/>
              </a:pPr>
              <a:t>5/29/2026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eaLnBrk="1" hangingPunct="1">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eaLnBrk="1" hangingPunct="1">
              <a:defRPr sz="1200" smtClean="0">
                <a:latin typeface="Arial" charset="0"/>
                <a:ea typeface="ＭＳ Ｐゴシック" charset="-128"/>
                <a:cs typeface="ＭＳ Ｐゴシック" charset="-128"/>
              </a:defRPr>
            </a:lvl1pPr>
          </a:lstStyle>
          <a:p>
            <a:pPr>
              <a:defRPr/>
            </a:pPr>
            <a:fld id="{125346A3-087E-4D3F-BCFF-A25BC92DF80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9220"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F502247-F7A0-424A-8CDD-EB06EDA50CE5}" type="slidenum">
              <a:rPr lang="en-US" altLang="en-US"/>
              <a:pPr/>
              <a:t>1</a:t>
            </a:fld>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13316"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1C17BEF-3BF7-437D-A937-7030636ECB60}" type="slidenum">
              <a:rPr lang="en-US" altLang="en-US"/>
              <a:pPr/>
              <a:t>4</a:t>
            </a:fld>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16388"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2104FBC-A1D6-4D7D-AFA0-F9B4B651B267}" type="slidenum">
              <a:rPr lang="en-US" altLang="en-US">
                <a:solidFill>
                  <a:srgbClr val="000000"/>
                </a:solidFill>
              </a:rPr>
              <a:pPr/>
              <a:t>6</a:t>
            </a:fld>
            <a:endParaRPr lang="en-US" alt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25346A3-087E-4D3F-BCFF-A25BC92DF805}" type="slidenum">
              <a:rPr lang="en-US" smtClean="0"/>
              <a:pPr>
                <a:defRPr/>
              </a:pPr>
              <a:t>11</a:t>
            </a:fld>
            <a:endParaRPr lang="en-US"/>
          </a:p>
        </p:txBody>
      </p:sp>
    </p:spTree>
    <p:extLst>
      <p:ext uri="{BB962C8B-B14F-4D97-AF65-F5344CB8AC3E}">
        <p14:creationId xmlns:p14="http://schemas.microsoft.com/office/powerpoint/2010/main" val="2656046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25346A3-087E-4D3F-BCFF-A25BC92DF805}" type="slidenum">
              <a:rPr lang="en-US" smtClean="0"/>
              <a:pPr>
                <a:defRPr/>
              </a:pPr>
              <a:t>12</a:t>
            </a:fld>
            <a:endParaRPr lang="en-US"/>
          </a:p>
        </p:txBody>
      </p:sp>
    </p:spTree>
    <p:extLst>
      <p:ext uri="{BB962C8B-B14F-4D97-AF65-F5344CB8AC3E}">
        <p14:creationId xmlns:p14="http://schemas.microsoft.com/office/powerpoint/2010/main" val="951176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25346A3-087E-4D3F-BCFF-A25BC92DF805}" type="slidenum">
              <a:rPr lang="en-US" smtClean="0"/>
              <a:pPr>
                <a:defRPr/>
              </a:pPr>
              <a:t>19</a:t>
            </a:fld>
            <a:endParaRPr lang="en-US"/>
          </a:p>
        </p:txBody>
      </p:sp>
    </p:spTree>
    <p:extLst>
      <p:ext uri="{BB962C8B-B14F-4D97-AF65-F5344CB8AC3E}">
        <p14:creationId xmlns:p14="http://schemas.microsoft.com/office/powerpoint/2010/main" val="31769623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BU Logo">
    <p:spTree>
      <p:nvGrpSpPr>
        <p:cNvPr id="1" name=""/>
        <p:cNvGrpSpPr/>
        <p:nvPr/>
      </p:nvGrpSpPr>
      <p:grpSpPr>
        <a:xfrm>
          <a:off x="0" y="0"/>
          <a:ext cx="0" cy="0"/>
          <a:chOff x="0" y="0"/>
          <a:chExt cx="0" cy="0"/>
        </a:xfrm>
      </p:grpSpPr>
      <p:pic>
        <p:nvPicPr>
          <p:cNvPr id="2" name="Picture 1" descr="SBU stack_2clr_cmyk.ep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46275" y="2543175"/>
            <a:ext cx="5253038"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1089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BM Logo">
    <p:spTree>
      <p:nvGrpSpPr>
        <p:cNvPr id="1" name=""/>
        <p:cNvGrpSpPr/>
        <p:nvPr/>
      </p:nvGrpSpPr>
      <p:grpSpPr>
        <a:xfrm>
          <a:off x="0" y="0"/>
          <a:ext cx="0" cy="0"/>
          <a:chOff x="0" y="0"/>
          <a:chExt cx="0" cy="0"/>
        </a:xfrm>
      </p:grpSpPr>
      <p:pic>
        <p:nvPicPr>
          <p:cNvPr id="2" name="Picture 1" descr="SBM stack_2clr_pms1.ep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49450" y="2552700"/>
            <a:ext cx="52451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0708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BM Full Page Photo">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B1C6F4AE-4CEF-4CDA-8509-16FAD5CF093F}"/>
              </a:ext>
            </a:extLst>
          </p:cNvPr>
          <p:cNvCxnSpPr/>
          <p:nvPr userDrawn="1"/>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5"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a:t>Edit Master text styles</a:t>
            </a:r>
          </a:p>
        </p:txBody>
      </p:sp>
      <p:sp>
        <p:nvSpPr>
          <p:cNvPr id="6" name="Text Placeholder 12"/>
          <p:cNvSpPr>
            <a:spLocks noGrp="1"/>
          </p:cNvSpPr>
          <p:nvPr>
            <p:ph type="body" sz="quarter" idx="14"/>
          </p:nvPr>
        </p:nvSpPr>
        <p:spPr>
          <a:xfrm>
            <a:off x="0" y="6288062"/>
            <a:ext cx="9144000" cy="467416"/>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8" name="Picture Placeholder 2"/>
          <p:cNvSpPr>
            <a:spLocks noGrp="1"/>
          </p:cNvSpPr>
          <p:nvPr>
            <p:ph type="pic" idx="1"/>
          </p:nvPr>
        </p:nvSpPr>
        <p:spPr>
          <a:xfrm>
            <a:off x="0" y="1091259"/>
            <a:ext cx="9144000" cy="520562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Tree>
    <p:extLst>
      <p:ext uri="{BB962C8B-B14F-4D97-AF65-F5344CB8AC3E}">
        <p14:creationId xmlns:p14="http://schemas.microsoft.com/office/powerpoint/2010/main" val="2641504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BM Title Slide">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a:t>Click to edit Master text styles</a:t>
            </a:r>
          </a:p>
        </p:txBody>
      </p:sp>
      <p:sp>
        <p:nvSpPr>
          <p:cNvPr id="5" name="Text Placeholder 7"/>
          <p:cNvSpPr>
            <a:spLocks noGrp="1"/>
          </p:cNvSpPr>
          <p:nvPr>
            <p:ph type="body" sz="quarter" idx="15"/>
          </p:nvPr>
        </p:nvSpPr>
        <p:spPr>
          <a:xfrm>
            <a:off x="457200" y="165100"/>
            <a:ext cx="8229600" cy="6113617"/>
          </a:xfr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a:t>Click to edit Master text styles</a:t>
            </a:r>
          </a:p>
          <a:p>
            <a:pPr lvl="1"/>
            <a:r>
              <a:rPr lang="en-US" dirty="0"/>
              <a:t>Second level</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a:t>Edit Master text styles</a:t>
            </a:r>
          </a:p>
        </p:txBody>
      </p:sp>
    </p:spTree>
    <p:extLst>
      <p:ext uri="{BB962C8B-B14F-4D97-AF65-F5344CB8AC3E}">
        <p14:creationId xmlns:p14="http://schemas.microsoft.com/office/powerpoint/2010/main" val="1091364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BM Centered Paragraph Text">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a:t>Click to edit Master text styles</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a:t>Edit Master text styles</a:t>
            </a:r>
          </a:p>
        </p:txBody>
      </p:sp>
      <p:sp>
        <p:nvSpPr>
          <p:cNvPr id="6" name="Text Placeholder 7"/>
          <p:cNvSpPr>
            <a:spLocks noGrp="1"/>
          </p:cNvSpPr>
          <p:nvPr>
            <p:ph type="body" sz="quarter" idx="15"/>
          </p:nvPr>
        </p:nvSpPr>
        <p:spPr>
          <a:xfrm>
            <a:off x="457200" y="1092200"/>
            <a:ext cx="8229600" cy="5186519"/>
          </a:xfrm>
        </p:spPr>
        <p:txBody>
          <a:bodyPr tIns="0" rIns="0" bIns="0" anchor="ctr"/>
          <a:lstStyle>
            <a:lvl1pPr algn="ctr">
              <a:buFontTx/>
              <a:buNone/>
              <a:defRPr>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234872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BM Left Bulleted Text">
    <p:spTree>
      <p:nvGrpSpPr>
        <p:cNvPr id="1" name=""/>
        <p:cNvGrpSpPr/>
        <p:nvPr/>
      </p:nvGrpSpPr>
      <p:grpSpPr>
        <a:xfrm>
          <a:off x="0" y="0"/>
          <a:ext cx="0" cy="0"/>
          <a:chOff x="0" y="0"/>
          <a:chExt cx="0" cy="0"/>
        </a:xfrm>
      </p:grpSpPr>
      <p:sp>
        <p:nvSpPr>
          <p:cNvPr id="5"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8" name="Text Placeholder 7"/>
          <p:cNvSpPr>
            <a:spLocks noGrp="1"/>
          </p:cNvSpPr>
          <p:nvPr>
            <p:ph type="body" sz="quarter" idx="15"/>
          </p:nvPr>
        </p:nvSpPr>
        <p:spPr>
          <a:xfrm>
            <a:off x="457200" y="1375851"/>
            <a:ext cx="8229600" cy="4911060"/>
          </a:xfrm>
        </p:spPr>
        <p:txBody>
          <a:bodyPr tIns="0" rIns="0" bIns="0"/>
          <a:lstStyle>
            <a:lvl1pPr>
              <a:buFontTx/>
              <a:buNone/>
              <a:defRPr>
                <a:solidFill>
                  <a:srgbClr val="B60225"/>
                </a:solidFill>
              </a:defRPr>
            </a:lvl1pPr>
            <a:lvl2pPr marL="228600" indent="-228600">
              <a:buClr>
                <a:srgbClr val="C03137"/>
              </a:buClr>
              <a:buFont typeface="Arial"/>
              <a:buChar char="•"/>
              <a:defRPr sz="2400"/>
            </a:lvl2pPr>
            <a:lvl3pPr marL="458788" indent="-230188">
              <a:defRPr/>
            </a:lvl3pPr>
            <a:lvl4pPr marL="458788" indent="-230188">
              <a:defRPr/>
            </a:lvl4pPr>
            <a:lvl5pPr marL="4587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a:t>Edit Master text styles</a:t>
            </a:r>
          </a:p>
        </p:txBody>
      </p:sp>
    </p:spTree>
    <p:extLst>
      <p:ext uri="{BB962C8B-B14F-4D97-AF65-F5344CB8AC3E}">
        <p14:creationId xmlns:p14="http://schemas.microsoft.com/office/powerpoint/2010/main" val="3558572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BM Bulleted Text 3 Photo">
    <p:spTree>
      <p:nvGrpSpPr>
        <p:cNvPr id="1" name=""/>
        <p:cNvGrpSpPr/>
        <p:nvPr/>
      </p:nvGrpSpPr>
      <p:grpSpPr>
        <a:xfrm>
          <a:off x="0" y="0"/>
          <a:ext cx="0" cy="0"/>
          <a:chOff x="0" y="0"/>
          <a:chExt cx="0" cy="0"/>
        </a:xfrm>
      </p:grpSpPr>
      <p:sp>
        <p:nvSpPr>
          <p:cNvPr id="4" name="Content Placeholder 2"/>
          <p:cNvSpPr>
            <a:spLocks noGrp="1"/>
          </p:cNvSpPr>
          <p:nvPr>
            <p:ph idx="12"/>
          </p:nvPr>
        </p:nvSpPr>
        <p:spPr>
          <a:xfrm>
            <a:off x="457199" y="1392239"/>
            <a:ext cx="5275716" cy="4841719"/>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a:t>Click to edit Master text styles</a:t>
            </a:r>
          </a:p>
          <a:p>
            <a:pPr lvl="1"/>
            <a:r>
              <a:rPr lang="en-US" dirty="0"/>
              <a:t>Second level</a:t>
            </a:r>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a:t>Click to edit Master text styles</a:t>
            </a:r>
          </a:p>
        </p:txBody>
      </p:sp>
      <p:sp>
        <p:nvSpPr>
          <p:cNvPr id="11" name="Picture Placeholder 2"/>
          <p:cNvSpPr>
            <a:spLocks noGrp="1"/>
          </p:cNvSpPr>
          <p:nvPr>
            <p:ph type="pic" idx="17"/>
          </p:nvPr>
        </p:nvSpPr>
        <p:spPr>
          <a:xfrm>
            <a:off x="6087218" y="1094980"/>
            <a:ext cx="3056782" cy="1661390"/>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9"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a:t>Edit Master text styles</a:t>
            </a:r>
          </a:p>
        </p:txBody>
      </p:sp>
      <p:sp>
        <p:nvSpPr>
          <p:cNvPr id="15" name="Picture Placeholder 2"/>
          <p:cNvSpPr>
            <a:spLocks noGrp="1"/>
          </p:cNvSpPr>
          <p:nvPr>
            <p:ph type="pic" idx="21"/>
          </p:nvPr>
        </p:nvSpPr>
        <p:spPr>
          <a:xfrm>
            <a:off x="6087218" y="4619039"/>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6087218" y="2850446"/>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extLst>
      <p:ext uri="{BB962C8B-B14F-4D97-AF65-F5344CB8AC3E}">
        <p14:creationId xmlns:p14="http://schemas.microsoft.com/office/powerpoint/2010/main" val="4286400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BM Bulleted Text 1 Phot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036146" y="1094981"/>
            <a:ext cx="4107853" cy="5173084"/>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a:t>Click to edit Master text styles</a:t>
            </a:r>
          </a:p>
        </p:txBody>
      </p:sp>
      <p:sp>
        <p:nvSpPr>
          <p:cNvPr id="7"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a:t>Edit Master text styles</a:t>
            </a:r>
          </a:p>
        </p:txBody>
      </p:sp>
      <p:sp>
        <p:nvSpPr>
          <p:cNvPr id="10" name="Content Placeholder 2"/>
          <p:cNvSpPr>
            <a:spLocks noGrp="1"/>
          </p:cNvSpPr>
          <p:nvPr>
            <p:ph idx="12"/>
          </p:nvPr>
        </p:nvSpPr>
        <p:spPr>
          <a:xfrm>
            <a:off x="457199" y="1379891"/>
            <a:ext cx="3723419" cy="4841719"/>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22640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0E587614-886F-438B-95CF-C6B24F8EEDB7}"/>
              </a:ext>
            </a:extLst>
          </p:cNvPr>
          <p:cNvSpPr>
            <a:spLocks noGrp="1"/>
          </p:cNvSpPr>
          <p:nvPr>
            <p:ph type="dt" sz="half" idx="10"/>
          </p:nvPr>
        </p:nvSpPr>
        <p:spPr>
          <a:xfrm>
            <a:off x="457200" y="6356350"/>
            <a:ext cx="2133600" cy="365125"/>
          </a:xfrm>
          <a:prstGeom prst="rect">
            <a:avLst/>
          </a:prstGeom>
        </p:spPr>
        <p:txBody>
          <a:bodyPr/>
          <a:lstStyle>
            <a:lvl1pPr eaLnBrk="1" hangingPunct="1">
              <a:defRPr>
                <a:latin typeface="Arial" charset="0"/>
                <a:ea typeface="ＭＳ Ｐゴシック" charset="-128"/>
                <a:cs typeface="ＭＳ Ｐゴシック" charset="-128"/>
              </a:defRPr>
            </a:lvl1pPr>
          </a:lstStyle>
          <a:p>
            <a:pPr>
              <a:defRPr/>
            </a:pPr>
            <a:fld id="{53522852-031F-4CE4-9C56-5B177104AF90}" type="datetimeFigureOut">
              <a:rPr lang="en-US"/>
              <a:pPr>
                <a:defRPr/>
              </a:pPr>
              <a:t>5/29/2026</a:t>
            </a:fld>
            <a:endParaRPr lang="en-US"/>
          </a:p>
        </p:txBody>
      </p:sp>
      <p:sp>
        <p:nvSpPr>
          <p:cNvPr id="4" name="Footer Placeholder 3">
            <a:extLst>
              <a:ext uri="{FF2B5EF4-FFF2-40B4-BE49-F238E27FC236}">
                <a16:creationId xmlns:a16="http://schemas.microsoft.com/office/drawing/2014/main" id="{85391319-D63A-4E76-A9A3-A136A3CB7BF1}"/>
              </a:ext>
            </a:extLst>
          </p:cNvPr>
          <p:cNvSpPr>
            <a:spLocks noGrp="1"/>
          </p:cNvSpPr>
          <p:nvPr>
            <p:ph type="ftr" sz="quarter" idx="11"/>
          </p:nvPr>
        </p:nvSpPr>
        <p:spPr>
          <a:xfrm>
            <a:off x="3124200" y="6356350"/>
            <a:ext cx="2895600" cy="365125"/>
          </a:xfrm>
          <a:prstGeom prst="rect">
            <a:avLst/>
          </a:prstGeom>
        </p:spPr>
        <p:txBody>
          <a:bodyPr/>
          <a:lstStyle>
            <a:lvl1pPr eaLnBrk="1" hangingPunct="1">
              <a:defRPr>
                <a:latin typeface="Arial" charset="0"/>
                <a:ea typeface="ＭＳ Ｐゴシック" charset="-128"/>
                <a:cs typeface="ＭＳ Ｐゴシック" charset="-128"/>
              </a:defRPr>
            </a:lvl1pPr>
          </a:lstStyle>
          <a:p>
            <a:pPr>
              <a:defRPr/>
            </a:pPr>
            <a:endParaRPr lang="en-US"/>
          </a:p>
        </p:txBody>
      </p:sp>
      <p:sp>
        <p:nvSpPr>
          <p:cNvPr id="5" name="Slide Number Placeholder 4">
            <a:extLst>
              <a:ext uri="{FF2B5EF4-FFF2-40B4-BE49-F238E27FC236}">
                <a16:creationId xmlns:a16="http://schemas.microsoft.com/office/drawing/2014/main" id="{E5E9EF03-7DC2-44C6-9C7C-2FE71FFFCF57}"/>
              </a:ext>
            </a:extLst>
          </p:cNvPr>
          <p:cNvSpPr>
            <a:spLocks noGrp="1"/>
          </p:cNvSpPr>
          <p:nvPr>
            <p:ph type="sldNum" sz="quarter" idx="12"/>
          </p:nvPr>
        </p:nvSpPr>
        <p:spPr>
          <a:xfrm>
            <a:off x="6553200" y="6356350"/>
            <a:ext cx="2133600" cy="365125"/>
          </a:xfrm>
          <a:prstGeom prst="rect">
            <a:avLst/>
          </a:prstGeom>
        </p:spPr>
        <p:txBody>
          <a:bodyPr/>
          <a:lstStyle>
            <a:lvl1pPr eaLnBrk="1" hangingPunct="1">
              <a:defRPr>
                <a:latin typeface="Arial" charset="0"/>
                <a:ea typeface="ＭＳ Ｐゴシック" charset="-128"/>
                <a:cs typeface="ＭＳ Ｐゴシック" charset="-128"/>
              </a:defRPr>
            </a:lvl1pPr>
          </a:lstStyle>
          <a:p>
            <a:pPr>
              <a:defRPr/>
            </a:pPr>
            <a:fld id="{9C44850C-56D9-43E2-A658-83F3BC653592}" type="slidenum">
              <a:rPr lang="en-US"/>
              <a:pPr>
                <a:defRPr/>
              </a:pPr>
              <a:t>‹#›</a:t>
            </a:fld>
            <a:endParaRPr lang="en-US"/>
          </a:p>
        </p:txBody>
      </p:sp>
    </p:spTree>
    <p:extLst>
      <p:ext uri="{BB962C8B-B14F-4D97-AF65-F5344CB8AC3E}">
        <p14:creationId xmlns:p14="http://schemas.microsoft.com/office/powerpoint/2010/main" val="6481475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4.png"/><Relationship Id="rId4" Type="http://schemas.openxmlformats.org/officeDocument/2006/relationships/slideLayout" Target="../slideLayouts/slideLayout6.xml"/><Relationship Id="rId9"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183" r:id="rId1"/>
    <p:sldLayoutId id="2147484184" r:id="rId2"/>
  </p:sldLayoutIdLst>
  <p:txStyles>
    <p:titleStyle>
      <a:lvl1pPr algn="ctr" defTabSz="457200" rtl="0" fontAlgn="base">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fontAlgn="base">
        <a:spcBef>
          <a:spcPct val="0"/>
        </a:spcBef>
        <a:spcAft>
          <a:spcPct val="0"/>
        </a:spcAft>
        <a:defRPr sz="4400">
          <a:solidFill>
            <a:schemeClr val="tx1"/>
          </a:solidFill>
          <a:latin typeface="Calibri" pitchFamily="-110" charset="0"/>
          <a:ea typeface="ヒラギノ角ゴ Pro W3" charset="-128"/>
          <a:cs typeface="ヒラギノ角ゴ Pro W3" charset="-128"/>
        </a:defRPr>
      </a:lvl2pPr>
      <a:lvl3pPr algn="ctr" defTabSz="457200" rtl="0" fontAlgn="base">
        <a:spcBef>
          <a:spcPct val="0"/>
        </a:spcBef>
        <a:spcAft>
          <a:spcPct val="0"/>
        </a:spcAft>
        <a:defRPr sz="4400">
          <a:solidFill>
            <a:schemeClr val="tx1"/>
          </a:solidFill>
          <a:latin typeface="Calibri" pitchFamily="-110" charset="0"/>
          <a:ea typeface="ヒラギノ角ゴ Pro W3" charset="-128"/>
          <a:cs typeface="ヒラギノ角ゴ Pro W3" charset="-128"/>
        </a:defRPr>
      </a:lvl3pPr>
      <a:lvl4pPr algn="ctr" defTabSz="457200" rtl="0" fontAlgn="base">
        <a:spcBef>
          <a:spcPct val="0"/>
        </a:spcBef>
        <a:spcAft>
          <a:spcPct val="0"/>
        </a:spcAft>
        <a:defRPr sz="4400">
          <a:solidFill>
            <a:schemeClr val="tx1"/>
          </a:solidFill>
          <a:latin typeface="Calibri" pitchFamily="-110" charset="0"/>
          <a:ea typeface="ヒラギノ角ゴ Pro W3" charset="-128"/>
          <a:cs typeface="ヒラギノ角ゴ Pro W3" charset="-128"/>
        </a:defRPr>
      </a:lvl4pPr>
      <a:lvl5pPr algn="ctr" defTabSz="457200" rtl="0" fontAlgn="base">
        <a:spcBef>
          <a:spcPct val="0"/>
        </a:spcBef>
        <a:spcAft>
          <a:spcPct val="0"/>
        </a:spcAft>
        <a:defRPr sz="4400">
          <a:solidFill>
            <a:schemeClr val="tx1"/>
          </a:solidFill>
          <a:latin typeface="Calibri" pitchFamily="-110" charset="0"/>
          <a:ea typeface="ヒラギノ角ゴ Pro W3" charset="-128"/>
          <a:cs typeface="ヒラギノ角ゴ Pro W3" charset="-128"/>
        </a:defRPr>
      </a:lvl5pPr>
      <a:lvl6pPr marL="4572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6pPr>
      <a:lvl7pPr marL="9144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7pPr>
      <a:lvl8pPr marL="13716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8pPr>
      <a:lvl9pPr marL="18288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9pPr>
    </p:titleStyle>
    <p:bodyStyle>
      <a:lvl1pPr marL="342900" indent="-342900" algn="l" defTabSz="457200" rtl="0" fontAlgn="base">
        <a:spcBef>
          <a:spcPct val="20000"/>
        </a:spcBef>
        <a:spcAft>
          <a:spcPct val="0"/>
        </a:spcAft>
        <a:buFont typeface="Arial" panose="020B0604020202020204"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fontAlgn="base">
        <a:spcBef>
          <a:spcPct val="20000"/>
        </a:spcBef>
        <a:spcAft>
          <a:spcPct val="0"/>
        </a:spcAft>
        <a:buFont typeface="Arial" panose="020B0604020202020204" pitchFamily="34" charset="0"/>
        <a:buChar char="–"/>
        <a:defRPr sz="2800" kern="1200">
          <a:solidFill>
            <a:schemeClr val="tx1"/>
          </a:solidFill>
          <a:latin typeface="+mn-lt"/>
          <a:ea typeface="ヒラギノ角ゴ Pro W3" charset="-128"/>
          <a:cs typeface="ヒラギノ角ゴ Pro W3"/>
        </a:defRPr>
      </a:lvl2pPr>
      <a:lvl3pPr marL="1143000" indent="-228600" algn="l" defTabSz="457200" rtl="0" fontAlgn="base">
        <a:spcBef>
          <a:spcPct val="20000"/>
        </a:spcBef>
        <a:spcAft>
          <a:spcPct val="0"/>
        </a:spcAft>
        <a:buFont typeface="Arial" panose="020B0604020202020204" pitchFamily="34" charset="0"/>
        <a:buChar char="•"/>
        <a:defRPr sz="2400" kern="1200">
          <a:solidFill>
            <a:schemeClr val="tx1"/>
          </a:solidFill>
          <a:latin typeface="+mn-lt"/>
          <a:ea typeface="ヒラギノ角ゴ Pro W3" charset="-128"/>
          <a:cs typeface="ヒラギノ角ゴ Pro W3"/>
        </a:defRPr>
      </a:lvl3pPr>
      <a:lvl4pPr marL="1600200" indent="-228600" algn="l" defTabSz="457200" rtl="0" fontAlgn="base">
        <a:spcBef>
          <a:spcPct val="20000"/>
        </a:spcBef>
        <a:spcAft>
          <a:spcPct val="0"/>
        </a:spcAft>
        <a:buFont typeface="Arial" panose="020B0604020202020204" pitchFamily="34" charset="0"/>
        <a:buChar char="–"/>
        <a:defRPr sz="2000" kern="1200">
          <a:solidFill>
            <a:schemeClr val="tx1"/>
          </a:solidFill>
          <a:latin typeface="+mn-lt"/>
          <a:ea typeface="ヒラギノ角ゴ Pro W3" charset="-128"/>
          <a:cs typeface="ヒラギノ角ゴ Pro W3"/>
        </a:defRPr>
      </a:lvl4pPr>
      <a:lvl5pPr marL="2057400" indent="-228600" algn="l" defTabSz="457200" rtl="0" fontAlgn="base">
        <a:spcBef>
          <a:spcPct val="20000"/>
        </a:spcBef>
        <a:spcAft>
          <a:spcPct val="0"/>
        </a:spcAft>
        <a:buFont typeface="Arial" panose="020B0604020202020204" pitchFamily="34" charset="0"/>
        <a:buChar char="»"/>
        <a:defRPr sz="2000" kern="1200">
          <a:solidFill>
            <a:schemeClr val="tx1"/>
          </a:solidFill>
          <a:latin typeface="+mn-lt"/>
          <a:ea typeface="ヒラギノ角ゴ Pro W3" charset="-128"/>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PPTbackground_Red.jpg"/>
          <p:cNvPicPr>
            <a:picLocks noChangeAspect="1" noChangeArrowheads="1"/>
          </p:cNvPicPr>
          <p:nvPr/>
        </p:nvPicPr>
        <p:blipFill>
          <a:blip r:embed="rId9">
            <a:extLst>
              <a:ext uri="{28A0092B-C50C-407E-A947-70E740481C1C}">
                <a14:useLocalDpi xmlns:a14="http://schemas.microsoft.com/office/drawing/2010/main" val="0"/>
              </a:ext>
            </a:extLst>
          </a:blip>
          <a:srcRect b="97813"/>
          <a:stretch>
            <a:fillRect/>
          </a:stretch>
        </p:blipFill>
        <p:spPr bwMode="auto">
          <a:xfrm>
            <a:off x="0" y="0"/>
            <a:ext cx="9144000" cy="149225"/>
          </a:xfrm>
          <a:prstGeom prst="rect">
            <a:avLst/>
          </a:prstGeom>
          <a:noFill/>
          <a:ln>
            <a:noFill/>
          </a:ln>
          <a:effectLst>
            <a:outerShdw blurRad="136525" dist="38100" dir="2700000" algn="tl" rotWithShape="0">
              <a:srgbClr val="000000">
                <a:alpha val="42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ext Placeholder 2"/>
          <p:cNvSpPr>
            <a:spLocks noGrp="1" noChangeArrowheads="1"/>
          </p:cNvSpPr>
          <p:nvPr>
            <p:ph type="body" idx="1"/>
          </p:nvPr>
        </p:nvSpPr>
        <p:spPr bwMode="auto">
          <a:xfrm>
            <a:off x="458788" y="133032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Rectangle 4"/>
          <p:cNvSpPr/>
          <p:nvPr/>
        </p:nvSpPr>
        <p:spPr>
          <a:xfrm>
            <a:off x="0" y="6278563"/>
            <a:ext cx="9144000" cy="579437"/>
          </a:xfrm>
          <a:prstGeom prst="rect">
            <a:avLst/>
          </a:prstGeom>
          <a:solidFill>
            <a:srgbClr val="B6022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cxnSp>
        <p:nvCxnSpPr>
          <p:cNvPr id="6" name="Straight Connector 5"/>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pic>
        <p:nvPicPr>
          <p:cNvPr id="1030" name="Picture 6" descr="SBM horz_2clr_pms1.eps"/>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8788" y="298450"/>
            <a:ext cx="34544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85" r:id="rId1"/>
    <p:sldLayoutId id="2147484178" r:id="rId2"/>
    <p:sldLayoutId id="2147484179" r:id="rId3"/>
    <p:sldLayoutId id="2147484180" r:id="rId4"/>
    <p:sldLayoutId id="2147484181" r:id="rId5"/>
    <p:sldLayoutId id="2147484182" r:id="rId6"/>
    <p:sldLayoutId id="2147484186" r:id="rId7"/>
  </p:sldLayoutIdLst>
  <p:txStyles>
    <p:titleStyle>
      <a:lvl1pPr algn="r" defTabSz="457200" rtl="0" eaLnBrk="0" fontAlgn="base" hangingPunct="0">
        <a:spcBef>
          <a:spcPct val="0"/>
        </a:spcBef>
        <a:spcAft>
          <a:spcPct val="0"/>
        </a:spcAft>
        <a:defRPr sz="5400" kern="1200" baseline="6000">
          <a:solidFill>
            <a:schemeClr val="bg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cs typeface="Helvetica" panose="020B0604020202020204" pitchFamily="34" charset="0"/>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cs typeface="Helvetica" panose="020B0604020202020204" pitchFamily="34" charset="0"/>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cs typeface="Helvetica" panose="020B0604020202020204" pitchFamily="34" charset="0"/>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cs typeface="Helvetica" panose="020B0604020202020204" pitchFamily="34" charset="0"/>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3"/>
          <p:cNvSpPr txBox="1">
            <a:spLocks noChangeArrowheads="1"/>
          </p:cNvSpPr>
          <p:nvPr/>
        </p:nvSpPr>
        <p:spPr bwMode="auto">
          <a:xfrm>
            <a:off x="1744663" y="4787900"/>
            <a:ext cx="6064250" cy="1369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400" dirty="0">
                <a:latin typeface="Helvetica" panose="020B0604020202020204" pitchFamily="34" charset="0"/>
                <a:cs typeface="Helvetica" panose="020B0604020202020204" pitchFamily="34" charset="0"/>
              </a:rPr>
              <a:t>Use of Restraints</a:t>
            </a:r>
          </a:p>
          <a:p>
            <a:pPr algn="ctr" eaLnBrk="1" hangingPunct="1"/>
            <a:r>
              <a:rPr lang="en-US" altLang="en-US" sz="2400" dirty="0">
                <a:latin typeface="Helvetica" panose="020B0604020202020204" pitchFamily="34" charset="0"/>
                <a:cs typeface="Helvetica" panose="020B0604020202020204" pitchFamily="34" charset="0"/>
              </a:rPr>
              <a:t>Required Education for Providers</a:t>
            </a:r>
          </a:p>
          <a:p>
            <a:pPr algn="ctr" eaLnBrk="1" hangingPunct="1"/>
            <a:endParaRPr lang="en-US" altLang="en-US" sz="2400" dirty="0">
              <a:latin typeface="Helvetica" panose="020B0604020202020204" pitchFamily="34" charset="0"/>
              <a:cs typeface="Helvetica" panose="020B0604020202020204" pitchFamily="34" charset="0"/>
            </a:endParaRPr>
          </a:p>
          <a:p>
            <a:pPr algn="r" eaLnBrk="1" hangingPunct="1"/>
            <a:r>
              <a:rPr lang="en-US" altLang="en-US" sz="1100" dirty="0">
                <a:latin typeface="Helvetica" panose="020B0604020202020204" pitchFamily="34" charset="0"/>
                <a:cs typeface="Helvetica" panose="020B0604020202020204" pitchFamily="34" charset="0"/>
              </a:rPr>
              <a:t>Updated 05/2026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Placeholder 2"/>
          <p:cNvSpPr>
            <a:spLocks noGrp="1" noChangeArrowheads="1"/>
          </p:cNvSpPr>
          <p:nvPr>
            <p:ph type="body" sz="quarter" idx="15"/>
          </p:nvPr>
        </p:nvSpPr>
        <p:spPr>
          <a:xfrm>
            <a:off x="276800" y="1262468"/>
            <a:ext cx="8229600" cy="3436937"/>
          </a:xfrm>
        </p:spPr>
        <p:txBody>
          <a:bodyPr/>
          <a:lstStyle/>
          <a:p>
            <a:pPr marL="0" indent="0"/>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Restraint or seclusion for non-violent patients must be ordered by a Physician or LIP :</a:t>
            </a:r>
            <a:endPar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pPr marL="690563">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Orders must be issued on a case-by-case basis.</a:t>
            </a:r>
          </a:p>
          <a:p>
            <a:pPr marL="690563">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Orders are time-limited.</a:t>
            </a:r>
          </a:p>
          <a:p>
            <a:pPr marL="690563">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PRN (as needed) orders are </a:t>
            </a:r>
            <a:r>
              <a:rPr lang="en-US" altLang="en-US" sz="20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NEVER</a:t>
            </a: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acceptable.</a:t>
            </a:r>
          </a:p>
          <a:p>
            <a:pPr marL="0" indent="0"/>
            <a:r>
              <a:rPr lang="en-US" altLang="en-US" sz="20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Every day</a:t>
            </a: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the physician or LIP who is primarily responsible for the </a:t>
            </a:r>
            <a:r>
              <a:rPr lang="en-US" altLang="en-US" sz="20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patient must see and re-evaluate the patient before writing a new order</a:t>
            </a: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The need for the restraint is documented in the note.</a:t>
            </a:r>
          </a:p>
        </p:txBody>
      </p:sp>
      <p:sp>
        <p:nvSpPr>
          <p:cNvPr id="5" name="Text Placeholder 2"/>
          <p:cNvSpPr>
            <a:spLocks noGrp="1"/>
          </p:cNvSpPr>
          <p:nvPr>
            <p:ph type="body" sz="quarter" idx="12"/>
          </p:nvPr>
        </p:nvSpPr>
        <p:spPr>
          <a:xfrm>
            <a:off x="4067175" y="296863"/>
            <a:ext cx="4572000" cy="633412"/>
          </a:xfrm>
        </p:spPr>
        <p:txBody>
          <a:bodyPr/>
          <a:lstStyle/>
          <a:p>
            <a:pPr>
              <a:defRPr/>
            </a:pPr>
            <a:r>
              <a:rPr lang="en-US" sz="2400" b="1" dirty="0">
                <a:effectLst>
                  <a:outerShdw blurRad="38100" dist="38100" dir="2700000" algn="tl">
                    <a:srgbClr val="000000">
                      <a:alpha val="43137"/>
                    </a:srgbClr>
                  </a:outerShdw>
                </a:effectLst>
              </a:rPr>
              <a:t>Non-Violent Restraints</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Placeholder 3"/>
          <p:cNvSpPr>
            <a:spLocks noGrp="1" noChangeArrowheads="1"/>
          </p:cNvSpPr>
          <p:nvPr>
            <p:ph type="body" sz="quarter" idx="15"/>
          </p:nvPr>
        </p:nvSpPr>
        <p:spPr>
          <a:xfrm>
            <a:off x="331591" y="1247251"/>
            <a:ext cx="8229600" cy="4959350"/>
          </a:xfrm>
        </p:spPr>
        <p:txBody>
          <a:bodyPr/>
          <a:lstStyle/>
          <a:p>
            <a:pPr marL="0" indent="0" algn="l"/>
            <a:r>
              <a:rPr lang="en-US" sz="2000" dirty="0">
                <a:solidFill>
                  <a:schemeClr val="tx1"/>
                </a:solidFill>
              </a:rPr>
              <a:t>Patients who have been placed in restraints emergently by an RN for non-violent reasons must have an order entered immediately (i.e., within 5 minutes) and must be evaluated (face to face) within one hour. The patient must be on One-to-One Observation until the face-to-face evaluation is completed. If the patient remains in non-violent restraints, they must be re-evaluated in person on a daily basis by the provider primarily responsible for their care.</a:t>
            </a:r>
          </a:p>
          <a:p>
            <a:pPr algn="l"/>
            <a:endParaRPr lang="en-US" altLang="en-US" sz="9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pPr algn="l"/>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The evaluation (face to face) AND documentation must include:</a:t>
            </a:r>
          </a:p>
          <a:p>
            <a:pPr marL="631825" algn="l">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The patient’s immediate situation</a:t>
            </a:r>
          </a:p>
          <a:p>
            <a:pPr marL="631825" algn="l">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The patient’s reaction to the intervention</a:t>
            </a:r>
          </a:p>
          <a:p>
            <a:pPr marL="631825" algn="l">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The patient’s medical and behavioral condition</a:t>
            </a:r>
          </a:p>
          <a:p>
            <a:pPr marL="631825" algn="l">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The need to continue or terminate the restraint or seclusion</a:t>
            </a:r>
          </a:p>
          <a:p>
            <a:pPr algn="l"/>
            <a:endParaRPr lang="en-US" altLang="en-US" sz="11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pPr marL="0" indent="0" algn="l"/>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Patients must also be monitored during restraint or seclusion by qualified and trained unit staff according to hospital policy.</a:t>
            </a:r>
          </a:p>
        </p:txBody>
      </p:sp>
      <p:sp>
        <p:nvSpPr>
          <p:cNvPr id="5" name="Text Placeholder 2">
            <a:extLst>
              <a:ext uri="{FF2B5EF4-FFF2-40B4-BE49-F238E27FC236}">
                <a16:creationId xmlns:a16="http://schemas.microsoft.com/office/drawing/2014/main" id="{7C8D44F1-79AB-D288-8943-4228CB35B4E4}"/>
              </a:ext>
            </a:extLst>
          </p:cNvPr>
          <p:cNvSpPr txBox="1">
            <a:spLocks/>
          </p:cNvSpPr>
          <p:nvPr/>
        </p:nvSpPr>
        <p:spPr bwMode="auto">
          <a:xfrm>
            <a:off x="4067175" y="296863"/>
            <a:ext cx="45720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noAutofit/>
          </a:bodyPr>
          <a:lstStyle>
            <a:lvl1pPr marL="342900" indent="-342900" algn="r" defTabSz="457200" rtl="0" eaLnBrk="0" fontAlgn="base" hangingPunct="0">
              <a:spcBef>
                <a:spcPct val="20000"/>
              </a:spcBef>
              <a:spcAft>
                <a:spcPct val="0"/>
              </a:spcAft>
              <a:buFontTx/>
              <a:buNone/>
              <a:defRPr sz="1500" kern="1200" cap="all">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2400" b="1">
                <a:effectLst>
                  <a:outerShdw blurRad="38100" dist="38100" dir="2700000" algn="tl">
                    <a:srgbClr val="000000">
                      <a:alpha val="43137"/>
                    </a:srgbClr>
                  </a:outerShdw>
                </a:effectLst>
              </a:rPr>
              <a:t>Non-Violent Restraints</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Placeholder 1"/>
          <p:cNvSpPr>
            <a:spLocks noGrp="1" noChangeArrowheads="1"/>
          </p:cNvSpPr>
          <p:nvPr>
            <p:ph type="body" sz="quarter" idx="14"/>
          </p:nvPr>
        </p:nvSpPr>
        <p:spPr>
          <a:xfrm>
            <a:off x="82550" y="6269038"/>
            <a:ext cx="9144000" cy="495300"/>
          </a:xfrm>
        </p:spPr>
        <p:txBody>
          <a:bodyPr/>
          <a:lstStyle/>
          <a:p>
            <a:r>
              <a:rPr lang="en-US" altLang="en-US" sz="1400" b="1" dirty="0">
                <a:solidFill>
                  <a:schemeClr val="bg1"/>
                </a:solidFill>
                <a:latin typeface="Helvetica" panose="020B0604020202020204" pitchFamily="34" charset="0"/>
                <a:ea typeface="ＭＳ Ｐゴシック" panose="020B0600070205080204" pitchFamily="34" charset="-128"/>
                <a:cs typeface="Helvetica" panose="020B0604020202020204" pitchFamily="34" charset="0"/>
              </a:rPr>
              <a:t>See slides 20 &amp; 21 for additional requirements for patients in a Psychiatric Unit in Violent/Self-Destructive Restraints and/or Seclusion</a:t>
            </a:r>
            <a:endParaRPr lang="en-US" altLang="en-US" sz="1400" dirty="0">
              <a:solidFill>
                <a:schemeClr val="bg1"/>
              </a:solidFill>
              <a:latin typeface="Helvetica" panose="020B0604020202020204" pitchFamily="34" charset="0"/>
              <a:ea typeface="ＭＳ Ｐゴシック" panose="020B0600070205080204" pitchFamily="34" charset="-128"/>
              <a:cs typeface="Helvetica" panose="020B0604020202020204" pitchFamily="34" charset="0"/>
            </a:endParaRPr>
          </a:p>
          <a:p>
            <a:endParaRPr lang="en-US" altLang="en-US" dirty="0">
              <a:solidFill>
                <a:schemeClr val="bg1"/>
              </a:solidFill>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3" name="Text Placeholder 2"/>
          <p:cNvSpPr>
            <a:spLocks noGrp="1"/>
          </p:cNvSpPr>
          <p:nvPr>
            <p:ph type="body" sz="quarter" idx="15"/>
          </p:nvPr>
        </p:nvSpPr>
        <p:spPr>
          <a:xfrm>
            <a:off x="44824" y="1146039"/>
            <a:ext cx="8982635" cy="5165496"/>
          </a:xfrm>
          <a:ln>
            <a:miter lim="800000"/>
            <a:headEnd/>
            <a:tailEnd/>
          </a:ln>
        </p:spPr>
        <p:txBody>
          <a:bodyPr/>
          <a:lstStyle/>
          <a:p>
            <a:pPr>
              <a:defRPr/>
            </a:pPr>
            <a:r>
              <a:rPr lang="en-US" sz="2000" dirty="0">
                <a:solidFill>
                  <a:schemeClr val="tx1"/>
                </a:solidFill>
              </a:rPr>
              <a:t>Restraint or seclusion for Violent/Self-destructive patients may </a:t>
            </a:r>
            <a:r>
              <a:rPr lang="en-US" sz="2000" b="1" dirty="0">
                <a:solidFill>
                  <a:schemeClr val="tx1"/>
                </a:solidFill>
              </a:rPr>
              <a:t>ONLY</a:t>
            </a:r>
            <a:r>
              <a:rPr lang="en-US" sz="2000" dirty="0">
                <a:solidFill>
                  <a:schemeClr val="tx1"/>
                </a:solidFill>
              </a:rPr>
              <a:t> be ordered by a Physician on a behavioral health unit but can be ordered by a Physician </a:t>
            </a:r>
            <a:r>
              <a:rPr lang="en-US" sz="2000" b="1" dirty="0">
                <a:solidFill>
                  <a:schemeClr val="tx1"/>
                </a:solidFill>
              </a:rPr>
              <a:t>or</a:t>
            </a:r>
            <a:r>
              <a:rPr lang="en-US" sz="2000" dirty="0">
                <a:solidFill>
                  <a:schemeClr val="tx1"/>
                </a:solidFill>
              </a:rPr>
              <a:t> LIP on other hospital services outside of behavioral health</a:t>
            </a:r>
            <a:r>
              <a:rPr lang="en-US" sz="2000" b="1" dirty="0">
                <a:solidFill>
                  <a:schemeClr val="tx1"/>
                </a:solidFill>
              </a:rPr>
              <a:t>:</a:t>
            </a:r>
            <a:endParaRPr lang="en-US" sz="2000" dirty="0">
              <a:solidFill>
                <a:schemeClr val="tx1"/>
              </a:solidFill>
            </a:endParaRPr>
          </a:p>
          <a:p>
            <a:pPr marL="796925">
              <a:buFont typeface="Wingdings" panose="05000000000000000000" pitchFamily="2" charset="2"/>
              <a:buChar char="q"/>
              <a:defRPr/>
            </a:pPr>
            <a:r>
              <a:rPr lang="en-US" sz="1600" dirty="0">
                <a:solidFill>
                  <a:schemeClr val="tx1"/>
                </a:solidFill>
              </a:rPr>
              <a:t>Orders must be issued on a case-by-case basis.</a:t>
            </a:r>
          </a:p>
          <a:p>
            <a:pPr marL="796925">
              <a:buFont typeface="Wingdings" panose="05000000000000000000" pitchFamily="2" charset="2"/>
              <a:buChar char="q"/>
              <a:defRPr/>
            </a:pPr>
            <a:r>
              <a:rPr lang="en-US" sz="1600" dirty="0">
                <a:solidFill>
                  <a:schemeClr val="tx1"/>
                </a:solidFill>
              </a:rPr>
              <a:t>Patient is on 1:1 observation as long as they are in a violent restraint</a:t>
            </a:r>
          </a:p>
          <a:p>
            <a:pPr marL="796925">
              <a:buFont typeface="Wingdings" panose="05000000000000000000" pitchFamily="2" charset="2"/>
              <a:buChar char="q"/>
              <a:defRPr/>
            </a:pPr>
            <a:r>
              <a:rPr lang="en-US" sz="1600" dirty="0">
                <a:solidFill>
                  <a:schemeClr val="tx1"/>
                </a:solidFill>
              </a:rPr>
              <a:t>Orders are time limited and restricted to a specific duration based on patient age:</a:t>
            </a:r>
          </a:p>
          <a:p>
            <a:pPr marL="1371600" lvl="5" indent="-223838">
              <a:defRPr/>
            </a:pPr>
            <a:r>
              <a:rPr lang="en-US" sz="1800" dirty="0">
                <a:latin typeface="Helvetica" panose="020B0604020202020204" pitchFamily="34" charset="0"/>
                <a:cs typeface="Helvetica" panose="020B0604020202020204" pitchFamily="34" charset="0"/>
              </a:rPr>
              <a:t>2 hours for ages 18 and up</a:t>
            </a:r>
          </a:p>
          <a:p>
            <a:pPr marL="1371600" lvl="5" indent="-223838">
              <a:defRPr/>
            </a:pPr>
            <a:r>
              <a:rPr lang="en-US" sz="1800" dirty="0">
                <a:latin typeface="Helvetica" panose="020B0604020202020204" pitchFamily="34" charset="0"/>
                <a:cs typeface="Helvetica" panose="020B0604020202020204" pitchFamily="34" charset="0"/>
              </a:rPr>
              <a:t>1-hour ages 10-17</a:t>
            </a:r>
          </a:p>
          <a:p>
            <a:pPr marL="1371600" lvl="5" indent="-223838">
              <a:defRPr/>
            </a:pPr>
            <a:r>
              <a:rPr lang="en-US" sz="1800" dirty="0">
                <a:latin typeface="Helvetica" panose="020B0604020202020204" pitchFamily="34" charset="0"/>
                <a:cs typeface="Helvetica" panose="020B0604020202020204" pitchFamily="34" charset="0"/>
              </a:rPr>
              <a:t>30 minutes age 9 and younger</a:t>
            </a:r>
          </a:p>
          <a:p>
            <a:pPr marL="796925">
              <a:buFont typeface="Wingdings" panose="05000000000000000000" pitchFamily="2" charset="2"/>
              <a:buChar char="q"/>
              <a:defRPr/>
            </a:pPr>
            <a:r>
              <a:rPr lang="en-US" sz="1600" dirty="0">
                <a:solidFill>
                  <a:schemeClr val="tx1"/>
                </a:solidFill>
              </a:rPr>
              <a:t>PRN (as needed) orders are NEVER acceptable.</a:t>
            </a:r>
          </a:p>
          <a:p>
            <a:pPr marL="796925">
              <a:buFont typeface="Wingdings" panose="05000000000000000000" pitchFamily="2" charset="2"/>
              <a:buChar char="q"/>
              <a:defRPr/>
            </a:pPr>
            <a:r>
              <a:rPr lang="en-US" sz="1600" b="1" dirty="0">
                <a:solidFill>
                  <a:schemeClr val="tx1"/>
                </a:solidFill>
              </a:rPr>
              <a:t>Every 24 hours </a:t>
            </a:r>
            <a:r>
              <a:rPr lang="en-US" sz="1600" dirty="0">
                <a:solidFill>
                  <a:schemeClr val="tx1"/>
                </a:solidFill>
              </a:rPr>
              <a:t>or less, the physician who is primarily responsible for the patient </a:t>
            </a:r>
            <a:r>
              <a:rPr lang="en-US" sz="1600" b="1" dirty="0">
                <a:solidFill>
                  <a:schemeClr val="tx1"/>
                </a:solidFill>
              </a:rPr>
              <a:t>must see </a:t>
            </a:r>
            <a:r>
              <a:rPr lang="en-US" sz="1600" dirty="0">
                <a:solidFill>
                  <a:schemeClr val="tx1"/>
                </a:solidFill>
              </a:rPr>
              <a:t>the patient </a:t>
            </a:r>
            <a:r>
              <a:rPr lang="en-US" sz="1600" b="1" dirty="0">
                <a:solidFill>
                  <a:schemeClr val="tx1"/>
                </a:solidFill>
              </a:rPr>
              <a:t>(face to face)</a:t>
            </a:r>
            <a:r>
              <a:rPr lang="en-US" sz="1600" dirty="0">
                <a:solidFill>
                  <a:schemeClr val="tx1"/>
                </a:solidFill>
              </a:rPr>
              <a:t> before renewing any more orders and document their evaluation.  i.e. after initial order and face to face evaluation, renewals may be done but only for 24 hours before re-evaluation of the patient.</a:t>
            </a:r>
          </a:p>
          <a:p>
            <a:pPr marL="796925">
              <a:buFont typeface="Wingdings" panose="05000000000000000000" pitchFamily="2" charset="2"/>
              <a:buChar char="q"/>
              <a:defRPr/>
            </a:pPr>
            <a:r>
              <a:rPr lang="en-US" sz="1600" b="1" dirty="0">
                <a:solidFill>
                  <a:schemeClr val="tx1"/>
                </a:solidFill>
              </a:rPr>
              <a:t>Orders cannot be renewed on behavioral health units </a:t>
            </a:r>
            <a:r>
              <a:rPr lang="en-US" sz="1600" dirty="0">
                <a:solidFill>
                  <a:schemeClr val="tx1"/>
                </a:solidFill>
              </a:rPr>
              <a:t>but can renewed, if needed, on other services i.e. medicine, surgery. </a:t>
            </a:r>
            <a:endParaRPr lang="en-US" sz="1600" dirty="0">
              <a:solidFill>
                <a:schemeClr val="tx1"/>
              </a:solidFill>
              <a:latin typeface="Helvetica" panose="020B0604020202020204" pitchFamily="34" charset="0"/>
              <a:cs typeface="Helvetica" panose="020B0604020202020204" pitchFamily="34" charset="0"/>
            </a:endParaRPr>
          </a:p>
          <a:p>
            <a:pPr>
              <a:defRPr/>
            </a:pPr>
            <a:endParaRPr lang="en-US" sz="1800" dirty="0"/>
          </a:p>
        </p:txBody>
      </p:sp>
      <p:sp>
        <p:nvSpPr>
          <p:cNvPr id="5" name="Text Placeholder 2"/>
          <p:cNvSpPr>
            <a:spLocks noGrp="1"/>
          </p:cNvSpPr>
          <p:nvPr>
            <p:ph type="body" sz="quarter" idx="12"/>
          </p:nvPr>
        </p:nvSpPr>
        <p:spPr>
          <a:xfrm>
            <a:off x="4170363" y="288925"/>
            <a:ext cx="4619625" cy="806450"/>
          </a:xfrm>
        </p:spPr>
        <p:txBody>
          <a:bodyPr/>
          <a:lstStyle/>
          <a:p>
            <a:pPr>
              <a:defRPr/>
            </a:pPr>
            <a:r>
              <a:rPr lang="en-US" sz="2400" b="1" dirty="0">
                <a:effectLst>
                  <a:outerShdw blurRad="38100" dist="38100" dir="2700000" algn="tl">
                    <a:srgbClr val="000000">
                      <a:alpha val="43137"/>
                    </a:srgbClr>
                  </a:outerShdw>
                </a:effectLst>
              </a:rPr>
              <a:t>Violent/Self-destructive  Restraints</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5"/>
          <p:cNvSpPr txBox="1">
            <a:spLocks noChangeArrowheads="1"/>
          </p:cNvSpPr>
          <p:nvPr/>
        </p:nvSpPr>
        <p:spPr bwMode="auto">
          <a:xfrm>
            <a:off x="276225" y="1335088"/>
            <a:ext cx="8326438"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400" dirty="0"/>
              <a:t>Restraint and seclusion must be documented fully in the patient’s medical record. </a:t>
            </a:r>
          </a:p>
          <a:p>
            <a:pPr eaLnBrk="1" hangingPunct="1"/>
            <a:endParaRPr lang="en-US" altLang="en-US" sz="2400" dirty="0"/>
          </a:p>
          <a:p>
            <a:pPr eaLnBrk="1" hangingPunct="1"/>
            <a:r>
              <a:rPr lang="en-US" altLang="en-US" sz="2400" dirty="0"/>
              <a:t>Documentation in a progress note should include:</a:t>
            </a:r>
          </a:p>
          <a:p>
            <a:pPr eaLnBrk="1" hangingPunct="1"/>
            <a:endParaRPr lang="en-US" altLang="en-US" dirty="0"/>
          </a:p>
        </p:txBody>
      </p:sp>
      <p:sp>
        <p:nvSpPr>
          <p:cNvPr id="23555" name="Text Placeholder 2"/>
          <p:cNvSpPr>
            <a:spLocks noGrp="1" noChangeArrowheads="1"/>
          </p:cNvSpPr>
          <p:nvPr>
            <p:ph type="body" sz="quarter" idx="15"/>
          </p:nvPr>
        </p:nvSpPr>
        <p:spPr>
          <a:xfrm>
            <a:off x="457200" y="2762661"/>
            <a:ext cx="8229600" cy="2324910"/>
          </a:xfrm>
        </p:spPr>
        <p:txBody>
          <a:bodyPr/>
          <a:lstStyle/>
          <a:p>
            <a:pPr algn="l">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Actions/behaviors or conditions that indicated the need for initial and/or continued use of restraint.</a:t>
            </a:r>
          </a:p>
          <a:p>
            <a:pPr algn="l">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Consideration or failure of nonphysical interventions/alternatives</a:t>
            </a:r>
          </a:p>
          <a:p>
            <a:pPr algn="l">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Restraint orders/time of initiation.</a:t>
            </a:r>
          </a:p>
          <a:p>
            <a:pPr algn="l">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Patient monitoring/assessment/reassessment.</a:t>
            </a:r>
          </a:p>
          <a:p>
            <a:pPr algn="l">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Significant changes in the patient’s condition.</a:t>
            </a:r>
          </a:p>
        </p:txBody>
      </p:sp>
      <p:sp>
        <p:nvSpPr>
          <p:cNvPr id="2" name="Text Placeholder 2">
            <a:extLst>
              <a:ext uri="{FF2B5EF4-FFF2-40B4-BE49-F238E27FC236}">
                <a16:creationId xmlns:a16="http://schemas.microsoft.com/office/drawing/2014/main" id="{03E5FBAE-98FC-9CE7-78CF-992F351C11B5}"/>
              </a:ext>
            </a:extLst>
          </p:cNvPr>
          <p:cNvSpPr txBox="1">
            <a:spLocks/>
          </p:cNvSpPr>
          <p:nvPr/>
        </p:nvSpPr>
        <p:spPr bwMode="auto">
          <a:xfrm>
            <a:off x="4170363" y="288925"/>
            <a:ext cx="4619625"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noAutofit/>
          </a:bodyPr>
          <a:lstStyle>
            <a:lvl1pPr marL="342900" indent="-342900" algn="r" defTabSz="457200" rtl="0" eaLnBrk="0" fontAlgn="base" hangingPunct="0">
              <a:spcBef>
                <a:spcPct val="20000"/>
              </a:spcBef>
              <a:spcAft>
                <a:spcPct val="0"/>
              </a:spcAft>
              <a:buFontTx/>
              <a:buNone/>
              <a:defRPr sz="1500" kern="1200" cap="all">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2400" b="1" dirty="0">
                <a:effectLst>
                  <a:outerShdw blurRad="38100" dist="38100" dir="2700000" algn="tl">
                    <a:srgbClr val="000000">
                      <a:alpha val="43137"/>
                    </a:srgbClr>
                  </a:outerShdw>
                </a:effectLst>
              </a:rPr>
              <a:t>Documentation</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Placeholder 1"/>
          <p:cNvSpPr>
            <a:spLocks noGrp="1" noChangeArrowheads="1"/>
          </p:cNvSpPr>
          <p:nvPr>
            <p:ph type="body" sz="quarter" idx="14"/>
          </p:nvPr>
        </p:nvSpPr>
        <p:spPr/>
        <p:txBody>
          <a:bodyPr/>
          <a:lstStyle/>
          <a:p>
            <a:r>
              <a:rPr lang="en-US" altLang="en-US">
                <a:latin typeface="Helvetica" panose="020B0604020202020204" pitchFamily="34" charset="0"/>
                <a:ea typeface="ＭＳ Ｐゴシック" panose="020B0600070205080204" pitchFamily="34" charset="-128"/>
                <a:cs typeface="Helvetica" panose="020B0604020202020204" pitchFamily="34" charset="0"/>
              </a:rPr>
              <a:t>Universal Precautions apply to all patient contacts</a:t>
            </a:r>
          </a:p>
        </p:txBody>
      </p:sp>
      <p:sp>
        <p:nvSpPr>
          <p:cNvPr id="24579" name="Text Placeholder 2"/>
          <p:cNvSpPr>
            <a:spLocks noGrp="1" noChangeArrowheads="1"/>
          </p:cNvSpPr>
          <p:nvPr>
            <p:ph type="body" sz="quarter" idx="15"/>
          </p:nvPr>
        </p:nvSpPr>
        <p:spPr>
          <a:xfrm>
            <a:off x="374650" y="1149350"/>
            <a:ext cx="8528050" cy="5065713"/>
          </a:xfrm>
        </p:spPr>
        <p:txBody>
          <a:bodyPr/>
          <a:lstStyle/>
          <a:p>
            <a:pPr>
              <a:buFont typeface="Arial" panose="020B0604020202020204" pitchFamily="34" charset="0"/>
              <a:buChar char="•"/>
            </a:pPr>
            <a:r>
              <a:rPr lang="en-US" altLang="en-US" sz="24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Positional asphyxiation </a:t>
            </a: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a:t>
            </a:r>
            <a:r>
              <a:rPr lang="en-US" sz="2400" dirty="0">
                <a:solidFill>
                  <a:schemeClr val="tx1"/>
                </a:solidFill>
              </a:rPr>
              <a:t>When holding a patient, it is important to have another person monitor the patient for signs of breathing difficulties. Release the patient, if there is evidence of respiratory distress.</a:t>
            </a:r>
            <a:endParaRPr 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pPr>
              <a:buFont typeface="Arial" panose="020B0604020202020204" pitchFamily="34" charset="0"/>
              <a:buChar char="•"/>
            </a:pPr>
            <a:r>
              <a:rPr lang="en-US" altLang="en-US" sz="24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Hanging in a restraint </a:t>
            </a: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if a patient is witnessed hanging by their neck in a restraint, it is to be immediately removed (cut off if necessary). Lower patient to the floor, get help and begin CPR as needed.</a:t>
            </a:r>
          </a:p>
          <a:p>
            <a:pPr>
              <a:buFont typeface="Arial" panose="020B0604020202020204" pitchFamily="34" charset="0"/>
              <a:buChar char="•"/>
            </a:pPr>
            <a:r>
              <a:rPr lang="en-US" altLang="en-US" sz="24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Circulatory compromise </a:t>
            </a: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if a restrained limb is blue, or cold, or painful to the patient, then immediately release the restraint and call for help.  </a:t>
            </a:r>
          </a:p>
          <a:p>
            <a:endPar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endPar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4" name="Text Placeholder 3"/>
          <p:cNvSpPr>
            <a:spLocks noGrp="1"/>
          </p:cNvSpPr>
          <p:nvPr>
            <p:ph type="body" sz="quarter" idx="12"/>
          </p:nvPr>
        </p:nvSpPr>
        <p:spPr>
          <a:xfrm>
            <a:off x="4153710" y="340468"/>
            <a:ext cx="4552139" cy="642195"/>
          </a:xfrm>
        </p:spPr>
        <p:txBody>
          <a:bodyPr/>
          <a:lstStyle/>
          <a:p>
            <a:pPr>
              <a:defRPr/>
            </a:pPr>
            <a:r>
              <a:rPr lang="en-US" sz="2000" b="1" dirty="0">
                <a:effectLst>
                  <a:outerShdw blurRad="38100" dist="38100" dir="2700000" algn="tl">
                    <a:srgbClr val="000000">
                      <a:alpha val="43137"/>
                    </a:srgbClr>
                  </a:outerShdw>
                </a:effectLst>
              </a:rPr>
              <a:t>Potential issues related to use of Restraints</a:t>
            </a:r>
          </a:p>
          <a:p>
            <a:pPr>
              <a:defRPr/>
            </a:pP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8586A-A22D-4417-DC7E-BAEE4E6BFB98}"/>
            </a:ext>
          </a:extLst>
        </p:cNvPr>
        <p:cNvGrpSpPr/>
        <p:nvPr/>
      </p:nvGrpSpPr>
      <p:grpSpPr>
        <a:xfrm>
          <a:off x="0" y="0"/>
          <a:ext cx="0" cy="0"/>
          <a:chOff x="0" y="0"/>
          <a:chExt cx="0" cy="0"/>
        </a:xfrm>
      </p:grpSpPr>
      <p:sp>
        <p:nvSpPr>
          <p:cNvPr id="24578" name="Text Placeholder 1">
            <a:extLst>
              <a:ext uri="{FF2B5EF4-FFF2-40B4-BE49-F238E27FC236}">
                <a16:creationId xmlns:a16="http://schemas.microsoft.com/office/drawing/2014/main" id="{6620AEF3-E6F6-95C8-E142-C33BB22F51FC}"/>
              </a:ext>
            </a:extLst>
          </p:cNvPr>
          <p:cNvSpPr>
            <a:spLocks noGrp="1" noChangeArrowheads="1"/>
          </p:cNvSpPr>
          <p:nvPr>
            <p:ph type="body" sz="quarter" idx="14"/>
          </p:nvPr>
        </p:nvSpPr>
        <p:spPr/>
        <p:txBody>
          <a:bodyPr/>
          <a:lstStyle/>
          <a:p>
            <a:r>
              <a:rPr lang="en-US" altLang="en-US">
                <a:latin typeface="Helvetica" panose="020B0604020202020204" pitchFamily="34" charset="0"/>
                <a:ea typeface="ＭＳ Ｐゴシック" panose="020B0600070205080204" pitchFamily="34" charset="-128"/>
                <a:cs typeface="Helvetica" panose="020B0604020202020204" pitchFamily="34" charset="0"/>
              </a:rPr>
              <a:t>Universal Precautions apply to all patient contacts</a:t>
            </a:r>
          </a:p>
        </p:txBody>
      </p:sp>
      <p:sp>
        <p:nvSpPr>
          <p:cNvPr id="24579" name="Text Placeholder 2">
            <a:extLst>
              <a:ext uri="{FF2B5EF4-FFF2-40B4-BE49-F238E27FC236}">
                <a16:creationId xmlns:a16="http://schemas.microsoft.com/office/drawing/2014/main" id="{410B3662-BD87-E0F1-C23D-8F98BDFF2F68}"/>
              </a:ext>
            </a:extLst>
          </p:cNvPr>
          <p:cNvSpPr>
            <a:spLocks noGrp="1" noChangeArrowheads="1"/>
          </p:cNvSpPr>
          <p:nvPr>
            <p:ph type="body" sz="quarter" idx="15"/>
          </p:nvPr>
        </p:nvSpPr>
        <p:spPr>
          <a:xfrm>
            <a:off x="374650" y="1488332"/>
            <a:ext cx="8528050" cy="4726731"/>
          </a:xfrm>
        </p:spPr>
        <p:txBody>
          <a:bodyPr/>
          <a:lstStyle/>
          <a:p>
            <a:pPr marL="457200" indent="-457200">
              <a:buFont typeface="Arial" panose="020B0604020202020204" pitchFamily="34" charset="0"/>
              <a:buChar char="•"/>
            </a:pPr>
            <a:r>
              <a:rPr lang="en-US" altLang="en-US" sz="24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Bleeding</a:t>
            </a: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 if a patient is found to be bleeding, release restraint, apply pressure to the site and call for help. </a:t>
            </a:r>
          </a:p>
          <a:p>
            <a:pPr marL="457200" indent="-457200">
              <a:buFont typeface="Arial" panose="020B0604020202020204" pitchFamily="34" charset="0"/>
              <a:buChar char="•"/>
            </a:pPr>
            <a:r>
              <a:rPr lang="en-US" altLang="en-US" sz="24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Choking</a:t>
            </a: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 </a:t>
            </a:r>
            <a:r>
              <a:rPr lang="en-US" sz="2400" dirty="0">
                <a:solidFill>
                  <a:schemeClr val="tx1"/>
                </a:solidFill>
                <a:effectLst/>
                <a:latin typeface="Helvetica" panose="020B0604020202020204" pitchFamily="34" charset="0"/>
                <a:cs typeface="Helvetica" panose="020B0604020202020204" pitchFamily="34" charset="0"/>
              </a:rPr>
              <a:t>If a patient is found to be choking on food, fluids, medications, or any foreign body, </a:t>
            </a: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release restraints, place the head of the bed up and administer Heimlich maneuver if necessary.  Call for assistance. </a:t>
            </a:r>
          </a:p>
          <a:p>
            <a:pPr marL="457200" indent="-457200">
              <a:buFont typeface="Arial" panose="020B0604020202020204" pitchFamily="34" charset="0"/>
              <a:buChar char="•"/>
            </a:pP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If a patient is found unconscious, release restraints, call for help, open airway, and begin CPR if necessary.</a:t>
            </a:r>
          </a:p>
          <a:p>
            <a:endParaRPr lang="en-US" altLang="en-US" sz="28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endParaRPr lang="en-US" altLang="en-US" sz="28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3" name="Text Placeholder 3">
            <a:extLst>
              <a:ext uri="{FF2B5EF4-FFF2-40B4-BE49-F238E27FC236}">
                <a16:creationId xmlns:a16="http://schemas.microsoft.com/office/drawing/2014/main" id="{188D2A9A-60D7-249C-3DA9-19D3846C3347}"/>
              </a:ext>
            </a:extLst>
          </p:cNvPr>
          <p:cNvSpPr>
            <a:spLocks noGrp="1"/>
          </p:cNvSpPr>
          <p:nvPr>
            <p:ph type="body" sz="quarter" idx="12"/>
          </p:nvPr>
        </p:nvSpPr>
        <p:spPr>
          <a:xfrm>
            <a:off x="4153710" y="340468"/>
            <a:ext cx="4552139" cy="642195"/>
          </a:xfrm>
        </p:spPr>
        <p:txBody>
          <a:bodyPr/>
          <a:lstStyle/>
          <a:p>
            <a:pPr>
              <a:defRPr/>
            </a:pPr>
            <a:r>
              <a:rPr lang="en-US" sz="2000" b="1" dirty="0">
                <a:effectLst>
                  <a:outerShdw blurRad="38100" dist="38100" dir="2700000" algn="tl">
                    <a:srgbClr val="000000">
                      <a:alpha val="43137"/>
                    </a:srgbClr>
                  </a:outerShdw>
                </a:effectLst>
              </a:rPr>
              <a:t>Potential issues related to use of Restraints</a:t>
            </a:r>
          </a:p>
          <a:p>
            <a:pPr>
              <a:defRPr/>
            </a:pPr>
            <a:endParaRPr lang="en-US" sz="2000" dirty="0"/>
          </a:p>
        </p:txBody>
      </p:sp>
    </p:spTree>
    <p:extLst>
      <p:ext uri="{BB962C8B-B14F-4D97-AF65-F5344CB8AC3E}">
        <p14:creationId xmlns:p14="http://schemas.microsoft.com/office/powerpoint/2010/main" val="2171130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Placeholder 1"/>
          <p:cNvSpPr>
            <a:spLocks noGrp="1" noChangeArrowheads="1"/>
          </p:cNvSpPr>
          <p:nvPr>
            <p:ph type="body" sz="quarter" idx="14"/>
          </p:nvPr>
        </p:nvSpPr>
        <p:spPr/>
        <p:txBody>
          <a:bodyPr/>
          <a:lstStyle/>
          <a:p>
            <a:endParaRPr lang="en-US" altLang="en-US">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4" name="Text Placeholder 3"/>
          <p:cNvSpPr>
            <a:spLocks noGrp="1"/>
          </p:cNvSpPr>
          <p:nvPr>
            <p:ph type="body" sz="quarter" idx="12"/>
          </p:nvPr>
        </p:nvSpPr>
        <p:spPr>
          <a:xfrm>
            <a:off x="4735513" y="465138"/>
            <a:ext cx="3951287" cy="381000"/>
          </a:xfrm>
        </p:spPr>
        <p:txBody>
          <a:bodyPr/>
          <a:lstStyle/>
          <a:p>
            <a:pPr>
              <a:defRPr/>
            </a:pPr>
            <a:r>
              <a:rPr lang="en-US" sz="2000" b="1" dirty="0">
                <a:effectLst>
                  <a:outerShdw blurRad="38100" dist="38100" dir="2700000" algn="tl">
                    <a:srgbClr val="000000">
                      <a:alpha val="43137"/>
                    </a:srgbClr>
                  </a:outerShdw>
                </a:effectLst>
              </a:rPr>
              <a:t>Powerchart order entry</a:t>
            </a:r>
          </a:p>
        </p:txBody>
      </p:sp>
      <p:pic>
        <p:nvPicPr>
          <p:cNvPr id="256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094527"/>
            <a:ext cx="8680450" cy="454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5" name="TextBox 5"/>
          <p:cNvSpPr txBox="1">
            <a:spLocks noChangeArrowheads="1"/>
          </p:cNvSpPr>
          <p:nvPr/>
        </p:nvSpPr>
        <p:spPr bwMode="auto">
          <a:xfrm>
            <a:off x="222250" y="4153197"/>
            <a:ext cx="751046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600" b="1" dirty="0"/>
              <a:t>Non-Violent Restraint order </a:t>
            </a:r>
            <a:r>
              <a:rPr lang="en-US" altLang="en-US" sz="1600" dirty="0"/>
              <a:t>- all fields are required.  </a:t>
            </a:r>
          </a:p>
          <a:p>
            <a:pPr marL="285750" indent="-285750" eaLnBrk="1" hangingPunct="1">
              <a:buFont typeface="Arial" panose="020B0604020202020204" pitchFamily="34" charset="0"/>
              <a:buChar char="•"/>
            </a:pPr>
            <a:r>
              <a:rPr lang="en-US" altLang="en-US" sz="1600" dirty="0"/>
              <a:t>If you have already seen the patient, choose yes.  A screen will pop up, click continue and the Face-to-Face Note will appear. Complete this and your face-to-face note is done.  </a:t>
            </a:r>
          </a:p>
          <a:p>
            <a:pPr marL="285750" indent="-285750" eaLnBrk="1" hangingPunct="1">
              <a:buFont typeface="Arial" panose="020B0604020202020204" pitchFamily="34" charset="0"/>
              <a:buChar char="•"/>
            </a:pPr>
            <a:r>
              <a:rPr lang="en-US" altLang="en-US" sz="1600" dirty="0"/>
              <a:t>If you click no, </a:t>
            </a:r>
            <a:r>
              <a:rPr lang="en-US" sz="1600" dirty="0"/>
              <a:t>the popup instructs you to cancel the order and then re-enter it when you’ve seen the patient.</a:t>
            </a:r>
            <a:endParaRPr lang="en-US" altLang="en-US" dirty="0"/>
          </a:p>
        </p:txBody>
      </p:sp>
      <p:sp>
        <p:nvSpPr>
          <p:cNvPr id="3" name="Left Arrow 2"/>
          <p:cNvSpPr/>
          <p:nvPr/>
        </p:nvSpPr>
        <p:spPr>
          <a:xfrm rot="845952">
            <a:off x="1828800" y="3923821"/>
            <a:ext cx="600075" cy="169863"/>
          </a:xfrm>
          <a:prstGeom prst="left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5607" name="TextBox 6"/>
          <p:cNvSpPr txBox="1">
            <a:spLocks noChangeArrowheads="1"/>
          </p:cNvSpPr>
          <p:nvPr/>
        </p:nvSpPr>
        <p:spPr bwMode="auto">
          <a:xfrm>
            <a:off x="2463800" y="3915884"/>
            <a:ext cx="4343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400" b="1" i="1" dirty="0"/>
              <a:t>This button does not constitute a note.</a:t>
            </a:r>
          </a:p>
        </p:txBody>
      </p:sp>
      <p:sp>
        <p:nvSpPr>
          <p:cNvPr id="5" name="TextBox 4">
            <a:extLst>
              <a:ext uri="{FF2B5EF4-FFF2-40B4-BE49-F238E27FC236}">
                <a16:creationId xmlns:a16="http://schemas.microsoft.com/office/drawing/2014/main" id="{013BE9D8-E0B3-329D-1F24-D070626CC1A5}"/>
              </a:ext>
            </a:extLst>
          </p:cNvPr>
          <p:cNvSpPr txBox="1"/>
          <p:nvPr/>
        </p:nvSpPr>
        <p:spPr>
          <a:xfrm>
            <a:off x="-1" y="5687019"/>
            <a:ext cx="9144000" cy="646331"/>
          </a:xfrm>
          <a:prstGeom prst="rect">
            <a:avLst/>
          </a:prstGeom>
          <a:noFill/>
        </p:spPr>
        <p:txBody>
          <a:bodyPr wrap="square">
            <a:spAutoFit/>
          </a:bodyPr>
          <a:lstStyle/>
          <a:p>
            <a:pPr algn="ctr" eaLnBrk="1" hangingPunct="1"/>
            <a:r>
              <a:rPr lang="en-US" altLang="en-US" b="1" dirty="0"/>
              <a:t>Restraint orders are final once signed and can no longer be modified.      Renewals need all required fields.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Placeholder 1"/>
          <p:cNvSpPr>
            <a:spLocks noGrp="1" noChangeArrowheads="1"/>
          </p:cNvSpPr>
          <p:nvPr>
            <p:ph type="body" sz="quarter" idx="14"/>
          </p:nvPr>
        </p:nvSpPr>
        <p:spPr/>
        <p:txBody>
          <a:bodyPr/>
          <a:lstStyle/>
          <a:p>
            <a:endParaRPr lang="en-US" altLang="en-US">
              <a:latin typeface="Helvetica" panose="020B0604020202020204" pitchFamily="34" charset="0"/>
              <a:ea typeface="ＭＳ Ｐゴシック" panose="020B0600070205080204" pitchFamily="34" charset="-128"/>
              <a:cs typeface="Helvetica" panose="020B0604020202020204" pitchFamily="34" charset="0"/>
            </a:endParaRPr>
          </a:p>
        </p:txBody>
      </p:sp>
      <p:pic>
        <p:nvPicPr>
          <p:cNvPr id="266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8713"/>
            <a:ext cx="9144000" cy="509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TextBox 5"/>
          <p:cNvSpPr txBox="1">
            <a:spLocks noChangeArrowheads="1"/>
          </p:cNvSpPr>
          <p:nvPr/>
        </p:nvSpPr>
        <p:spPr bwMode="auto">
          <a:xfrm>
            <a:off x="5000792" y="2613634"/>
            <a:ext cx="3987563" cy="1477328"/>
          </a:xfrm>
          <a:prstGeom prst="rect">
            <a:avLst/>
          </a:prstGeom>
          <a:solidFill>
            <a:schemeClr val="bg1"/>
          </a:solidFill>
          <a:ln>
            <a:solidFill>
              <a:schemeClr val="tx1"/>
            </a:solidFill>
          </a:ln>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dirty="0"/>
              <a:t>This is the required face to face form that pops up when you click “yes and choose continue” from the order for both Non-Violent and Violent Self-Destructive Restraint orders.</a:t>
            </a:r>
          </a:p>
        </p:txBody>
      </p:sp>
      <p:sp>
        <p:nvSpPr>
          <p:cNvPr id="2" name="Text Placeholder 2">
            <a:extLst>
              <a:ext uri="{FF2B5EF4-FFF2-40B4-BE49-F238E27FC236}">
                <a16:creationId xmlns:a16="http://schemas.microsoft.com/office/drawing/2014/main" id="{4BF9A644-B058-B125-F778-0ED56057AFC9}"/>
              </a:ext>
            </a:extLst>
          </p:cNvPr>
          <p:cNvSpPr txBox="1">
            <a:spLocks/>
          </p:cNvSpPr>
          <p:nvPr/>
        </p:nvSpPr>
        <p:spPr bwMode="auto">
          <a:xfrm>
            <a:off x="4170363" y="288925"/>
            <a:ext cx="4619625"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noAutofit/>
          </a:bodyPr>
          <a:lstStyle>
            <a:lvl1pPr marL="342900" indent="-342900" algn="r" defTabSz="457200" rtl="0" eaLnBrk="0" fontAlgn="base" hangingPunct="0">
              <a:spcBef>
                <a:spcPct val="20000"/>
              </a:spcBef>
              <a:spcAft>
                <a:spcPct val="0"/>
              </a:spcAft>
              <a:buFontTx/>
              <a:buNone/>
              <a:defRPr sz="1500" kern="1200" cap="all">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2400" b="1" dirty="0">
                <a:effectLst>
                  <a:outerShdw blurRad="38100" dist="38100" dir="2700000" algn="tl">
                    <a:srgbClr val="000000">
                      <a:alpha val="43137"/>
                    </a:srgbClr>
                  </a:outerShdw>
                </a:effectLst>
              </a:rPr>
              <a:t>Documentation</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575" y="1097738"/>
            <a:ext cx="8645525" cy="336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TextBox 5"/>
          <p:cNvSpPr txBox="1">
            <a:spLocks noChangeArrowheads="1"/>
          </p:cNvSpPr>
          <p:nvPr/>
        </p:nvSpPr>
        <p:spPr bwMode="auto">
          <a:xfrm>
            <a:off x="282575" y="3816517"/>
            <a:ext cx="804430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600" b="1" dirty="0"/>
              <a:t>Violent-Self Destructive Restraint order </a:t>
            </a:r>
            <a:r>
              <a:rPr lang="en-US" altLang="en-US" sz="1600" dirty="0"/>
              <a:t>-</a:t>
            </a:r>
            <a:r>
              <a:rPr lang="en-US" altLang="en-US" sz="1600" b="1" dirty="0"/>
              <a:t> </a:t>
            </a:r>
            <a:r>
              <a:rPr lang="en-US" altLang="en-US" sz="1600" dirty="0"/>
              <a:t>all fields are required. </a:t>
            </a:r>
          </a:p>
          <a:p>
            <a:pPr marL="285750" indent="-285750" eaLnBrk="1" hangingPunct="1">
              <a:buFont typeface="Arial" panose="020B0604020202020204" pitchFamily="34" charset="0"/>
              <a:buChar char="•"/>
            </a:pPr>
            <a:r>
              <a:rPr lang="en-US" altLang="en-US" sz="1600" dirty="0"/>
              <a:t>Please make sure if you have already seen the patient, choose yes.  A screen      will pop up, click continue and the Face-to-Face Note will appear. Complete this and your face-to-face note is done.  </a:t>
            </a:r>
          </a:p>
          <a:p>
            <a:pPr marL="1028700" lvl="1" eaLnBrk="1" hangingPunct="1">
              <a:buFont typeface="Courier New" panose="02070309020205020404" pitchFamily="49" charset="0"/>
              <a:buChar char="o"/>
            </a:pPr>
            <a:r>
              <a:rPr lang="en-US" altLang="en-US" sz="1600" dirty="0"/>
              <a:t>This pop up will </a:t>
            </a:r>
            <a:r>
              <a:rPr lang="en-US" altLang="en-US" sz="1600" b="1" dirty="0"/>
              <a:t>NOT</a:t>
            </a:r>
            <a:r>
              <a:rPr lang="en-US" altLang="en-US" sz="1600" dirty="0"/>
              <a:t> fire for behavioral health units (CPEP, 10N, 12N)</a:t>
            </a:r>
          </a:p>
          <a:p>
            <a:pPr marL="285750" indent="-285750" eaLnBrk="1" hangingPunct="1">
              <a:buFont typeface="Arial" panose="020B0604020202020204" pitchFamily="34" charset="0"/>
              <a:buChar char="•"/>
            </a:pPr>
            <a:r>
              <a:rPr lang="en-US" altLang="en-US" sz="1600" dirty="0"/>
              <a:t>If you click no, you need to add THIS specific note when you do see the patient.</a:t>
            </a:r>
          </a:p>
        </p:txBody>
      </p:sp>
      <p:sp>
        <p:nvSpPr>
          <p:cNvPr id="27652" name="Text Placeholder 6"/>
          <p:cNvSpPr>
            <a:spLocks noGrp="1" noChangeArrowheads="1"/>
          </p:cNvSpPr>
          <p:nvPr>
            <p:ph type="body" sz="quarter" idx="14"/>
          </p:nvPr>
        </p:nvSpPr>
        <p:spPr>
          <a:xfrm>
            <a:off x="0" y="6270422"/>
            <a:ext cx="9144000" cy="646331"/>
          </a:xfrm>
        </p:spPr>
        <p:txBody>
          <a:bodyPr>
            <a:spAutoFit/>
          </a:bodyPr>
          <a:lstStyle/>
          <a:p>
            <a:r>
              <a:rPr lang="en-US" altLang="en-US" sz="1800" b="1" dirty="0">
                <a:latin typeface="Helvetica" panose="020B0604020202020204" pitchFamily="34" charset="0"/>
                <a:ea typeface="ＭＳ Ｐゴシック" panose="020B0600070205080204" pitchFamily="34" charset="-128"/>
                <a:cs typeface="Helvetica" panose="020B0604020202020204" pitchFamily="34" charset="0"/>
              </a:rPr>
              <a:t>This is the end of the presentation for MD/LIP’s that do not work in </a:t>
            </a:r>
            <a:r>
              <a:rPr lang="en-US" sz="1800" b="1" dirty="0"/>
              <a:t>behavioral health units </a:t>
            </a:r>
            <a:endParaRPr lang="en-US" altLang="en-US" sz="1800" b="1" dirty="0">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8" name="Text Placeholder 3"/>
          <p:cNvSpPr>
            <a:spLocks noGrp="1"/>
          </p:cNvSpPr>
          <p:nvPr>
            <p:ph type="body" sz="quarter" idx="12"/>
          </p:nvPr>
        </p:nvSpPr>
        <p:spPr>
          <a:xfrm>
            <a:off x="4735513" y="465138"/>
            <a:ext cx="3951287" cy="381000"/>
          </a:xfrm>
        </p:spPr>
        <p:txBody>
          <a:bodyPr/>
          <a:lstStyle/>
          <a:p>
            <a:pPr>
              <a:defRPr/>
            </a:pPr>
            <a:r>
              <a:rPr lang="en-US" sz="2000" b="1" dirty="0">
                <a:effectLst>
                  <a:outerShdw blurRad="38100" dist="38100" dir="2700000" algn="tl">
                    <a:srgbClr val="000000">
                      <a:alpha val="43137"/>
                    </a:srgbClr>
                  </a:outerShdw>
                </a:effectLst>
              </a:rPr>
              <a:t>Powerchart order entry</a:t>
            </a:r>
          </a:p>
        </p:txBody>
      </p:sp>
      <p:sp>
        <p:nvSpPr>
          <p:cNvPr id="9" name="Left Arrow 8"/>
          <p:cNvSpPr/>
          <p:nvPr/>
        </p:nvSpPr>
        <p:spPr>
          <a:xfrm rot="845952">
            <a:off x="1847850" y="3605988"/>
            <a:ext cx="598488" cy="169863"/>
          </a:xfrm>
          <a:prstGeom prst="left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7655" name="TextBox 9"/>
          <p:cNvSpPr txBox="1">
            <a:spLocks noChangeArrowheads="1"/>
          </p:cNvSpPr>
          <p:nvPr/>
        </p:nvSpPr>
        <p:spPr bwMode="auto">
          <a:xfrm>
            <a:off x="2400300" y="3556776"/>
            <a:ext cx="43434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400" b="1" i="1" dirty="0"/>
              <a:t>This button does not constitute a note.</a:t>
            </a:r>
          </a:p>
        </p:txBody>
      </p:sp>
      <p:sp>
        <p:nvSpPr>
          <p:cNvPr id="5" name="TextBox 4">
            <a:extLst>
              <a:ext uri="{FF2B5EF4-FFF2-40B4-BE49-F238E27FC236}">
                <a16:creationId xmlns:a16="http://schemas.microsoft.com/office/drawing/2014/main" id="{FB55B129-5AEF-E548-0474-F839D397C103}"/>
              </a:ext>
            </a:extLst>
          </p:cNvPr>
          <p:cNvSpPr txBox="1"/>
          <p:nvPr/>
        </p:nvSpPr>
        <p:spPr>
          <a:xfrm>
            <a:off x="-1" y="5648107"/>
            <a:ext cx="9144000" cy="646331"/>
          </a:xfrm>
          <a:prstGeom prst="rect">
            <a:avLst/>
          </a:prstGeom>
          <a:noFill/>
        </p:spPr>
        <p:txBody>
          <a:bodyPr wrap="square">
            <a:spAutoFit/>
          </a:bodyPr>
          <a:lstStyle/>
          <a:p>
            <a:pPr algn="ctr" eaLnBrk="1" hangingPunct="1"/>
            <a:r>
              <a:rPr lang="en-US" altLang="en-US" b="1" dirty="0"/>
              <a:t>Restraint orders are final once signed and can no longer be modified.      Renewals need all required fields.</a:t>
            </a:r>
          </a:p>
        </p:txBody>
      </p:sp>
      <p:sp>
        <p:nvSpPr>
          <p:cNvPr id="7" name="TextBox 6">
            <a:extLst>
              <a:ext uri="{FF2B5EF4-FFF2-40B4-BE49-F238E27FC236}">
                <a16:creationId xmlns:a16="http://schemas.microsoft.com/office/drawing/2014/main" id="{95789837-D349-46E7-7CE5-BC36C1CE2CCB}"/>
              </a:ext>
            </a:extLst>
          </p:cNvPr>
          <p:cNvSpPr txBox="1"/>
          <p:nvPr/>
        </p:nvSpPr>
        <p:spPr>
          <a:xfrm>
            <a:off x="1" y="5341814"/>
            <a:ext cx="9143999" cy="369332"/>
          </a:xfrm>
          <a:prstGeom prst="rect">
            <a:avLst/>
          </a:prstGeom>
          <a:noFill/>
        </p:spPr>
        <p:txBody>
          <a:bodyPr wrap="square">
            <a:spAutoFit/>
          </a:bodyPr>
          <a:lstStyle/>
          <a:p>
            <a:pPr algn="ctr"/>
            <a:r>
              <a:rPr lang="en-US" altLang="en-US" sz="1800" dirty="0"/>
              <a:t>Behavioral Health units must always have a new (initiation order for all episodes).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Placeholder 1"/>
          <p:cNvSpPr>
            <a:spLocks noGrp="1" noChangeArrowheads="1"/>
          </p:cNvSpPr>
          <p:nvPr>
            <p:ph type="body" sz="quarter" idx="14"/>
          </p:nvPr>
        </p:nvSpPr>
        <p:spPr/>
        <p:txBody>
          <a:bodyPr/>
          <a:lstStyle/>
          <a:p>
            <a:endParaRPr lang="en-US" altLang="en-US" dirty="0">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3" name="Text Placeholder 2"/>
          <p:cNvSpPr>
            <a:spLocks noGrp="1"/>
          </p:cNvSpPr>
          <p:nvPr>
            <p:ph type="body" sz="quarter" idx="12"/>
          </p:nvPr>
        </p:nvSpPr>
        <p:spPr>
          <a:xfrm>
            <a:off x="4030663" y="288925"/>
            <a:ext cx="4905947" cy="751935"/>
          </a:xfrm>
        </p:spPr>
        <p:txBody>
          <a:bodyPr/>
          <a:lstStyle/>
          <a:p>
            <a:pPr marL="0" indent="0">
              <a:defRPr/>
            </a:pPr>
            <a:r>
              <a:rPr lang="en-US" sz="1800" b="1" dirty="0">
                <a:effectLst>
                  <a:outerShdw blurRad="38100" dist="38100" dir="2700000" algn="tl">
                    <a:srgbClr val="000000">
                      <a:alpha val="43137"/>
                    </a:srgbClr>
                  </a:outerShdw>
                </a:effectLst>
              </a:rPr>
              <a:t>Additional Requirements behavioral health units</a:t>
            </a:r>
          </a:p>
          <a:p>
            <a:pPr>
              <a:defRPr/>
            </a:pPr>
            <a:endParaRPr lang="en-US" sz="1800" b="1" dirty="0">
              <a:effectLst>
                <a:outerShdw blurRad="38100" dist="38100" dir="2700000" algn="tl">
                  <a:srgbClr val="000000">
                    <a:alpha val="43137"/>
                  </a:srgbClr>
                </a:outerShdw>
              </a:effectLst>
            </a:endParaRPr>
          </a:p>
        </p:txBody>
      </p:sp>
      <p:sp>
        <p:nvSpPr>
          <p:cNvPr id="4" name="Text Placeholder 3"/>
          <p:cNvSpPr>
            <a:spLocks noGrp="1"/>
          </p:cNvSpPr>
          <p:nvPr>
            <p:ph type="body" sz="quarter" idx="15"/>
          </p:nvPr>
        </p:nvSpPr>
        <p:spPr>
          <a:xfrm>
            <a:off x="136187" y="1227138"/>
            <a:ext cx="8667345" cy="4901288"/>
          </a:xfrm>
        </p:spPr>
        <p:txBody>
          <a:bodyPr/>
          <a:lstStyle/>
          <a:p>
            <a:pPr marL="0" indent="0" algn="l">
              <a:tabLst>
                <a:tab pos="58738" algn="l"/>
              </a:tabLst>
              <a:defRPr/>
            </a:pPr>
            <a:r>
              <a:rPr lang="en-US" sz="2000" dirty="0">
                <a:solidFill>
                  <a:schemeClr val="tx1"/>
                </a:solidFill>
                <a:latin typeface="Helvetica" panose="020B0604020202020204" pitchFamily="34" charset="0"/>
                <a:ea typeface="Verdana" panose="020B0604030504040204" pitchFamily="34" charset="0"/>
                <a:cs typeface="Helvetica" panose="020B0604020202020204" pitchFamily="34" charset="0"/>
              </a:rPr>
              <a:t>Physician face to face must occur within 30 minutes. </a:t>
            </a:r>
          </a:p>
          <a:p>
            <a:pPr marL="398463" indent="-223838" algn="l">
              <a:buFont typeface="Arial" panose="020B0604020202020204" pitchFamily="34" charset="0"/>
              <a:buChar char="•"/>
              <a:tabLst>
                <a:tab pos="58738" algn="l"/>
              </a:tabLst>
              <a:defRPr/>
            </a:pPr>
            <a:r>
              <a:rPr lang="en-US" sz="2000" dirty="0">
                <a:solidFill>
                  <a:schemeClr val="tx1"/>
                </a:solidFill>
              </a:rPr>
              <a:t>Under the very rare circumstance when this is impossible (e.g., physician is addressing life threatening situation with another patient), the RN is to place a note in the chart explaining the circumstance and the physician must also document the reason for the delay at the time the evaluation is conducted.</a:t>
            </a:r>
          </a:p>
          <a:p>
            <a:pPr marL="398463" indent="-223838" algn="l">
              <a:buFont typeface="Arial" panose="020B0604020202020204" pitchFamily="34" charset="0"/>
              <a:buChar char="•"/>
              <a:tabLst>
                <a:tab pos="58738" algn="l"/>
              </a:tabLst>
              <a:defRPr/>
            </a:pPr>
            <a:r>
              <a:rPr lang="en-US" sz="2000" dirty="0">
                <a:solidFill>
                  <a:schemeClr val="tx1"/>
                </a:solidFill>
                <a:latin typeface="Helvetica" panose="020B0604020202020204" pitchFamily="34" charset="0"/>
                <a:ea typeface="Verdana" panose="020B0604030504040204" pitchFamily="34" charset="0"/>
                <a:cs typeface="Helvetica" panose="020B0604020202020204" pitchFamily="34" charset="0"/>
              </a:rPr>
              <a:t>The physician </a:t>
            </a:r>
            <a:r>
              <a:rPr lang="en-US" sz="2000" b="1" dirty="0">
                <a:solidFill>
                  <a:schemeClr val="tx1"/>
                </a:solidFill>
                <a:latin typeface="Helvetica" panose="020B0604020202020204" pitchFamily="34" charset="0"/>
                <a:ea typeface="Verdana" panose="020B0604030504040204" pitchFamily="34" charset="0"/>
                <a:cs typeface="Helvetica" panose="020B0604020202020204" pitchFamily="34" charset="0"/>
              </a:rPr>
              <a:t>must</a:t>
            </a:r>
            <a:r>
              <a:rPr lang="en-US" sz="2000" dirty="0">
                <a:solidFill>
                  <a:schemeClr val="tx1"/>
                </a:solidFill>
                <a:latin typeface="Helvetica" panose="020B0604020202020204" pitchFamily="34" charset="0"/>
                <a:ea typeface="Verdana" panose="020B0604030504040204" pitchFamily="34" charset="0"/>
                <a:cs typeface="Helvetica" panose="020B0604020202020204" pitchFamily="34" charset="0"/>
              </a:rPr>
              <a:t> complete the PowerNote titled “Psychiatry Restraint Seclusion Note V_SD”</a:t>
            </a:r>
          </a:p>
          <a:p>
            <a:pPr marL="0" indent="0" algn="l">
              <a:defRPr/>
            </a:pPr>
            <a:r>
              <a:rPr lang="en-US" sz="2000" dirty="0">
                <a:solidFill>
                  <a:schemeClr val="tx1"/>
                </a:solidFill>
                <a:latin typeface="Helvetica" panose="020B0604020202020204" pitchFamily="34" charset="0"/>
                <a:ea typeface="Verdana" panose="020B0604030504040204" pitchFamily="34" charset="0"/>
                <a:cs typeface="Helvetica" panose="020B0604020202020204" pitchFamily="34" charset="0"/>
              </a:rPr>
              <a:t>Renewals are not used on </a:t>
            </a:r>
            <a:r>
              <a:rPr lang="en-US" sz="2000" b="1" dirty="0">
                <a:solidFill>
                  <a:schemeClr val="tx1"/>
                </a:solidFill>
              </a:rPr>
              <a:t>behavioral health units.</a:t>
            </a:r>
          </a:p>
          <a:p>
            <a:pPr marL="398463" indent="-223838" algn="l">
              <a:buFont typeface="Arial" panose="020B0604020202020204" pitchFamily="34" charset="0"/>
              <a:buChar char="•"/>
              <a:defRPr/>
            </a:pPr>
            <a:r>
              <a:rPr lang="en-US" sz="2000" dirty="0">
                <a:solidFill>
                  <a:schemeClr val="tx1"/>
                </a:solidFill>
                <a:latin typeface="Helvetica" panose="020B0604020202020204" pitchFamily="34" charset="0"/>
                <a:ea typeface="Verdana" panose="020B0604030504040204" pitchFamily="34" charset="0"/>
                <a:cs typeface="Helvetica" panose="020B0604020202020204" pitchFamily="34" charset="0"/>
              </a:rPr>
              <a:t>Once an order is about to expire the patient should  be afforded the opportunity for release, if </a:t>
            </a:r>
            <a:r>
              <a:rPr lang="en-US" sz="2000" i="1" u="sng" dirty="0">
                <a:solidFill>
                  <a:schemeClr val="tx1"/>
                </a:solidFill>
                <a:latin typeface="Helvetica" panose="020B0604020202020204" pitchFamily="34" charset="0"/>
                <a:ea typeface="Verdana" panose="020B0604030504040204" pitchFamily="34" charset="0"/>
                <a:cs typeface="Helvetica" panose="020B0604020202020204" pitchFamily="34" charset="0"/>
              </a:rPr>
              <a:t>imminent danger </a:t>
            </a:r>
            <a:r>
              <a:rPr lang="en-US" sz="2000" dirty="0">
                <a:solidFill>
                  <a:schemeClr val="tx1"/>
                </a:solidFill>
                <a:latin typeface="Helvetica" panose="020B0604020202020204" pitchFamily="34" charset="0"/>
                <a:ea typeface="Verdana" panose="020B0604030504040204" pitchFamily="34" charset="0"/>
                <a:cs typeface="Helvetica" panose="020B0604020202020204" pitchFamily="34" charset="0"/>
              </a:rPr>
              <a:t>is still present, a new initial order is required as is all documentation and another face-to-face evaluation by the ordering physician. </a:t>
            </a:r>
          </a:p>
          <a:p>
            <a:pPr marL="0" indent="0" algn="l">
              <a:defRPr/>
            </a:pPr>
            <a:r>
              <a:rPr lang="en-US" sz="2000" b="1" dirty="0">
                <a:solidFill>
                  <a:schemeClr val="tx1"/>
                </a:solidFill>
                <a:latin typeface="Helvetica" panose="020B0604020202020204" pitchFamily="34" charset="0"/>
                <a:ea typeface="Verdana" panose="020B0604030504040204" pitchFamily="34" charset="0"/>
                <a:cs typeface="Helvetica" panose="020B0604020202020204" pitchFamily="34" charset="0"/>
              </a:rPr>
              <a:t>Remember: </a:t>
            </a:r>
            <a:r>
              <a:rPr lang="en-US" sz="2000" dirty="0">
                <a:solidFill>
                  <a:schemeClr val="tx1"/>
                </a:solidFill>
                <a:latin typeface="Helvetica" panose="020B0604020202020204" pitchFamily="34" charset="0"/>
                <a:ea typeface="Verdana" panose="020B0604030504040204" pitchFamily="34" charset="0"/>
                <a:cs typeface="Helvetica" panose="020B0604020202020204" pitchFamily="34" charset="0"/>
              </a:rPr>
              <a:t>Restraint orders </a:t>
            </a:r>
            <a:r>
              <a:rPr lang="en-US" sz="2000" b="1" dirty="0">
                <a:solidFill>
                  <a:schemeClr val="tx1"/>
                </a:solidFill>
                <a:latin typeface="Helvetica" panose="020B0604020202020204" pitchFamily="34" charset="0"/>
                <a:ea typeface="Verdana" panose="020B0604030504040204" pitchFamily="34" charset="0"/>
                <a:cs typeface="Helvetica" panose="020B0604020202020204" pitchFamily="34" charset="0"/>
              </a:rPr>
              <a:t>must</a:t>
            </a:r>
            <a:r>
              <a:rPr lang="en-US" sz="2000" dirty="0">
                <a:solidFill>
                  <a:schemeClr val="tx1"/>
                </a:solidFill>
                <a:latin typeface="Helvetica" panose="020B0604020202020204" pitchFamily="34" charset="0"/>
                <a:ea typeface="Verdana" panose="020B0604030504040204" pitchFamily="34" charset="0"/>
                <a:cs typeface="Helvetica" panose="020B0604020202020204" pitchFamily="34" charset="0"/>
              </a:rPr>
              <a:t> be entered by a physician on behavioral health units.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Placeholder 1"/>
          <p:cNvSpPr>
            <a:spLocks noGrp="1" noChangeArrowheads="1"/>
          </p:cNvSpPr>
          <p:nvPr>
            <p:ph type="body" sz="quarter" idx="14"/>
          </p:nvPr>
        </p:nvSpPr>
        <p:spPr/>
        <p:txBody>
          <a:bodyPr/>
          <a:lstStyle/>
          <a:p>
            <a:endParaRPr lang="en-US" altLang="en-US" dirty="0">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3" name="TextBox 2"/>
          <p:cNvSpPr txBox="1"/>
          <p:nvPr/>
        </p:nvSpPr>
        <p:spPr>
          <a:xfrm>
            <a:off x="741363" y="1491977"/>
            <a:ext cx="7448550" cy="2308225"/>
          </a:xfrm>
          <a:prstGeom prst="rect">
            <a:avLst/>
          </a:prstGeom>
          <a:noFill/>
        </p:spPr>
        <p:txBody>
          <a:bodyPr>
            <a:spAutoFit/>
          </a:bodyPr>
          <a:lstStyle/>
          <a:p>
            <a:pPr eaLnBrk="1" hangingPunct="1">
              <a:defRPr/>
            </a:pPr>
            <a:r>
              <a:rPr lang="en-US" sz="2400" b="1" dirty="0">
                <a:latin typeface="Helvetica" panose="020B0604020202020204" pitchFamily="34" charset="0"/>
                <a:ea typeface="ＭＳ Ｐゴシック" charset="-128"/>
                <a:cs typeface="Helvetica" panose="020B0604020202020204" pitchFamily="34" charset="0"/>
              </a:rPr>
              <a:t>Course Goals</a:t>
            </a:r>
          </a:p>
          <a:p>
            <a:pPr eaLnBrk="1" hangingPunct="1">
              <a:defRPr/>
            </a:pPr>
            <a:r>
              <a:rPr lang="en-US" sz="2000" dirty="0">
                <a:latin typeface="Helvetica" panose="020B0604020202020204" pitchFamily="34" charset="0"/>
                <a:ea typeface="ＭＳ Ｐゴシック" charset="-128"/>
                <a:cs typeface="Helvetica" panose="020B0604020202020204" pitchFamily="34" charset="0"/>
              </a:rPr>
              <a:t>After completing this course, you should be able to:</a:t>
            </a:r>
          </a:p>
          <a:p>
            <a:pPr eaLnBrk="1" hangingPunct="1">
              <a:defRPr/>
            </a:pPr>
            <a:endParaRPr lang="en-US" sz="2000" dirty="0">
              <a:latin typeface="Helvetica" panose="020B0604020202020204" pitchFamily="34" charset="0"/>
              <a:ea typeface="ＭＳ Ｐゴシック" charset="-128"/>
              <a:cs typeface="Helvetica" panose="020B0604020202020204" pitchFamily="34" charset="0"/>
            </a:endParaRPr>
          </a:p>
          <a:p>
            <a:pPr marL="342900" indent="-342900" eaLnBrk="1" hangingPunct="1">
              <a:buFont typeface="Arial" panose="020B0604020202020204" pitchFamily="34" charset="0"/>
              <a:buChar char="•"/>
              <a:defRPr/>
            </a:pPr>
            <a:r>
              <a:rPr lang="en-US" sz="2000" dirty="0">
                <a:latin typeface="Helvetica" panose="020B0604020202020204" pitchFamily="34" charset="0"/>
                <a:ea typeface="ＭＳ Ｐゴシック" charset="-128"/>
                <a:cs typeface="Helvetica" panose="020B0604020202020204" pitchFamily="34" charset="0"/>
              </a:rPr>
              <a:t>Define restraint and seclusion</a:t>
            </a:r>
          </a:p>
          <a:p>
            <a:pPr marL="342900" indent="-342900" eaLnBrk="1" hangingPunct="1">
              <a:buFont typeface="Arial" panose="020B0604020202020204" pitchFamily="34" charset="0"/>
              <a:buChar char="•"/>
              <a:defRPr/>
            </a:pPr>
            <a:r>
              <a:rPr lang="en-US" sz="2000" dirty="0">
                <a:latin typeface="Helvetica" panose="020B0604020202020204" pitchFamily="34" charset="0"/>
                <a:ea typeface="ＭＳ Ｐゴシック" charset="-128"/>
                <a:cs typeface="Helvetica" panose="020B0604020202020204" pitchFamily="34" charset="0"/>
              </a:rPr>
              <a:t>List the risks of restraint and seclusion </a:t>
            </a:r>
          </a:p>
          <a:p>
            <a:pPr marL="342900" indent="-342900" eaLnBrk="1" hangingPunct="1">
              <a:buFont typeface="Arial" panose="020B0604020202020204" pitchFamily="34" charset="0"/>
              <a:buChar char="•"/>
              <a:defRPr/>
            </a:pPr>
            <a:r>
              <a:rPr lang="en-US" sz="2000" dirty="0">
                <a:latin typeface="Helvetica" panose="020B0604020202020204" pitchFamily="34" charset="0"/>
                <a:ea typeface="ＭＳ Ｐゴシック" charset="-128"/>
                <a:cs typeface="Helvetica" panose="020B0604020202020204" pitchFamily="34" charset="0"/>
              </a:rPr>
              <a:t>Recognize best practices and regulatory standards for the use of restraint and seclusion in Non-Behavioral Units</a:t>
            </a:r>
          </a:p>
        </p:txBody>
      </p:sp>
      <p:sp>
        <p:nvSpPr>
          <p:cNvPr id="4" name="Rectangle 3"/>
          <p:cNvSpPr/>
          <p:nvPr/>
        </p:nvSpPr>
        <p:spPr>
          <a:xfrm>
            <a:off x="0" y="4255375"/>
            <a:ext cx="9144000" cy="1477328"/>
          </a:xfrm>
          <a:prstGeom prst="rect">
            <a:avLst/>
          </a:prstGeom>
        </p:spPr>
        <p:txBody>
          <a:bodyPr wrap="square">
            <a:spAutoFit/>
          </a:bodyPr>
          <a:lstStyle/>
          <a:p>
            <a:pPr algn="ctr" eaLnBrk="1" hangingPunct="1">
              <a:defRPr/>
            </a:pPr>
            <a:r>
              <a:rPr lang="en-US" dirty="0">
                <a:latin typeface="Verdana" panose="020B0604030504040204" pitchFamily="34" charset="0"/>
                <a:ea typeface="Verdana" panose="020B0604030504040204" pitchFamily="34" charset="0"/>
                <a:cs typeface="Verdana" panose="020B0604030504040204" pitchFamily="34" charset="0"/>
              </a:rPr>
              <a:t>SBUH restraint policy is Administrative manual:</a:t>
            </a:r>
          </a:p>
          <a:p>
            <a:pPr algn="ctr" eaLnBrk="1" hangingPunct="1">
              <a:defRPr/>
            </a:pP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PC0008 Restraint and Seclusion</a:t>
            </a:r>
          </a:p>
          <a:p>
            <a:pPr algn="ctr" eaLnBrk="1" hangingPunct="1">
              <a:defRPr/>
            </a:pPr>
            <a:endParaRPr lang="en-US" b="1"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algn="ctr" eaLnBrk="1" hangingPunct="1">
              <a:defRPr/>
            </a:pPr>
            <a:r>
              <a:rPr lang="en-US" dirty="0">
                <a:latin typeface="Verdana" panose="020B0604030504040204" pitchFamily="34" charset="0"/>
                <a:ea typeface="Verdana" panose="020B0604030504040204" pitchFamily="34" charset="0"/>
                <a:cs typeface="Verdana" panose="020B0604030504040204" pitchFamily="34" charset="0"/>
              </a:rPr>
              <a:t>Behavioral Health Units have the following policy:</a:t>
            </a:r>
          </a:p>
          <a:p>
            <a:pPr algn="ctr" eaLnBrk="1" hangingPunct="1">
              <a:defRPr/>
            </a:pP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MHPC0014 Restraint and Seclusion in Behavioral Health Units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Placeholder 1"/>
          <p:cNvSpPr>
            <a:spLocks noGrp="1" noChangeArrowheads="1"/>
          </p:cNvSpPr>
          <p:nvPr>
            <p:ph type="body" sz="quarter" idx="14"/>
          </p:nvPr>
        </p:nvSpPr>
        <p:spPr/>
        <p:txBody>
          <a:bodyPr/>
          <a:lstStyle/>
          <a:p>
            <a:endParaRPr lang="en-US" altLang="en-US">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4" name="Text Placeholder 3"/>
          <p:cNvSpPr>
            <a:spLocks noGrp="1"/>
          </p:cNvSpPr>
          <p:nvPr>
            <p:ph type="body" sz="quarter" idx="15"/>
          </p:nvPr>
        </p:nvSpPr>
        <p:spPr>
          <a:xfrm>
            <a:off x="181054" y="1468696"/>
            <a:ext cx="8782050" cy="4895850"/>
          </a:xfrm>
        </p:spPr>
        <p:txBody>
          <a:bodyPr>
            <a:normAutofit lnSpcReduction="10000"/>
          </a:bodyPr>
          <a:lstStyle/>
          <a:p>
            <a:pPr marL="0" indent="0" algn="l">
              <a:defRPr/>
            </a:pPr>
            <a:endParaRPr lang="en-US" sz="1800" dirty="0">
              <a:latin typeface="Verdana" panose="020B0604030504040204" pitchFamily="34" charset="0"/>
              <a:ea typeface="Calibri" panose="020F0502020204030204" pitchFamily="34" charset="0"/>
              <a:cs typeface="Times New Roman" panose="02020603050405020304" pitchFamily="18" charset="0"/>
            </a:endParaRPr>
          </a:p>
          <a:p>
            <a:pPr marL="0" indent="0" algn="l">
              <a:defRPr/>
            </a:pPr>
            <a:r>
              <a:rPr lang="en-US" sz="1900" dirty="0">
                <a:solidFill>
                  <a:schemeClr val="tx1"/>
                </a:solidFill>
                <a:latin typeface="Helvetica" panose="020B0604020202020204" pitchFamily="34" charset="0"/>
                <a:ea typeface="Calibri" panose="020F0502020204030204" pitchFamily="34" charset="0"/>
                <a:cs typeface="Helvetica" panose="020B0604020202020204" pitchFamily="34" charset="0"/>
              </a:rPr>
              <a:t>The patient is informed of the behavioral criteria for discontinuation of the restraint at the time of restraint initiation. </a:t>
            </a:r>
          </a:p>
          <a:p>
            <a:pPr marL="0" indent="0" algn="l">
              <a:defRPr/>
            </a:pPr>
            <a:r>
              <a:rPr lang="en-US" sz="1900" b="1" dirty="0">
                <a:solidFill>
                  <a:schemeClr val="tx1"/>
                </a:solidFill>
                <a:latin typeface="Helvetica" panose="020B0604020202020204" pitchFamily="34" charset="0"/>
                <a:ea typeface="Calibri" panose="020F0502020204030204" pitchFamily="34" charset="0"/>
                <a:cs typeface="Helvetica" panose="020B0604020202020204" pitchFamily="34" charset="0"/>
              </a:rPr>
              <a:t>Debriefings occur as follows:</a:t>
            </a:r>
          </a:p>
          <a:p>
            <a:pPr marL="457200" indent="-457200" algn="l">
              <a:buFont typeface="+mj-lt"/>
              <a:buAutoNum type="arabicPeriod"/>
              <a:defRPr/>
            </a:pPr>
            <a:r>
              <a:rPr lang="en-US" sz="1900" b="1" dirty="0">
                <a:solidFill>
                  <a:schemeClr val="tx1"/>
                </a:solidFill>
                <a:latin typeface="Helvetica" panose="020B0604020202020204" pitchFamily="34" charset="0"/>
                <a:ea typeface="Calibri" panose="020F0502020204030204" pitchFamily="34" charset="0"/>
                <a:cs typeface="Helvetica" panose="020B0604020202020204" pitchFamily="34" charset="0"/>
              </a:rPr>
              <a:t>Patient Debriefing </a:t>
            </a:r>
            <a:r>
              <a:rPr lang="en-US" sz="1900" dirty="0">
                <a:solidFill>
                  <a:schemeClr val="tx1"/>
                </a:solidFill>
                <a:latin typeface="Helvetica" panose="020B0604020202020204" pitchFamily="34" charset="0"/>
                <a:ea typeface="Calibri" panose="020F0502020204030204" pitchFamily="34" charset="0"/>
                <a:cs typeface="Helvetica" panose="020B0604020202020204" pitchFamily="34" charset="0"/>
              </a:rPr>
              <a:t>– Occurs as soon as possible after the restraint removal, with the patient, for the purpose of assessing the patient’s needs and the patient’s response to the event. What might have been prevented and how to prevent future episodes.</a:t>
            </a:r>
          </a:p>
          <a:p>
            <a:pPr marL="457200" indent="-457200" algn="l">
              <a:buFont typeface="+mj-lt"/>
              <a:buAutoNum type="arabicPeriod"/>
              <a:defRPr/>
            </a:pPr>
            <a:r>
              <a:rPr lang="en-US" sz="1900" b="1" dirty="0">
                <a:solidFill>
                  <a:schemeClr val="tx1"/>
                </a:solidFill>
                <a:latin typeface="Helvetica" panose="020B0604020202020204" pitchFamily="34" charset="0"/>
                <a:ea typeface="Calibri" panose="020F0502020204030204" pitchFamily="34" charset="0"/>
                <a:cs typeface="Helvetica" panose="020B0604020202020204" pitchFamily="34" charset="0"/>
              </a:rPr>
              <a:t>Post-acute Event Analysis Staff Debriefing</a:t>
            </a:r>
            <a:r>
              <a:rPr lang="en-US" sz="1900" dirty="0">
                <a:solidFill>
                  <a:schemeClr val="tx1"/>
                </a:solidFill>
                <a:latin typeface="Helvetica" panose="020B0604020202020204" pitchFamily="34" charset="0"/>
                <a:ea typeface="Calibri" panose="020F0502020204030204" pitchFamily="34" charset="0"/>
                <a:cs typeface="Helvetica" panose="020B0604020202020204" pitchFamily="34" charset="0"/>
              </a:rPr>
              <a:t> – Occurs as soon as possible after the restraint initiation with involved staff for the purpose of assessing the patient and staff members’ immediate needs. What might have been prevented and how to prevent future episodes.</a:t>
            </a:r>
          </a:p>
          <a:p>
            <a:pPr marL="457200" indent="-457200" algn="l">
              <a:buFont typeface="+mj-lt"/>
              <a:buAutoNum type="arabicPeriod"/>
              <a:defRPr/>
            </a:pPr>
            <a:r>
              <a:rPr lang="en-US" sz="1900" b="1" dirty="0">
                <a:solidFill>
                  <a:schemeClr val="tx1"/>
                </a:solidFill>
                <a:latin typeface="Helvetica" panose="020B0604020202020204" pitchFamily="34" charset="0"/>
                <a:ea typeface="Calibri" panose="020F0502020204030204" pitchFamily="34" charset="0"/>
                <a:cs typeface="Helvetica" panose="020B0604020202020204" pitchFamily="34" charset="0"/>
              </a:rPr>
              <a:t>Formal debriefing with leadership</a:t>
            </a:r>
            <a:r>
              <a:rPr lang="en-US" sz="1900" dirty="0">
                <a:solidFill>
                  <a:schemeClr val="tx1"/>
                </a:solidFill>
                <a:latin typeface="Helvetica" panose="020B0604020202020204" pitchFamily="34" charset="0"/>
                <a:ea typeface="Calibri" panose="020F0502020204030204" pitchFamily="34" charset="0"/>
                <a:cs typeface="Helvetica" panose="020B0604020202020204" pitchFamily="34" charset="0"/>
              </a:rPr>
              <a:t> – Occurs as soon as possible after the  restraint episode (within 24 hours of episode or the next business day) to delineate details of the episode, elicit participants’ feelings regarding the events, and identify any operational and/or training issues that may require attention.</a:t>
            </a:r>
          </a:p>
          <a:p>
            <a:pPr>
              <a:defRPr/>
            </a:pPr>
            <a:endParaRPr lang="en-US" dirty="0"/>
          </a:p>
        </p:txBody>
      </p:sp>
      <p:sp>
        <p:nvSpPr>
          <p:cNvPr id="5" name="Rectangle 4"/>
          <p:cNvSpPr/>
          <p:nvPr/>
        </p:nvSpPr>
        <p:spPr>
          <a:xfrm>
            <a:off x="83774" y="1091482"/>
            <a:ext cx="5375189" cy="461665"/>
          </a:xfrm>
          <a:prstGeom prst="rect">
            <a:avLst/>
          </a:prstGeom>
        </p:spPr>
        <p:txBody>
          <a:bodyPr wrap="none">
            <a:spAutoFit/>
          </a:bodyPr>
          <a:lstStyle/>
          <a:p>
            <a:pPr eaLnBrk="1" hangingPunct="1">
              <a:defRPr/>
            </a:pPr>
            <a:r>
              <a:rPr lang="en-US" sz="2400" dirty="0">
                <a:effectLst>
                  <a:outerShdw blurRad="38100" dist="38100" dir="2700000" algn="tl">
                    <a:srgbClr val="000000">
                      <a:alpha val="43137"/>
                    </a:srgbClr>
                  </a:outerShdw>
                </a:effectLst>
                <a:latin typeface="Helvetica" panose="020B0604020202020204" pitchFamily="34" charset="0"/>
                <a:ea typeface="Calibri" panose="020F0502020204030204" pitchFamily="34" charset="0"/>
                <a:cs typeface="Helvetica" panose="020B0604020202020204" pitchFamily="34" charset="0"/>
              </a:rPr>
              <a:t>Debriefing on a behavioral health unit:</a:t>
            </a:r>
          </a:p>
        </p:txBody>
      </p:sp>
      <p:sp>
        <p:nvSpPr>
          <p:cNvPr id="7" name="Text Placeholder 2">
            <a:extLst>
              <a:ext uri="{FF2B5EF4-FFF2-40B4-BE49-F238E27FC236}">
                <a16:creationId xmlns:a16="http://schemas.microsoft.com/office/drawing/2014/main" id="{49B4A0C3-8A4B-6746-81A7-7759102F199E}"/>
              </a:ext>
            </a:extLst>
          </p:cNvPr>
          <p:cNvSpPr>
            <a:spLocks noGrp="1"/>
          </p:cNvSpPr>
          <p:nvPr>
            <p:ph type="body" sz="quarter" idx="12"/>
          </p:nvPr>
        </p:nvSpPr>
        <p:spPr>
          <a:xfrm>
            <a:off x="4030663" y="288925"/>
            <a:ext cx="4905947" cy="751935"/>
          </a:xfrm>
        </p:spPr>
        <p:txBody>
          <a:bodyPr/>
          <a:lstStyle/>
          <a:p>
            <a:pPr marL="0" indent="0">
              <a:defRPr/>
            </a:pPr>
            <a:r>
              <a:rPr lang="en-US" sz="1800" b="1" dirty="0">
                <a:effectLst>
                  <a:outerShdw blurRad="38100" dist="38100" dir="2700000" algn="tl">
                    <a:srgbClr val="000000">
                      <a:alpha val="43137"/>
                    </a:srgbClr>
                  </a:outerShdw>
                </a:effectLst>
              </a:rPr>
              <a:t>Additional Requirements behavioral health units</a:t>
            </a:r>
          </a:p>
          <a:p>
            <a:pPr>
              <a:defRPr/>
            </a:pPr>
            <a:endParaRPr lang="en-US" sz="1800" b="1"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4475" y="1263650"/>
            <a:ext cx="8691563" cy="4338638"/>
          </a:xfrm>
          <a:prstGeom prst="rect">
            <a:avLst/>
          </a:prstGeom>
        </p:spPr>
        <p:txBody>
          <a:bodyPr>
            <a:spAutoFit/>
          </a:bodyPr>
          <a:lstStyle/>
          <a:p>
            <a:pPr eaLnBrk="1" hangingPunct="1">
              <a:defRPr/>
            </a:pPr>
            <a:r>
              <a:rPr lang="en-US" sz="2800" dirty="0">
                <a:ea typeface="ＭＳ Ｐゴシック" charset="-128"/>
                <a:cs typeface="ＭＳ Ｐゴシック" charset="-128"/>
              </a:rPr>
              <a:t>Providers must be trained and competent in the following:</a:t>
            </a:r>
          </a:p>
          <a:p>
            <a:pPr eaLnBrk="1" hangingPunct="1">
              <a:defRPr/>
            </a:pPr>
            <a:endParaRPr lang="en-US" sz="2800" dirty="0">
              <a:ea typeface="ＭＳ Ｐゴシック" charset="-128"/>
              <a:cs typeface="ＭＳ Ｐゴシック" charset="-128"/>
            </a:endParaRPr>
          </a:p>
          <a:p>
            <a:pPr eaLnBrk="1" hangingPunct="1">
              <a:defRPr/>
            </a:pPr>
            <a:r>
              <a:rPr lang="en-US" sz="2400" dirty="0">
                <a:ea typeface="ＭＳ Ｐゴシック" charset="-128"/>
                <a:cs typeface="ＭＳ Ｐゴシック" charset="-128"/>
              </a:rPr>
              <a:t>1.  How to identify behaviors, events, and situations</a:t>
            </a:r>
          </a:p>
          <a:p>
            <a:pPr eaLnBrk="1" hangingPunct="1">
              <a:defRPr/>
            </a:pPr>
            <a:r>
              <a:rPr lang="en-US" sz="2400" dirty="0">
                <a:ea typeface="ＭＳ Ｐゴシック" charset="-128"/>
                <a:cs typeface="ＭＳ Ｐゴシック" charset="-128"/>
              </a:rPr>
              <a:t>	that may trigger circumstances that require the</a:t>
            </a:r>
          </a:p>
          <a:p>
            <a:pPr eaLnBrk="1" hangingPunct="1">
              <a:defRPr/>
            </a:pPr>
            <a:r>
              <a:rPr lang="en-US" sz="2400" dirty="0">
                <a:ea typeface="ＭＳ Ｐゴシック" charset="-128"/>
                <a:cs typeface="ＭＳ Ｐゴシック" charset="-128"/>
              </a:rPr>
              <a:t>	use of restraint or seclusion</a:t>
            </a:r>
          </a:p>
          <a:p>
            <a:pPr eaLnBrk="1" hangingPunct="1">
              <a:defRPr/>
            </a:pPr>
            <a:endParaRPr lang="en-US" sz="2400" dirty="0">
              <a:ea typeface="ＭＳ Ｐゴシック" charset="-128"/>
              <a:cs typeface="ＭＳ Ｐゴシック" charset="-128"/>
            </a:endParaRPr>
          </a:p>
          <a:p>
            <a:pPr marL="457200" indent="-457200" eaLnBrk="1" hangingPunct="1">
              <a:buFontTx/>
              <a:buAutoNum type="arabicPeriod" startAt="2"/>
              <a:defRPr/>
            </a:pPr>
            <a:r>
              <a:rPr lang="en-US" sz="2400" dirty="0">
                <a:ea typeface="ＭＳ Ｐゴシック" charset="-128"/>
                <a:cs typeface="ＭＳ Ｐゴシック" charset="-128"/>
              </a:rPr>
              <a:t>How to use non-physical intervention skills</a:t>
            </a:r>
          </a:p>
          <a:p>
            <a:pPr eaLnBrk="1" hangingPunct="1">
              <a:defRPr/>
            </a:pPr>
            <a:endParaRPr lang="en-US" sz="2400" dirty="0">
              <a:ea typeface="ＭＳ Ｐゴシック" charset="-128"/>
              <a:cs typeface="ＭＳ Ｐゴシック" charset="-128"/>
            </a:endParaRPr>
          </a:p>
          <a:p>
            <a:pPr eaLnBrk="1" hangingPunct="1">
              <a:defRPr/>
            </a:pPr>
            <a:r>
              <a:rPr lang="en-US" sz="2400" dirty="0">
                <a:ea typeface="ＭＳ Ｐゴシック" charset="-128"/>
                <a:cs typeface="ＭＳ Ｐゴシック" charset="-128"/>
              </a:rPr>
              <a:t>3.  How to use an assessment of the patient’s status</a:t>
            </a:r>
          </a:p>
          <a:p>
            <a:pPr eaLnBrk="1" hangingPunct="1">
              <a:defRPr/>
            </a:pPr>
            <a:r>
              <a:rPr lang="en-US" sz="2400" dirty="0">
                <a:ea typeface="ＭＳ Ｐゴシック" charset="-128"/>
                <a:cs typeface="ＭＳ Ｐゴシック" charset="-128"/>
              </a:rPr>
              <a:t>	or condition to choose the least restrictive intervention</a:t>
            </a:r>
            <a:endParaRPr lang="en-US" sz="2400" dirty="0">
              <a:latin typeface="Arial" charset="0"/>
              <a:ea typeface="ＭＳ Ｐゴシック" charset="-128"/>
              <a:cs typeface="ＭＳ Ｐゴシック"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Placeholder 2"/>
          <p:cNvSpPr>
            <a:spLocks noGrp="1" noChangeArrowheads="1"/>
          </p:cNvSpPr>
          <p:nvPr>
            <p:ph type="body" sz="quarter" idx="15"/>
          </p:nvPr>
        </p:nvSpPr>
        <p:spPr>
          <a:xfrm>
            <a:off x="234950" y="1347788"/>
            <a:ext cx="8782590" cy="4818062"/>
          </a:xfrm>
        </p:spPr>
        <p:txBody>
          <a:bodyPr/>
          <a:lstStyle/>
          <a:p>
            <a:r>
              <a:rPr lang="en-US" altLang="en-US" sz="2400" b="1" dirty="0">
                <a:solidFill>
                  <a:schemeClr val="tx1"/>
                </a:solidFill>
                <a:effectLst>
                  <a:outerShdw blurRad="38100" dist="38100" dir="2700000" algn="tl">
                    <a:srgbClr val="000000">
                      <a:alpha val="43137"/>
                    </a:srgbClr>
                  </a:outerShdw>
                </a:effectLst>
                <a:latin typeface="Helvetica" panose="020B0604020202020204" pitchFamily="34" charset="0"/>
                <a:ea typeface="ＭＳ Ｐゴシック" panose="020B0600070205080204" pitchFamily="34" charset="-128"/>
                <a:cs typeface="Helvetica" panose="020B0604020202020204" pitchFamily="34" charset="0"/>
              </a:rPr>
              <a:t>Restraint</a:t>
            </a: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is any method for limiting:</a:t>
            </a:r>
          </a:p>
          <a:p>
            <a:pPr>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Patient movement</a:t>
            </a:r>
          </a:p>
          <a:p>
            <a:pPr>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Patient activity</a:t>
            </a:r>
          </a:p>
          <a:p>
            <a:pPr>
              <a:buFont typeface="Wingdings" panose="05000000000000000000" pitchFamily="2" charset="2"/>
              <a:buChar char="q"/>
            </a:pP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A patient’s normal ability to reach parts of his or her own body</a:t>
            </a:r>
          </a:p>
          <a:p>
            <a:endParaRPr lang="en-US" altLang="en-US" sz="8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r>
              <a:rPr lang="en-US" altLang="en-US" sz="2400" b="1" dirty="0">
                <a:solidFill>
                  <a:schemeClr val="tx1"/>
                </a:solidFill>
                <a:effectLst>
                  <a:outerShdw blurRad="38100" dist="38100" dir="2700000" algn="tl">
                    <a:srgbClr val="000000">
                      <a:alpha val="43137"/>
                    </a:srgbClr>
                  </a:outerShdw>
                </a:effectLst>
                <a:latin typeface="Helvetica" panose="020B0604020202020204" pitchFamily="34" charset="0"/>
                <a:ea typeface="ＭＳ Ｐゴシック" panose="020B0600070205080204" pitchFamily="34" charset="-128"/>
                <a:cs typeface="Helvetica" panose="020B0604020202020204" pitchFamily="34" charset="0"/>
              </a:rPr>
              <a:t>Seclusion</a:t>
            </a:r>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is the involuntary confinement of a patient alone in a room, under continuous observation or area from which the patient is physically prevented from leaving.</a:t>
            </a:r>
          </a:p>
          <a:p>
            <a:endParaRPr lang="en-US" altLang="en-US" sz="8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The decision to use restraint or seclusion is based on the patient’s</a:t>
            </a:r>
          </a:p>
          <a:p>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behavior. Each patient must be assessed to determine if restraint or</a:t>
            </a:r>
          </a:p>
          <a:p>
            <a:r>
              <a:rPr lang="en-US" altLang="en-US" sz="20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seclusion is needed.</a:t>
            </a:r>
          </a:p>
          <a:p>
            <a:endParaRPr lang="en-US" altLang="en-US" sz="800" dirty="0">
              <a:latin typeface="Helvetica" panose="020B0604020202020204" pitchFamily="34" charset="0"/>
              <a:ea typeface="ＭＳ Ｐゴシック" panose="020B0600070205080204" pitchFamily="34" charset="-128"/>
              <a:cs typeface="Helvetica" panose="020B0604020202020204" pitchFamily="34" charset="0"/>
            </a:endParaRPr>
          </a:p>
          <a:p>
            <a:pPr algn="ctr"/>
            <a:r>
              <a:rPr lang="en-US" altLang="en-US" sz="24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No patient may ever be restrained in any way, in a prone position, as the risk of asphyxiation is high.</a:t>
            </a:r>
          </a:p>
          <a:p>
            <a:endParaRPr lang="en-US" altLang="en-US" sz="800" dirty="0">
              <a:latin typeface="Helvetica" panose="020B0604020202020204" pitchFamily="34" charset="0"/>
              <a:ea typeface="ＭＳ Ｐゴシック" panose="020B0600070205080204" pitchFamily="34" charset="-128"/>
              <a:cs typeface="Helvetica" panose="020B0604020202020204" pitchFamily="34" charset="0"/>
            </a:endParaRPr>
          </a:p>
          <a:p>
            <a:endParaRPr lang="en-US" altLang="en-US" sz="2000" dirty="0">
              <a:latin typeface="Helvetica" panose="020B0604020202020204" pitchFamily="34" charset="0"/>
              <a:ea typeface="ＭＳ Ｐゴシック" panose="020B0600070205080204" pitchFamily="34" charset="-128"/>
              <a:cs typeface="Helvetica"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411931" y="1218186"/>
            <a:ext cx="8648678" cy="2719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ct val="115000"/>
              </a:lnSpc>
            </a:pPr>
            <a:r>
              <a:rPr lang="en-US" altLang="en-US" sz="2400" b="1" i="1" dirty="0">
                <a:latin typeface="Helvetica" panose="020B0604020202020204" pitchFamily="34" charset="0"/>
                <a:ea typeface="Calibri" panose="020F0502020204030204" pitchFamily="34" charset="0"/>
                <a:cs typeface="Helvetica" panose="020B0604020202020204" pitchFamily="34" charset="0"/>
              </a:rPr>
              <a:t>Violent/Self-Destructive Patient Restraint Use</a:t>
            </a:r>
            <a:r>
              <a:rPr lang="en-US" altLang="en-US" sz="2400" b="1" dirty="0">
                <a:latin typeface="Helvetica" panose="020B0604020202020204" pitchFamily="34" charset="0"/>
                <a:ea typeface="Calibri" panose="020F0502020204030204" pitchFamily="34" charset="0"/>
                <a:cs typeface="Helvetica" panose="020B0604020202020204" pitchFamily="34" charset="0"/>
              </a:rPr>
              <a:t>: </a:t>
            </a:r>
          </a:p>
          <a:p>
            <a:pPr marL="285750" indent="-285750" eaLnBrk="1" hangingPunct="1">
              <a:lnSpc>
                <a:spcPct val="115000"/>
              </a:lnSpc>
              <a:buFont typeface="Arial" panose="020B0604020202020204" pitchFamily="34" charset="0"/>
              <a:buChar char="•"/>
            </a:pPr>
            <a:r>
              <a:rPr lang="en-US" altLang="en-US" dirty="0">
                <a:latin typeface="Helvetica" panose="020B0604020202020204" pitchFamily="34" charset="0"/>
                <a:ea typeface="Calibri" panose="020F0502020204030204" pitchFamily="34" charset="0"/>
                <a:cs typeface="Helvetica" panose="020B0604020202020204" pitchFamily="34" charset="0"/>
              </a:rPr>
              <a:t>The restriction of patient movement in response to severely aggressive, violent, destructive, self-destructive, or suicidal behaviors that place the patient or others in imminent danger. </a:t>
            </a:r>
          </a:p>
          <a:p>
            <a:pPr marL="285750" indent="-285750" eaLnBrk="1" hangingPunct="1">
              <a:lnSpc>
                <a:spcPct val="115000"/>
              </a:lnSpc>
              <a:buFont typeface="Arial" panose="020B0604020202020204" pitchFamily="34" charset="0"/>
              <a:buChar char="•"/>
            </a:pPr>
            <a:r>
              <a:rPr lang="en-US" altLang="en-US" dirty="0">
                <a:latin typeface="Helvetica" panose="020B0604020202020204" pitchFamily="34" charset="0"/>
                <a:ea typeface="Calibri" panose="020F0502020204030204" pitchFamily="34" charset="0"/>
                <a:cs typeface="Helvetica" panose="020B0604020202020204" pitchFamily="34" charset="0"/>
              </a:rPr>
              <a:t>The duration of time for adults 18 years and above may not exceed </a:t>
            </a:r>
            <a:r>
              <a:rPr lang="en-US" altLang="en-US" b="1" dirty="0">
                <a:latin typeface="Helvetica" panose="020B0604020202020204" pitchFamily="34" charset="0"/>
                <a:ea typeface="Calibri" panose="020F0502020204030204" pitchFamily="34" charset="0"/>
                <a:cs typeface="Helvetica" panose="020B0604020202020204" pitchFamily="34" charset="0"/>
              </a:rPr>
              <a:t>2 hours</a:t>
            </a:r>
            <a:r>
              <a:rPr lang="en-US" altLang="en-US" dirty="0">
                <a:latin typeface="Helvetica" panose="020B0604020202020204" pitchFamily="34" charset="0"/>
                <a:ea typeface="Calibri" panose="020F0502020204030204" pitchFamily="34" charset="0"/>
                <a:cs typeface="Helvetica" panose="020B0604020202020204" pitchFamily="34" charset="0"/>
              </a:rPr>
              <a:t>, for children 10-17 years may not exceed </a:t>
            </a:r>
            <a:r>
              <a:rPr lang="en-US" altLang="en-US" b="1" dirty="0">
                <a:latin typeface="Helvetica" panose="020B0604020202020204" pitchFamily="34" charset="0"/>
                <a:ea typeface="Calibri" panose="020F0502020204030204" pitchFamily="34" charset="0"/>
                <a:cs typeface="Helvetica" panose="020B0604020202020204" pitchFamily="34" charset="0"/>
              </a:rPr>
              <a:t>1 hour </a:t>
            </a:r>
            <a:r>
              <a:rPr lang="en-US" altLang="en-US" dirty="0">
                <a:latin typeface="Helvetica" panose="020B0604020202020204" pitchFamily="34" charset="0"/>
                <a:ea typeface="Calibri" panose="020F0502020204030204" pitchFamily="34" charset="0"/>
                <a:cs typeface="Helvetica" panose="020B0604020202020204" pitchFamily="34" charset="0"/>
              </a:rPr>
              <a:t>and for children 9 years and younger </a:t>
            </a:r>
            <a:r>
              <a:rPr lang="en-US" altLang="en-US" b="1" dirty="0">
                <a:latin typeface="Helvetica" panose="020B0604020202020204" pitchFamily="34" charset="0"/>
                <a:ea typeface="Calibri" panose="020F0502020204030204" pitchFamily="34" charset="0"/>
                <a:cs typeface="Helvetica" panose="020B0604020202020204" pitchFamily="34" charset="0"/>
              </a:rPr>
              <a:t>30 minutes </a:t>
            </a:r>
            <a:r>
              <a:rPr lang="en-US" altLang="en-US" dirty="0">
                <a:latin typeface="Helvetica" panose="020B0604020202020204" pitchFamily="34" charset="0"/>
                <a:ea typeface="Calibri" panose="020F0502020204030204" pitchFamily="34" charset="0"/>
                <a:cs typeface="Helvetica" panose="020B0604020202020204" pitchFamily="34" charset="0"/>
              </a:rPr>
              <a:t>at which time a </a:t>
            </a:r>
            <a:r>
              <a:rPr lang="en-US" altLang="en-US" b="1" dirty="0">
                <a:latin typeface="Helvetica" panose="020B0604020202020204" pitchFamily="34" charset="0"/>
                <a:ea typeface="Calibri" panose="020F0502020204030204" pitchFamily="34" charset="0"/>
                <a:cs typeface="Helvetica" panose="020B0604020202020204" pitchFamily="34" charset="0"/>
              </a:rPr>
              <a:t>new restraint order is entered </a:t>
            </a:r>
            <a:r>
              <a:rPr lang="en-US" altLang="en-US" dirty="0">
                <a:latin typeface="Helvetica" panose="020B0604020202020204" pitchFamily="34" charset="0"/>
                <a:ea typeface="Calibri" panose="020F0502020204030204" pitchFamily="34" charset="0"/>
                <a:cs typeface="Helvetica" panose="020B0604020202020204" pitchFamily="34" charset="0"/>
              </a:rPr>
              <a:t>or discontinued.</a:t>
            </a:r>
          </a:p>
        </p:txBody>
      </p:sp>
      <p:sp>
        <p:nvSpPr>
          <p:cNvPr id="14339" name="Rectangle 2"/>
          <p:cNvSpPr>
            <a:spLocks noChangeArrowheads="1"/>
          </p:cNvSpPr>
          <p:nvPr/>
        </p:nvSpPr>
        <p:spPr bwMode="auto">
          <a:xfrm>
            <a:off x="411931" y="4032922"/>
            <a:ext cx="8229600" cy="20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ct val="115000"/>
              </a:lnSpc>
            </a:pPr>
            <a:r>
              <a:rPr lang="en-US" altLang="en-US" sz="2400" b="1" i="1" dirty="0">
                <a:solidFill>
                  <a:srgbClr val="000000"/>
                </a:solidFill>
                <a:latin typeface="Helvetica" panose="020B0604020202020204" pitchFamily="34" charset="0"/>
                <a:ea typeface="Calibri" panose="020F0502020204030204" pitchFamily="34" charset="0"/>
                <a:cs typeface="Helvetica" panose="020B0604020202020204" pitchFamily="34" charset="0"/>
              </a:rPr>
              <a:t>Non-Violent Patient Restraint Use</a:t>
            </a:r>
            <a:r>
              <a:rPr lang="en-US" altLang="en-US" sz="2400" b="1" dirty="0">
                <a:solidFill>
                  <a:srgbClr val="000000"/>
                </a:solidFill>
                <a:latin typeface="Helvetica" panose="020B0604020202020204" pitchFamily="34" charset="0"/>
                <a:ea typeface="Calibri" panose="020F0502020204030204" pitchFamily="34" charset="0"/>
                <a:cs typeface="Helvetica" panose="020B0604020202020204" pitchFamily="34" charset="0"/>
              </a:rPr>
              <a:t>: </a:t>
            </a:r>
          </a:p>
          <a:p>
            <a:pPr marL="285750" indent="-285750" eaLnBrk="1" hangingPunct="1">
              <a:lnSpc>
                <a:spcPct val="115000"/>
              </a:lnSpc>
              <a:buFont typeface="Arial" panose="020B0604020202020204" pitchFamily="34" charset="0"/>
              <a:buChar char="•"/>
            </a:pPr>
            <a:r>
              <a:rPr lang="en-US" altLang="en-US" dirty="0">
                <a:solidFill>
                  <a:srgbClr val="000000"/>
                </a:solidFill>
                <a:latin typeface="Helvetica" panose="020B0604020202020204" pitchFamily="34" charset="0"/>
                <a:ea typeface="Calibri" panose="020F0502020204030204" pitchFamily="34" charset="0"/>
                <a:cs typeface="Helvetica" panose="020B0604020202020204" pitchFamily="34" charset="0"/>
              </a:rPr>
              <a:t>Restraint used to restrict a patient’s movement as to assist with the provision of medical or surgical care. (i.e. preventing removal of lines and/or tubes). </a:t>
            </a:r>
          </a:p>
          <a:p>
            <a:pPr marL="285750" indent="-285750" eaLnBrk="1" hangingPunct="1">
              <a:lnSpc>
                <a:spcPct val="115000"/>
              </a:lnSpc>
              <a:buFont typeface="Arial" panose="020B0604020202020204" pitchFamily="34" charset="0"/>
              <a:buChar char="•"/>
            </a:pPr>
            <a:r>
              <a:rPr lang="en-US" altLang="en-US" dirty="0">
                <a:solidFill>
                  <a:srgbClr val="000000"/>
                </a:solidFill>
                <a:latin typeface="Helvetica" panose="020B0604020202020204" pitchFamily="34" charset="0"/>
                <a:ea typeface="Calibri" panose="020F0502020204030204" pitchFamily="34" charset="0"/>
                <a:cs typeface="Helvetica" panose="020B0604020202020204" pitchFamily="34" charset="0"/>
              </a:rPr>
              <a:t>Patient immobilization that is a normal component of a procedure (e.g. MRI, surgery, etc.) is not considered restraint. Restraint orders must be either reordered or discontinued daily.</a:t>
            </a:r>
          </a:p>
        </p:txBody>
      </p:sp>
      <p:sp>
        <p:nvSpPr>
          <p:cNvPr id="2" name="Text Placeholder 2">
            <a:extLst>
              <a:ext uri="{FF2B5EF4-FFF2-40B4-BE49-F238E27FC236}">
                <a16:creationId xmlns:a16="http://schemas.microsoft.com/office/drawing/2014/main" id="{18584BFC-7EBE-A619-FD88-62D1C83FCA88}"/>
              </a:ext>
            </a:extLst>
          </p:cNvPr>
          <p:cNvSpPr txBox="1">
            <a:spLocks/>
          </p:cNvSpPr>
          <p:nvPr/>
        </p:nvSpPr>
        <p:spPr>
          <a:xfrm>
            <a:off x="4736270" y="321013"/>
            <a:ext cx="3950530" cy="525626"/>
          </a:xfrm>
          <a:prstGeom prst="rect">
            <a:avLst/>
          </a:prstGeom>
        </p:spPr>
        <p:txBody>
          <a:bodyPr/>
          <a:lstStyle>
            <a:defPPr>
              <a:defRPr lang="en-US"/>
            </a:defPPr>
            <a:lvl1pPr algn="l" defTabSz="457200" rtl="0" eaLnBrk="1" fontAlgn="base" hangingPunct="1">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a:lstStyle>
          <a:p>
            <a:pPr algn="r"/>
            <a:r>
              <a:rPr lang="en-US" sz="2800" dirty="0">
                <a:effectLst>
                  <a:outerShdw blurRad="38100" dist="38100" dir="2700000" algn="tl">
                    <a:srgbClr val="000000">
                      <a:alpha val="43137"/>
                    </a:srgbClr>
                  </a:outerShdw>
                </a:effectLst>
              </a:rPr>
              <a:t>Restraint Types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Placeholder 3"/>
          <p:cNvSpPr>
            <a:spLocks noGrp="1" noChangeArrowheads="1"/>
          </p:cNvSpPr>
          <p:nvPr>
            <p:ph type="body" sz="quarter" idx="15"/>
          </p:nvPr>
        </p:nvSpPr>
        <p:spPr>
          <a:xfrm>
            <a:off x="211138" y="1196502"/>
            <a:ext cx="8332787" cy="4075889"/>
          </a:xfrm>
        </p:spPr>
        <p:txBody>
          <a:bodyPr/>
          <a:lstStyle/>
          <a:p>
            <a:pPr algn="l"/>
            <a:r>
              <a:rPr lang="en-US" altLang="en-US" sz="2400" b="1" u="sng"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Use of Medication as Restraint (Chemical Restraint):</a:t>
            </a: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a:t>
            </a:r>
          </a:p>
          <a:p>
            <a:pPr algn="l">
              <a:buFont typeface="Arial" panose="020B0604020202020204" pitchFamily="34" charset="0"/>
              <a:buChar char="•"/>
            </a:pPr>
            <a:r>
              <a:rPr lang="en-US" sz="2000" dirty="0">
                <a:solidFill>
                  <a:schemeClr val="tx1"/>
                </a:solidFill>
              </a:rPr>
              <a:t>Medication can be used to manage agitation or aggression and to protect the patient and/or others from harm. </a:t>
            </a:r>
          </a:p>
          <a:p>
            <a:pPr algn="l">
              <a:buFont typeface="Arial" panose="020B0604020202020204" pitchFamily="34" charset="0"/>
              <a:buChar char="•"/>
            </a:pPr>
            <a:r>
              <a:rPr lang="en-US" sz="2000" dirty="0">
                <a:solidFill>
                  <a:schemeClr val="tx1"/>
                </a:solidFill>
              </a:rPr>
              <a:t>However, if the medication or dosage is not a standard treatment for the patient’s condition and it restricts the patient’s freedom of movement or sedates the patient to the point of incapacitation, this is termed “chemical restraint.” </a:t>
            </a:r>
          </a:p>
          <a:p>
            <a:pPr algn="l">
              <a:buFont typeface="Arial" panose="020B0604020202020204" pitchFamily="34" charset="0"/>
              <a:buChar char="•"/>
            </a:pPr>
            <a:r>
              <a:rPr lang="en-US" sz="2000" dirty="0">
                <a:solidFill>
                  <a:schemeClr val="tx1"/>
                </a:solidFill>
              </a:rPr>
              <a:t>Medications that are sometimes used in this way include, but are not limited to ketamine, midazolam, lorazepam, haloperidol, and </a:t>
            </a:r>
            <a:r>
              <a:rPr lang="en-US" sz="2000" dirty="0" err="1">
                <a:solidFill>
                  <a:schemeClr val="tx1"/>
                </a:solidFill>
              </a:rPr>
              <a:t>droperidol</a:t>
            </a:r>
            <a:r>
              <a:rPr lang="en-US" sz="2000" dirty="0">
                <a:solidFill>
                  <a:schemeClr val="tx1"/>
                </a:solidFill>
              </a:rPr>
              <a:t>. </a:t>
            </a:r>
          </a:p>
          <a:p>
            <a:pPr algn="l">
              <a:buFont typeface="Arial" panose="020B0604020202020204" pitchFamily="34" charset="0"/>
              <a:buChar char="•"/>
            </a:pPr>
            <a:r>
              <a:rPr lang="en-US" sz="2000" dirty="0">
                <a:solidFill>
                  <a:schemeClr val="tx1"/>
                </a:solidFill>
              </a:rPr>
              <a:t>Chemical restraint is a form of violent restraint and, as such, requires a face-to-face evaluation of the patient. </a:t>
            </a:r>
            <a:endParaRPr lang="en-US" altLang="en-US" sz="16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4" name="Text Placeholder 2">
            <a:extLst>
              <a:ext uri="{FF2B5EF4-FFF2-40B4-BE49-F238E27FC236}">
                <a16:creationId xmlns:a16="http://schemas.microsoft.com/office/drawing/2014/main" id="{99D345B1-7178-E9FD-05A5-354A2B9BDD97}"/>
              </a:ext>
            </a:extLst>
          </p:cNvPr>
          <p:cNvSpPr txBox="1">
            <a:spLocks/>
          </p:cNvSpPr>
          <p:nvPr/>
        </p:nvSpPr>
        <p:spPr>
          <a:xfrm>
            <a:off x="4736270" y="321013"/>
            <a:ext cx="3950530" cy="525626"/>
          </a:xfrm>
          <a:prstGeom prst="rect">
            <a:avLst/>
          </a:prstGeom>
        </p:spPr>
        <p:txBody>
          <a:bodyPr/>
          <a:lstStyle>
            <a:defPPr>
              <a:defRPr lang="en-US"/>
            </a:defPPr>
            <a:lvl1pPr algn="l" defTabSz="457200" rtl="0" eaLnBrk="1" fontAlgn="base" hangingPunct="1">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a:lstStyle>
          <a:p>
            <a:pPr algn="r"/>
            <a:r>
              <a:rPr lang="en-US" sz="2800" dirty="0">
                <a:effectLst>
                  <a:outerShdw blurRad="38100" dist="38100" dir="2700000" algn="tl">
                    <a:srgbClr val="000000">
                      <a:alpha val="43137"/>
                    </a:srgbClr>
                  </a:outerShdw>
                </a:effectLst>
              </a:rPr>
              <a:t>Restraint Types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Placeholder 1"/>
          <p:cNvSpPr>
            <a:spLocks noGrp="1" noChangeArrowheads="1"/>
          </p:cNvSpPr>
          <p:nvPr>
            <p:ph type="body" sz="quarter" idx="14"/>
          </p:nvPr>
        </p:nvSpPr>
        <p:spPr/>
        <p:txBody>
          <a:bodyPr/>
          <a:lstStyle/>
          <a:p>
            <a:endParaRPr lang="en-US" altLang="en-US">
              <a:latin typeface="Helvetica" panose="020B0604020202020204" pitchFamily="34" charset="0"/>
              <a:ea typeface="ＭＳ Ｐゴシック" panose="020B0600070205080204" pitchFamily="34" charset="-128"/>
              <a:cs typeface="Helvetica" panose="020B0604020202020204" pitchFamily="34" charset="0"/>
            </a:endParaRPr>
          </a:p>
        </p:txBody>
      </p:sp>
      <p:sp>
        <p:nvSpPr>
          <p:cNvPr id="17412" name="Text Placeholder 3"/>
          <p:cNvSpPr>
            <a:spLocks noGrp="1" noChangeArrowheads="1"/>
          </p:cNvSpPr>
          <p:nvPr>
            <p:ph type="body" sz="quarter" idx="15"/>
          </p:nvPr>
        </p:nvSpPr>
        <p:spPr>
          <a:xfrm>
            <a:off x="457200" y="1082773"/>
            <a:ext cx="8229600" cy="3888061"/>
          </a:xfrm>
        </p:spPr>
        <p:txBody>
          <a:bodyPr/>
          <a:lstStyle/>
          <a:p>
            <a:pPr marL="457200" indent="-457200" algn="l">
              <a:buFont typeface="Arial" panose="020B0604020202020204" pitchFamily="34" charset="0"/>
              <a:buChar char="•"/>
            </a:pPr>
            <a:endParaRPr lang="en-US" altLang="en-US" sz="2800" b="1" u="sng"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pPr marL="0" indent="0" algn="l"/>
            <a:r>
              <a:rPr lang="en-US" altLang="en-US" sz="2800" b="1" u="sng"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Seclusion:</a:t>
            </a:r>
            <a:r>
              <a:rPr lang="en-US" altLang="en-US" sz="28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  </a:t>
            </a:r>
          </a:p>
          <a:p>
            <a:pPr algn="l">
              <a:buFont typeface="Arial" panose="020B0604020202020204" pitchFamily="34" charset="0"/>
              <a:buChar char="•"/>
            </a:pP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The involuntary confinement of a patient alone in a room, under continuous observation or area from which the patient is physically prevented from leaving.  </a:t>
            </a:r>
          </a:p>
          <a:p>
            <a:pPr algn="l">
              <a:buFont typeface="Arial" panose="020B0604020202020204" pitchFamily="34" charset="0"/>
              <a:buChar char="•"/>
            </a:pP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Seclusion may be used only for the management of violent or self-destructive behavior that jeopardized the immediate safety of the patient, a staff member or others.  </a:t>
            </a:r>
          </a:p>
          <a:p>
            <a:pPr algn="l">
              <a:buFont typeface="Arial" panose="020B0604020202020204" pitchFamily="34" charset="0"/>
              <a:buChar char="•"/>
            </a:pPr>
            <a:r>
              <a:rPr lang="en-US" altLang="en-US" sz="24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Confinement on a locked unit, where the patient is with others, does not constitute seclusion. </a:t>
            </a:r>
            <a:endParaRPr lang="en-US" altLang="en-US" sz="28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endParaRPr>
          </a:p>
          <a:p>
            <a:pPr marL="457200" indent="-457200" algn="l">
              <a:buFont typeface="Arial" panose="020B0604020202020204" pitchFamily="34" charset="0"/>
              <a:buChar char="•"/>
            </a:pPr>
            <a:endParaRPr lang="en-US" altLang="en-US" dirty="0">
              <a:latin typeface="Helvetica" panose="020B0604020202020204" pitchFamily="34" charset="0"/>
              <a:ea typeface="ＭＳ Ｐゴシック" panose="020B0600070205080204" pitchFamily="34" charset="-128"/>
              <a:cs typeface="Helvetica"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07B8AE1-6124-E45E-DC90-B1A4B8758073}"/>
              </a:ext>
            </a:extLst>
          </p:cNvPr>
          <p:cNvSpPr>
            <a:spLocks noGrp="1"/>
          </p:cNvSpPr>
          <p:nvPr>
            <p:ph type="body" sz="quarter" idx="14"/>
          </p:nvPr>
        </p:nvSpPr>
        <p:spPr/>
        <p:txBody>
          <a:bodyPr/>
          <a:lstStyle/>
          <a:p>
            <a:endParaRPr lang="en-US"/>
          </a:p>
        </p:txBody>
      </p:sp>
      <p:sp>
        <p:nvSpPr>
          <p:cNvPr id="3" name="Text Placeholder 2">
            <a:extLst>
              <a:ext uri="{FF2B5EF4-FFF2-40B4-BE49-F238E27FC236}">
                <a16:creationId xmlns:a16="http://schemas.microsoft.com/office/drawing/2014/main" id="{97F8DC24-A6B7-38E0-BC12-0E4DDB46B7DC}"/>
              </a:ext>
            </a:extLst>
          </p:cNvPr>
          <p:cNvSpPr>
            <a:spLocks noGrp="1"/>
          </p:cNvSpPr>
          <p:nvPr>
            <p:ph type="body" sz="quarter" idx="12"/>
          </p:nvPr>
        </p:nvSpPr>
        <p:spPr>
          <a:xfrm>
            <a:off x="4270443" y="214814"/>
            <a:ext cx="4416357" cy="877386"/>
          </a:xfrm>
        </p:spPr>
        <p:txBody>
          <a:bodyPr/>
          <a:lstStyle/>
          <a:p>
            <a:r>
              <a:rPr lang="en-US" sz="2400" dirty="0">
                <a:effectLst>
                  <a:outerShdw blurRad="38100" dist="38100" dir="2700000" algn="tl">
                    <a:srgbClr val="000000">
                      <a:alpha val="43137"/>
                    </a:srgbClr>
                  </a:outerShdw>
                </a:effectLst>
              </a:rPr>
              <a:t>Hospital approved restraints</a:t>
            </a:r>
          </a:p>
        </p:txBody>
      </p:sp>
      <p:sp>
        <p:nvSpPr>
          <p:cNvPr id="4" name="Text Placeholder 3">
            <a:extLst>
              <a:ext uri="{FF2B5EF4-FFF2-40B4-BE49-F238E27FC236}">
                <a16:creationId xmlns:a16="http://schemas.microsoft.com/office/drawing/2014/main" id="{C1220091-67FE-F3C9-582A-96373CEDCE10}"/>
              </a:ext>
            </a:extLst>
          </p:cNvPr>
          <p:cNvSpPr>
            <a:spLocks noGrp="1"/>
          </p:cNvSpPr>
          <p:nvPr>
            <p:ph type="body" sz="quarter" idx="15"/>
          </p:nvPr>
        </p:nvSpPr>
        <p:spPr>
          <a:xfrm>
            <a:off x="457200" y="1092200"/>
            <a:ext cx="8229600" cy="631825"/>
          </a:xfrm>
        </p:spPr>
        <p:txBody>
          <a:bodyPr/>
          <a:lstStyle/>
          <a:p>
            <a:r>
              <a:rPr lang="en-US">
                <a:solidFill>
                  <a:schemeClr val="tx1"/>
                </a:solidFill>
              </a:rPr>
              <a:t>What is considered a restraint?</a:t>
            </a:r>
          </a:p>
        </p:txBody>
      </p:sp>
      <p:graphicFrame>
        <p:nvGraphicFramePr>
          <p:cNvPr id="5" name="Table 4">
            <a:extLst>
              <a:ext uri="{FF2B5EF4-FFF2-40B4-BE49-F238E27FC236}">
                <a16:creationId xmlns:a16="http://schemas.microsoft.com/office/drawing/2014/main" id="{AD3DB38C-C208-58D7-B182-A323EE535E7A}"/>
              </a:ext>
            </a:extLst>
          </p:cNvPr>
          <p:cNvGraphicFramePr>
            <a:graphicFrameLocks noGrp="1"/>
          </p:cNvGraphicFramePr>
          <p:nvPr>
            <p:extLst>
              <p:ext uri="{D42A27DB-BD31-4B8C-83A1-F6EECF244321}">
                <p14:modId xmlns:p14="http://schemas.microsoft.com/office/powerpoint/2010/main" val="3325870009"/>
              </p:ext>
            </p:extLst>
          </p:nvPr>
        </p:nvGraphicFramePr>
        <p:xfrm>
          <a:off x="519112" y="1724025"/>
          <a:ext cx="8424863" cy="3952240"/>
        </p:xfrm>
        <a:graphic>
          <a:graphicData uri="http://schemas.openxmlformats.org/drawingml/2006/table">
            <a:tbl>
              <a:tblPr firstRow="1" bandRow="1">
                <a:tableStyleId>{21E4AEA4-8DFA-4A89-87EB-49C32662AFE0}</a:tableStyleId>
              </a:tblPr>
              <a:tblGrid>
                <a:gridCol w="2479939">
                  <a:extLst>
                    <a:ext uri="{9D8B030D-6E8A-4147-A177-3AD203B41FA5}">
                      <a16:colId xmlns:a16="http://schemas.microsoft.com/office/drawing/2014/main" val="446488924"/>
                    </a:ext>
                  </a:extLst>
                </a:gridCol>
                <a:gridCol w="3136636">
                  <a:extLst>
                    <a:ext uri="{9D8B030D-6E8A-4147-A177-3AD203B41FA5}">
                      <a16:colId xmlns:a16="http://schemas.microsoft.com/office/drawing/2014/main" val="3406007486"/>
                    </a:ext>
                  </a:extLst>
                </a:gridCol>
                <a:gridCol w="2808288">
                  <a:extLst>
                    <a:ext uri="{9D8B030D-6E8A-4147-A177-3AD203B41FA5}">
                      <a16:colId xmlns:a16="http://schemas.microsoft.com/office/drawing/2014/main" val="107832195"/>
                    </a:ext>
                  </a:extLst>
                </a:gridCol>
              </a:tblGrid>
              <a:tr h="370840">
                <a:tc>
                  <a:txBody>
                    <a:bodyPr/>
                    <a:lstStyle/>
                    <a:p>
                      <a:r>
                        <a:rPr lang="en-US"/>
                        <a:t>Type of restraint</a:t>
                      </a:r>
                    </a:p>
                  </a:txBody>
                  <a:tcPr/>
                </a:tc>
                <a:tc>
                  <a:txBody>
                    <a:bodyPr/>
                    <a:lstStyle/>
                    <a:p>
                      <a:r>
                        <a:rPr lang="en-US"/>
                        <a:t>Categorized as restraint</a:t>
                      </a:r>
                    </a:p>
                  </a:txBody>
                  <a:tcPr/>
                </a:tc>
                <a:tc>
                  <a:txBody>
                    <a:bodyPr/>
                    <a:lstStyle/>
                    <a:p>
                      <a:r>
                        <a:rPr lang="en-US"/>
                        <a:t>Not categorized as restraint</a:t>
                      </a:r>
                    </a:p>
                  </a:txBody>
                  <a:tcPr/>
                </a:tc>
                <a:extLst>
                  <a:ext uri="{0D108BD9-81ED-4DB2-BD59-A6C34878D82A}">
                    <a16:rowId xmlns:a16="http://schemas.microsoft.com/office/drawing/2014/main" val="4031258386"/>
                  </a:ext>
                </a:extLst>
              </a:tr>
              <a:tr h="370840">
                <a:tc>
                  <a:txBody>
                    <a:bodyPr/>
                    <a:lstStyle/>
                    <a:p>
                      <a:r>
                        <a:rPr lang="en-US"/>
                        <a:t>Physical hold</a:t>
                      </a:r>
                    </a:p>
                  </a:txBody>
                  <a:tcPr/>
                </a:tc>
                <a:tc>
                  <a:txBody>
                    <a:bodyPr/>
                    <a:lstStyle/>
                    <a:p>
                      <a:r>
                        <a:rPr lang="en-US"/>
                        <a:t>Holding patient in a manner that restricts movement against the patient’s will. </a:t>
                      </a:r>
                    </a:p>
                  </a:txBody>
                  <a:tcPr/>
                </a:tc>
                <a:tc>
                  <a:txBody>
                    <a:bodyPr/>
                    <a:lstStyle/>
                    <a:p>
                      <a:r>
                        <a:rPr lang="en-US"/>
                        <a:t>Other holding of patient (e.g., for procedures)</a:t>
                      </a:r>
                    </a:p>
                  </a:txBody>
                  <a:tcPr/>
                </a:tc>
                <a:extLst>
                  <a:ext uri="{0D108BD9-81ED-4DB2-BD59-A6C34878D82A}">
                    <a16:rowId xmlns:a16="http://schemas.microsoft.com/office/drawing/2014/main" val="1928268203"/>
                  </a:ext>
                </a:extLst>
              </a:tr>
              <a:tr h="370840">
                <a:tc>
                  <a:txBody>
                    <a:bodyPr/>
                    <a:lstStyle/>
                    <a:p>
                      <a:r>
                        <a:rPr lang="en-US"/>
                        <a:t>Vest</a:t>
                      </a:r>
                    </a:p>
                  </a:txBody>
                  <a:tcPr/>
                </a:tc>
                <a:tc>
                  <a:txBody>
                    <a:bodyPr/>
                    <a:lstStyle/>
                    <a:p>
                      <a:r>
                        <a:rPr lang="en-US"/>
                        <a:t>Always a restraint</a:t>
                      </a:r>
                    </a:p>
                  </a:txBody>
                  <a:tcPr/>
                </a:tc>
                <a:tc>
                  <a:txBody>
                    <a:bodyPr/>
                    <a:lstStyle/>
                    <a:p>
                      <a:pPr algn="ctr"/>
                      <a:r>
                        <a:rPr lang="en-US"/>
                        <a:t>---</a:t>
                      </a:r>
                    </a:p>
                  </a:txBody>
                  <a:tcPr/>
                </a:tc>
                <a:extLst>
                  <a:ext uri="{0D108BD9-81ED-4DB2-BD59-A6C34878D82A}">
                    <a16:rowId xmlns:a16="http://schemas.microsoft.com/office/drawing/2014/main" val="3668916697"/>
                  </a:ext>
                </a:extLst>
              </a:tr>
              <a:tr h="370840">
                <a:tc>
                  <a:txBody>
                    <a:bodyPr/>
                    <a:lstStyle/>
                    <a:p>
                      <a:r>
                        <a:rPr lang="en-US"/>
                        <a:t>Wrist or wrist and ankle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t>Always a restraint; using with soft chest band is limited to psychiatric units</a:t>
                      </a:r>
                    </a:p>
                  </a:txBody>
                  <a:tcPr/>
                </a:tc>
                <a:tc>
                  <a:txBody>
                    <a:bodyPr/>
                    <a:lstStyle/>
                    <a:p>
                      <a:pPr algn="ctr"/>
                      <a:endParaRPr lang="en-US"/>
                    </a:p>
                    <a:p>
                      <a:pPr algn="ctr"/>
                      <a:r>
                        <a:rPr lang="en-US"/>
                        <a:t>---</a:t>
                      </a:r>
                    </a:p>
                  </a:txBody>
                  <a:tcPr/>
                </a:tc>
                <a:extLst>
                  <a:ext uri="{0D108BD9-81ED-4DB2-BD59-A6C34878D82A}">
                    <a16:rowId xmlns:a16="http://schemas.microsoft.com/office/drawing/2014/main" val="2775051068"/>
                  </a:ext>
                </a:extLst>
              </a:tr>
              <a:tr h="370840">
                <a:tc>
                  <a:txBody>
                    <a:bodyPr/>
                    <a:lstStyle/>
                    <a:p>
                      <a:r>
                        <a:rPr lang="en-US"/>
                        <a:t>Hand mitt or mitten</a:t>
                      </a:r>
                    </a:p>
                  </a:txBody>
                  <a:tcPr/>
                </a:tc>
                <a:tc>
                  <a:txBody>
                    <a:bodyPr/>
                    <a:lstStyle/>
                    <a:p>
                      <a:r>
                        <a:rPr lang="en-US"/>
                        <a:t>If tied down</a:t>
                      </a:r>
                    </a:p>
                  </a:txBody>
                  <a:tcPr/>
                </a:tc>
                <a:tc>
                  <a:txBody>
                    <a:bodyPr/>
                    <a:lstStyle/>
                    <a:p>
                      <a:r>
                        <a:rPr lang="en-US"/>
                        <a:t>If not tied down</a:t>
                      </a:r>
                    </a:p>
                  </a:txBody>
                  <a:tcPr/>
                </a:tc>
                <a:extLst>
                  <a:ext uri="{0D108BD9-81ED-4DB2-BD59-A6C34878D82A}">
                    <a16:rowId xmlns:a16="http://schemas.microsoft.com/office/drawing/2014/main" val="3589986881"/>
                  </a:ext>
                </a:extLst>
              </a:tr>
              <a:tr h="370840">
                <a:tc>
                  <a:txBody>
                    <a:bodyPr/>
                    <a:lstStyle/>
                    <a:p>
                      <a:r>
                        <a:rPr lang="en-US"/>
                        <a:t>Bed rails</a:t>
                      </a:r>
                    </a:p>
                  </a:txBody>
                  <a:tcPr/>
                </a:tc>
                <a:tc>
                  <a:txBody>
                    <a:bodyPr/>
                    <a:lstStyle/>
                    <a:p>
                      <a:r>
                        <a:rPr lang="en-US"/>
                        <a:t>If 4 sides are up to restrict the patient to bed</a:t>
                      </a:r>
                    </a:p>
                  </a:txBody>
                  <a:tcPr/>
                </a:tc>
                <a:tc>
                  <a:txBody>
                    <a:bodyPr/>
                    <a:lstStyle/>
                    <a:p>
                      <a:r>
                        <a:rPr lang="en-US"/>
                        <a:t>If fewer than 4 sides are up</a:t>
                      </a:r>
                    </a:p>
                  </a:txBody>
                  <a:tcPr/>
                </a:tc>
                <a:extLst>
                  <a:ext uri="{0D108BD9-81ED-4DB2-BD59-A6C34878D82A}">
                    <a16:rowId xmlns:a16="http://schemas.microsoft.com/office/drawing/2014/main" val="1716329572"/>
                  </a:ext>
                </a:extLst>
              </a:tr>
              <a:tr h="370840">
                <a:tc>
                  <a:txBody>
                    <a:bodyPr/>
                    <a:lstStyle/>
                    <a:p>
                      <a:r>
                        <a:rPr lang="en-US"/>
                        <a:t>Enclosure bed</a:t>
                      </a:r>
                    </a:p>
                  </a:txBody>
                  <a:tcPr/>
                </a:tc>
                <a:tc>
                  <a:txBody>
                    <a:bodyPr/>
                    <a:lstStyle/>
                    <a:p>
                      <a:r>
                        <a:rPr lang="en-US"/>
                        <a:t>If all sides are zipped</a:t>
                      </a:r>
                    </a:p>
                  </a:txBody>
                  <a:tcPr/>
                </a:tc>
                <a:tc>
                  <a:txBody>
                    <a:bodyPr/>
                    <a:lstStyle/>
                    <a:p>
                      <a:r>
                        <a:rPr lang="en-US"/>
                        <a:t>If sides are open</a:t>
                      </a:r>
                    </a:p>
                  </a:txBody>
                  <a:tcPr/>
                </a:tc>
                <a:extLst>
                  <a:ext uri="{0D108BD9-81ED-4DB2-BD59-A6C34878D82A}">
                    <a16:rowId xmlns:a16="http://schemas.microsoft.com/office/drawing/2014/main" val="4226030634"/>
                  </a:ext>
                </a:extLst>
              </a:tr>
            </a:tbl>
          </a:graphicData>
        </a:graphic>
      </p:graphicFrame>
    </p:spTree>
    <p:extLst>
      <p:ext uri="{BB962C8B-B14F-4D97-AF65-F5344CB8AC3E}">
        <p14:creationId xmlns:p14="http://schemas.microsoft.com/office/powerpoint/2010/main" val="173219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2"/>
          <p:cNvSpPr>
            <a:spLocks noGrp="1" noChangeArrowheads="1"/>
          </p:cNvSpPr>
          <p:nvPr>
            <p:ph type="body" sz="quarter" idx="15"/>
          </p:nvPr>
        </p:nvSpPr>
        <p:spPr>
          <a:xfrm>
            <a:off x="263525" y="1120368"/>
            <a:ext cx="8580438" cy="5533349"/>
          </a:xfrm>
        </p:spPr>
        <p:txBody>
          <a:bodyPr/>
          <a:lstStyle/>
          <a:p>
            <a:r>
              <a:rPr lang="en-US" altLang="en-US" sz="20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Restraint use has risks.</a:t>
            </a:r>
          </a:p>
          <a:p>
            <a:pPr marL="285750" indent="-285750">
              <a:buFont typeface="Arial" panose="020B0604020202020204" pitchFamily="34" charset="0"/>
              <a:buChar char="•"/>
            </a:pPr>
            <a:r>
              <a:rPr lang="en-US" altLang="en-US" sz="20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All healthcare facilities should work toward reducing or eliminating use of restraint: </a:t>
            </a:r>
          </a:p>
          <a:p>
            <a:pPr marL="574675" indent="-285750">
              <a:buFont typeface="Wingdings" panose="05000000000000000000" pitchFamily="2" charset="2"/>
              <a:buChar char="q"/>
            </a:pPr>
            <a:r>
              <a:rPr lang="en-US" altLang="en-US" sz="16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Intervene early to avoid later need for restraint</a:t>
            </a:r>
          </a:p>
          <a:p>
            <a:pPr marL="574675" indent="-285750">
              <a:buFont typeface="Wingdings" panose="05000000000000000000" pitchFamily="2" charset="2"/>
              <a:buChar char="q"/>
            </a:pPr>
            <a:r>
              <a:rPr lang="en-US" altLang="en-US" sz="1600"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Find alternatives to restraint</a:t>
            </a:r>
          </a:p>
          <a:p>
            <a:pPr marL="342900" lvl="2" indent="-342900"/>
            <a:r>
              <a:rPr lang="en-US" altLang="en-US" sz="2000" dirty="0">
                <a:latin typeface="Helvetica" panose="020B0604020202020204" pitchFamily="34" charset="0"/>
                <a:ea typeface="ＭＳ Ｐゴシック" panose="020B0600070205080204" pitchFamily="34" charset="-128"/>
                <a:cs typeface="Helvetica" panose="020B0604020202020204" pitchFamily="34" charset="0"/>
              </a:rPr>
              <a:t>Restraint should be used only when:</a:t>
            </a:r>
          </a:p>
          <a:p>
            <a:pPr marL="574675" lvl="2" indent="-342900">
              <a:buFont typeface="Wingdings" panose="05000000000000000000" pitchFamily="2" charset="2"/>
              <a:buChar char="q"/>
            </a:pPr>
            <a:r>
              <a:rPr lang="en-US" altLang="en-US" sz="1600" dirty="0">
                <a:latin typeface="Helvetica" panose="020B0604020202020204" pitchFamily="34" charset="0"/>
                <a:ea typeface="ＭＳ Ｐゴシック" panose="020B0600070205080204" pitchFamily="34" charset="-128"/>
                <a:cs typeface="Helvetica" panose="020B0604020202020204" pitchFamily="34" charset="0"/>
              </a:rPr>
              <a:t>Less restrictive interventions are ineffective</a:t>
            </a:r>
          </a:p>
          <a:p>
            <a:pPr marL="574675" lvl="2" indent="-342900">
              <a:buFont typeface="Wingdings" panose="05000000000000000000" pitchFamily="2" charset="2"/>
              <a:buChar char="q"/>
            </a:pPr>
            <a:r>
              <a:rPr lang="en-US" altLang="en-US" sz="1600" dirty="0">
                <a:latin typeface="Helvetica" panose="020B0604020202020204" pitchFamily="34" charset="0"/>
                <a:ea typeface="ＭＳ Ｐゴシック" panose="020B0600070205080204" pitchFamily="34" charset="-128"/>
                <a:cs typeface="Helvetica" panose="020B0604020202020204" pitchFamily="34" charset="0"/>
              </a:rPr>
              <a:t>Clinically justified to promote healing</a:t>
            </a:r>
          </a:p>
          <a:p>
            <a:pPr marL="574675" lvl="2" indent="-342900">
              <a:buFont typeface="Wingdings" panose="05000000000000000000" pitchFamily="2" charset="2"/>
              <a:buChar char="q"/>
            </a:pPr>
            <a:r>
              <a:rPr lang="en-US" altLang="en-US" sz="1600" dirty="0">
                <a:latin typeface="Helvetica" panose="020B0604020202020204" pitchFamily="34" charset="0"/>
                <a:ea typeface="ＭＳ Ｐゴシック" panose="020B0600070205080204" pitchFamily="34" charset="-128"/>
                <a:cs typeface="Helvetica" panose="020B0604020202020204" pitchFamily="34" charset="0"/>
              </a:rPr>
              <a:t>Warranted by violent patient behavior that threatens the physical safety of the patient, staff, or others. These behaviors are categorized as either Combative, Self-Injurious, or Destructive.</a:t>
            </a:r>
          </a:p>
          <a:p>
            <a:pPr marL="285750" lvl="2" indent="-285750"/>
            <a:r>
              <a:rPr lang="en-US" altLang="en-US" sz="2000" dirty="0">
                <a:latin typeface="Helvetica" panose="020B0604020202020204" pitchFamily="34" charset="0"/>
                <a:ea typeface="ＭＳ Ｐゴシック" panose="020B0600070205080204" pitchFamily="34" charset="-128"/>
                <a:cs typeface="Helvetica" panose="020B0604020202020204" pitchFamily="34" charset="0"/>
              </a:rPr>
              <a:t>Restraint and seclusion should </a:t>
            </a:r>
            <a:r>
              <a:rPr lang="en-US" altLang="en-US" sz="2000" b="1" dirty="0">
                <a:latin typeface="Helvetica" panose="020B0604020202020204" pitchFamily="34" charset="0"/>
                <a:ea typeface="ＭＳ Ｐゴシック" panose="020B0600070205080204" pitchFamily="34" charset="-128"/>
                <a:cs typeface="Helvetica" panose="020B0604020202020204" pitchFamily="34" charset="0"/>
              </a:rPr>
              <a:t>NEVER </a:t>
            </a:r>
            <a:r>
              <a:rPr lang="en-US" altLang="en-US" sz="2000" dirty="0">
                <a:latin typeface="Helvetica" panose="020B0604020202020204" pitchFamily="34" charset="0"/>
                <a:ea typeface="ＭＳ Ｐゴシック" panose="020B0600070205080204" pitchFamily="34" charset="-128"/>
                <a:cs typeface="Helvetica" panose="020B0604020202020204" pitchFamily="34" charset="0"/>
              </a:rPr>
              <a:t>be used to:</a:t>
            </a:r>
          </a:p>
          <a:p>
            <a:pPr marL="574675" lvl="2" indent="-285750">
              <a:buFont typeface="Wingdings" panose="05000000000000000000" pitchFamily="2" charset="2"/>
              <a:buChar char="q"/>
            </a:pPr>
            <a:r>
              <a:rPr lang="en-US" altLang="en-US" sz="1600" dirty="0">
                <a:latin typeface="Helvetica" panose="020B0604020202020204" pitchFamily="34" charset="0"/>
                <a:ea typeface="ＭＳ Ｐゴシック" panose="020B0600070205080204" pitchFamily="34" charset="-128"/>
                <a:cs typeface="Helvetica" panose="020B0604020202020204" pitchFamily="34" charset="0"/>
              </a:rPr>
              <a:t>Discipline a patient</a:t>
            </a:r>
          </a:p>
          <a:p>
            <a:pPr marL="574675" lvl="2" indent="-285750">
              <a:buFont typeface="Wingdings" panose="05000000000000000000" pitchFamily="2" charset="2"/>
              <a:buChar char="q"/>
            </a:pPr>
            <a:r>
              <a:rPr lang="en-US" altLang="en-US" sz="1600" dirty="0">
                <a:latin typeface="Helvetica" panose="020B0604020202020204" pitchFamily="34" charset="0"/>
                <a:ea typeface="ＭＳ Ｐゴシック" panose="020B0600070205080204" pitchFamily="34" charset="-128"/>
                <a:cs typeface="Helvetica" panose="020B0604020202020204" pitchFamily="34" charset="0"/>
              </a:rPr>
              <a:t>Make patient care tasks more convenient for staff</a:t>
            </a:r>
          </a:p>
          <a:p>
            <a:pPr marL="574675" lvl="2" indent="-285750">
              <a:buFont typeface="Wingdings" panose="05000000000000000000" pitchFamily="2" charset="2"/>
              <a:buChar char="q"/>
            </a:pPr>
            <a:r>
              <a:rPr lang="en-US" altLang="en-US" sz="1600" dirty="0">
                <a:latin typeface="Helvetica" panose="020B0604020202020204" pitchFamily="34" charset="0"/>
                <a:ea typeface="ＭＳ Ｐゴシック" panose="020B0600070205080204" pitchFamily="34" charset="-128"/>
                <a:cs typeface="Helvetica" panose="020B0604020202020204" pitchFamily="34" charset="0"/>
              </a:rPr>
              <a:t>Make a patient do something against his/her will</a:t>
            </a:r>
          </a:p>
          <a:p>
            <a:pPr marL="574675" lvl="2" indent="-285750">
              <a:buFont typeface="Wingdings" panose="05000000000000000000" pitchFamily="2" charset="2"/>
              <a:buChar char="q"/>
            </a:pPr>
            <a:r>
              <a:rPr lang="en-US" altLang="en-US" sz="1600" dirty="0">
                <a:latin typeface="Helvetica" panose="020B0604020202020204" pitchFamily="34" charset="0"/>
                <a:ea typeface="ＭＳ Ｐゴシック" panose="020B0600070205080204" pitchFamily="34" charset="-128"/>
                <a:cs typeface="Helvetica" panose="020B0604020202020204" pitchFamily="34" charset="0"/>
              </a:rPr>
              <a:t>Retaliate against a patient</a:t>
            </a:r>
          </a:p>
          <a:p>
            <a:r>
              <a:rPr lang="en-US" altLang="en-US" sz="1800" b="1" dirty="0">
                <a:solidFill>
                  <a:schemeClr val="tx1"/>
                </a:solidFill>
                <a:latin typeface="Helvetica" panose="020B0604020202020204" pitchFamily="34" charset="0"/>
                <a:ea typeface="ＭＳ Ｐゴシック" panose="020B0600070205080204" pitchFamily="34" charset="-128"/>
                <a:cs typeface="Helvetica" panose="020B0604020202020204" pitchFamily="34" charset="0"/>
              </a:rPr>
              <a:t>The patient’s rights and safety must be protected during restraint or seclusion.</a:t>
            </a:r>
          </a:p>
        </p:txBody>
      </p:sp>
    </p:spTree>
  </p:cSld>
  <p:clrMapOvr>
    <a:masterClrMapping/>
  </p:clrMapOvr>
</p:sld>
</file>

<file path=ppt/theme/theme1.xml><?xml version="1.0" encoding="utf-8"?>
<a:theme xmlns:a="http://schemas.openxmlformats.org/drawingml/2006/main" name="New logo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tony Brook Medic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76C895D11832541AB216F5F7E684854" ma:contentTypeVersion="0" ma:contentTypeDescription="Create a new document." ma:contentTypeScope="" ma:versionID="cb48b5859fc410aa5ca31c000cd7dfb3">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39D564C-E283-467A-8904-8AF610CB6433}">
  <ds:schemaRefs>
    <ds:schemaRef ds:uri="http://schemas.microsoft.com/sharepoint/v3/contenttype/forms"/>
  </ds:schemaRefs>
</ds:datastoreItem>
</file>

<file path=customXml/itemProps2.xml><?xml version="1.0" encoding="utf-8"?>
<ds:datastoreItem xmlns:ds="http://schemas.openxmlformats.org/officeDocument/2006/customXml" ds:itemID="{77ED78B7-A1F7-47A7-ACE5-F8943E2BA2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C024829-A239-422F-95DC-9D8948B9F515}">
  <ds:schemaRefs>
    <ds:schemaRef ds:uri="http://purl.org/dc/dcmitype/"/>
    <ds:schemaRef ds:uri="http://schemas.microsoft.com/office/2006/metadata/properties"/>
    <ds:schemaRef ds:uri="http://purl.org/dc/elements/1.1/"/>
    <ds:schemaRef ds:uri="http://www.w3.org/XML/1998/namespace"/>
    <ds:schemaRef ds:uri="http://schemas.microsoft.com/office/2006/documentManagement/types"/>
    <ds:schemaRef ds:uri="http://purl.org/dc/term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New logo Template</Template>
  <TotalTime>17812</TotalTime>
  <Words>2185</Words>
  <Application>Microsoft Office PowerPoint</Application>
  <PresentationFormat>On-screen Show (4:3)</PresentationFormat>
  <Paragraphs>178</Paragraphs>
  <Slides>20</Slides>
  <Notes>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20</vt:i4>
      </vt:variant>
    </vt:vector>
  </HeadingPairs>
  <TitlesOfParts>
    <vt:vector size="30" baseType="lpstr">
      <vt:lpstr>ＭＳ Ｐゴシック</vt:lpstr>
      <vt:lpstr>Arial</vt:lpstr>
      <vt:lpstr>Calibri</vt:lpstr>
      <vt:lpstr>Courier New</vt:lpstr>
      <vt:lpstr>Helvetica</vt:lpstr>
      <vt:lpstr>Lucida Grande</vt:lpstr>
      <vt:lpstr>Verdana</vt:lpstr>
      <vt:lpstr>Wingdings</vt:lpstr>
      <vt:lpstr>New logo Template</vt:lpstr>
      <vt:lpstr>Stony Brook Medicine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Stony Brook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Jayne, Katherine</dc:creator>
  <cp:lastModifiedBy>Coppola, Laura</cp:lastModifiedBy>
  <cp:revision>344</cp:revision>
  <cp:lastPrinted>2015-03-23T20:26:16Z</cp:lastPrinted>
  <dcterms:created xsi:type="dcterms:W3CDTF">2012-05-31T18:24:13Z</dcterms:created>
  <dcterms:modified xsi:type="dcterms:W3CDTF">2026-05-29T12:48:43Z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0x010100676C895D11832541AB216F5F7E684854</vt:lpwstr>
  </property>
</Properties>
</file>