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70" r:id="rId4"/>
    <p:sldMasterId id="2147483989" r:id="rId5"/>
  </p:sldMasterIdLst>
  <p:notesMasterIdLst>
    <p:notesMasterId r:id="rId25"/>
  </p:notesMasterIdLst>
  <p:handoutMasterIdLst>
    <p:handoutMasterId r:id="rId26"/>
  </p:handoutMasterIdLst>
  <p:sldIdLst>
    <p:sldId id="316" r:id="rId6"/>
    <p:sldId id="325" r:id="rId7"/>
    <p:sldId id="315" r:id="rId8"/>
    <p:sldId id="318" r:id="rId9"/>
    <p:sldId id="327" r:id="rId10"/>
    <p:sldId id="328" r:id="rId11"/>
    <p:sldId id="337" r:id="rId12"/>
    <p:sldId id="326" r:id="rId13"/>
    <p:sldId id="319" r:id="rId14"/>
    <p:sldId id="320" r:id="rId15"/>
    <p:sldId id="321" r:id="rId16"/>
    <p:sldId id="329" r:id="rId17"/>
    <p:sldId id="317" r:id="rId18"/>
    <p:sldId id="335" r:id="rId19"/>
    <p:sldId id="333" r:id="rId20"/>
    <p:sldId id="336" r:id="rId21"/>
    <p:sldId id="334" r:id="rId22"/>
    <p:sldId id="330" r:id="rId23"/>
    <p:sldId id="332" r:id="rId24"/>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50">
          <p15:clr>
            <a:srgbClr val="A4A3A4"/>
          </p15:clr>
        </p15:guide>
        <p15:guide id="2" pos="28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3137"/>
    <a:srgbClr val="B60225"/>
    <a:srgbClr val="969E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189" autoAdjust="0"/>
    <p:restoredTop sz="92242" autoAdjust="0"/>
  </p:normalViewPr>
  <p:slideViewPr>
    <p:cSldViewPr snapToGrid="0">
      <p:cViewPr varScale="1">
        <p:scale>
          <a:sx n="66" d="100"/>
          <a:sy n="66" d="100"/>
        </p:scale>
        <p:origin x="1014" y="72"/>
      </p:cViewPr>
      <p:guideLst>
        <p:guide orient="horz" pos="2150"/>
        <p:guide pos="287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45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a:latin typeface="Arial" pitchFamily="-109" charset="0"/>
                <a:ea typeface="ＭＳ Ｐゴシック" pitchFamily="-109" charset="-128"/>
                <a:cs typeface="ＭＳ Ｐゴシック" pitchFamily="-109" charset="-128"/>
              </a:defRPr>
            </a:lvl1pPr>
          </a:lstStyle>
          <a:p>
            <a:pPr>
              <a:defRPr/>
            </a:pPr>
            <a:endParaRPr lang="en-US"/>
          </a:p>
        </p:txBody>
      </p:sp>
      <p:sp>
        <p:nvSpPr>
          <p:cNvPr id="3" name="Date Placeholder 2"/>
          <p:cNvSpPr>
            <a:spLocks noGrp="1"/>
          </p:cNvSpPr>
          <p:nvPr>
            <p:ph type="dt" sz="quarter" idx="1"/>
          </p:nvPr>
        </p:nvSpPr>
        <p:spPr>
          <a:xfrm>
            <a:off x="3971925" y="0"/>
            <a:ext cx="3036888" cy="465138"/>
          </a:xfrm>
          <a:prstGeom prst="rect">
            <a:avLst/>
          </a:prstGeom>
        </p:spPr>
        <p:txBody>
          <a:bodyPr vert="horz" lIns="93177" tIns="46589" rIns="93177" bIns="46589" rtlCol="0"/>
          <a:lstStyle>
            <a:lvl1pPr algn="r" eaLnBrk="1" hangingPunct="1">
              <a:defRPr sz="1200">
                <a:latin typeface="Arial" pitchFamily="-109" charset="0"/>
                <a:ea typeface="ＭＳ Ｐゴシック" pitchFamily="-109" charset="-128"/>
                <a:cs typeface="ＭＳ Ｐゴシック" pitchFamily="-109" charset="-128"/>
              </a:defRPr>
            </a:lvl1pPr>
          </a:lstStyle>
          <a:p>
            <a:pPr>
              <a:defRPr/>
            </a:pPr>
            <a:fld id="{081D9E0B-F8A1-0341-8F1E-3EB195E03D2E}" type="datetime1">
              <a:rPr lang="en-US"/>
              <a:pPr>
                <a:defRPr/>
              </a:pPr>
              <a:t>4/30/2025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hangingPunct="1">
              <a:defRPr sz="1200">
                <a:latin typeface="Arial" pitchFamily="-109" charset="0"/>
                <a:ea typeface="ＭＳ Ｐゴシック" pitchFamily="-109" charset="-128"/>
                <a:cs typeface="ＭＳ Ｐゴシック" pitchFamily="-109" charset="-128"/>
              </a:defRPr>
            </a:lvl1pPr>
          </a:lstStyle>
          <a:p>
            <a:pPr>
              <a:defRPr/>
            </a:pPr>
            <a:endParaRPr lang="en-US"/>
          </a:p>
        </p:txBody>
      </p:sp>
      <p:sp>
        <p:nvSpPr>
          <p:cNvPr id="5" name="Slide Number Placeholder 4"/>
          <p:cNvSpPr>
            <a:spLocks noGrp="1"/>
          </p:cNvSpPr>
          <p:nvPr>
            <p:ph type="sldNum" sz="quarter" idx="3"/>
          </p:nvPr>
        </p:nvSpPr>
        <p:spPr>
          <a:xfrm>
            <a:off x="3971925" y="8829675"/>
            <a:ext cx="3036888" cy="465138"/>
          </a:xfrm>
          <a:prstGeom prst="rect">
            <a:avLst/>
          </a:prstGeom>
        </p:spPr>
        <p:txBody>
          <a:bodyPr vert="horz" lIns="93177" tIns="46589" rIns="93177" bIns="46589" rtlCol="0" anchor="b"/>
          <a:lstStyle>
            <a:lvl1pPr algn="r" eaLnBrk="1" hangingPunct="1">
              <a:defRPr sz="1200">
                <a:latin typeface="Arial" pitchFamily="-109" charset="0"/>
                <a:ea typeface="ＭＳ Ｐゴシック" pitchFamily="-109" charset="-128"/>
                <a:cs typeface="ＭＳ Ｐゴシック" pitchFamily="-109" charset="-128"/>
              </a:defRPr>
            </a:lvl1pPr>
          </a:lstStyle>
          <a:p>
            <a:pPr>
              <a:defRPr/>
            </a:pPr>
            <a:fld id="{405B6089-50E1-4085-B167-2889DD28BA3D}"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Arial"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eaLnBrk="1" hangingPunct="1">
              <a:defRPr sz="1200" smtClean="0">
                <a:latin typeface="Arial" charset="0"/>
                <a:ea typeface="ＭＳ Ｐゴシック" charset="-128"/>
                <a:cs typeface="ＭＳ Ｐゴシック" charset="-128"/>
              </a:defRPr>
            </a:lvl1pPr>
          </a:lstStyle>
          <a:p>
            <a:pPr>
              <a:defRPr/>
            </a:pPr>
            <a:fld id="{ED6DDB07-37D1-4311-8F51-DEC9CF54FB48}" type="datetimeFigureOut">
              <a:rPr lang="en-US"/>
              <a:pPr>
                <a:defRPr/>
              </a:pPr>
              <a:t>4/30/2025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eaLnBrk="1" hangingPunct="1">
              <a:defRPr sz="1200">
                <a:latin typeface="Arial"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eaLnBrk="1" hangingPunct="1">
              <a:defRPr sz="1200" smtClean="0">
                <a:latin typeface="Arial" charset="0"/>
                <a:ea typeface="ＭＳ Ｐゴシック" charset="-128"/>
                <a:cs typeface="ＭＳ Ｐゴシック" charset="-128"/>
              </a:defRPr>
            </a:lvl1pPr>
          </a:lstStyle>
          <a:p>
            <a:pPr>
              <a:defRPr/>
            </a:pPr>
            <a:fld id="{125346A3-087E-4D3F-BCFF-A25BC92DF80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922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F502247-F7A0-424A-8CDD-EB06EDA50CE5}" type="slidenum">
              <a:rPr lang="en-US" altLang="en-US"/>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331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1C17BEF-3BF7-437D-A937-7030636ECB60}" type="slidenum">
              <a:rPr lang="en-US" altLang="en-US"/>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6388"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2104FBC-A1D6-4D7D-AFA0-F9B4B651B267}" type="slidenum">
              <a:rPr lang="en-US" altLang="en-US">
                <a:solidFill>
                  <a:srgbClr val="000000"/>
                </a:solidFill>
              </a:rPr>
              <a:pPr/>
              <a:t>6</a:t>
            </a:fld>
            <a:endParaRPr lang="en-US" alt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BU Logo">
    <p:spTree>
      <p:nvGrpSpPr>
        <p:cNvPr id="1" name=""/>
        <p:cNvGrpSpPr/>
        <p:nvPr/>
      </p:nvGrpSpPr>
      <p:grpSpPr>
        <a:xfrm>
          <a:off x="0" y="0"/>
          <a:ext cx="0" cy="0"/>
          <a:chOff x="0" y="0"/>
          <a:chExt cx="0" cy="0"/>
        </a:xfrm>
      </p:grpSpPr>
      <p:pic>
        <p:nvPicPr>
          <p:cNvPr id="2" name="Picture 1" descr="SBU stack_2clr_cmyk.ep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46275" y="2543175"/>
            <a:ext cx="5253038"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1089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M Logo">
    <p:spTree>
      <p:nvGrpSpPr>
        <p:cNvPr id="1" name=""/>
        <p:cNvGrpSpPr/>
        <p:nvPr/>
      </p:nvGrpSpPr>
      <p:grpSpPr>
        <a:xfrm>
          <a:off x="0" y="0"/>
          <a:ext cx="0" cy="0"/>
          <a:chOff x="0" y="0"/>
          <a:chExt cx="0" cy="0"/>
        </a:xfrm>
      </p:grpSpPr>
      <p:pic>
        <p:nvPicPr>
          <p:cNvPr id="2" name="Picture 1" descr="SBM stack_2clr_pms1.ep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49450" y="2552700"/>
            <a:ext cx="52451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0708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BM Full Page Photo">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B1C6F4AE-4CEF-4CDA-8509-16FAD5CF093F}"/>
              </a:ext>
            </a:extLst>
          </p:cNvPr>
          <p:cNvCxnSpPr/>
          <p:nvPr userDrawn="1"/>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5"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a:t>Edit Master text styles</a:t>
            </a:r>
          </a:p>
        </p:txBody>
      </p:sp>
      <p:sp>
        <p:nvSpPr>
          <p:cNvPr id="6" name="Text Placeholder 12"/>
          <p:cNvSpPr>
            <a:spLocks noGrp="1"/>
          </p:cNvSpPr>
          <p:nvPr>
            <p:ph type="body" sz="quarter" idx="14"/>
          </p:nvPr>
        </p:nvSpPr>
        <p:spPr>
          <a:xfrm>
            <a:off x="0" y="6288062"/>
            <a:ext cx="9144000" cy="467416"/>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8" name="Picture Placeholder 2"/>
          <p:cNvSpPr>
            <a:spLocks noGrp="1"/>
          </p:cNvSpPr>
          <p:nvPr>
            <p:ph type="pic" idx="1"/>
          </p:nvPr>
        </p:nvSpPr>
        <p:spPr>
          <a:xfrm>
            <a:off x="0" y="1091259"/>
            <a:ext cx="9144000" cy="520562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Tree>
    <p:extLst>
      <p:ext uri="{BB962C8B-B14F-4D97-AF65-F5344CB8AC3E}">
        <p14:creationId xmlns:p14="http://schemas.microsoft.com/office/powerpoint/2010/main" val="2641504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BM Title Slide">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a:t>Click to edit Master text styles</a:t>
            </a:r>
          </a:p>
        </p:txBody>
      </p:sp>
      <p:sp>
        <p:nvSpPr>
          <p:cNvPr id="5" name="Text Placeholder 7"/>
          <p:cNvSpPr>
            <a:spLocks noGrp="1"/>
          </p:cNvSpPr>
          <p:nvPr>
            <p:ph type="body" sz="quarter" idx="15"/>
          </p:nvPr>
        </p:nvSpPr>
        <p:spPr>
          <a:xfrm>
            <a:off x="457200" y="165100"/>
            <a:ext cx="8229600" cy="6113617"/>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a:t>Edit Master text styles</a:t>
            </a:r>
          </a:p>
        </p:txBody>
      </p:sp>
    </p:spTree>
    <p:extLst>
      <p:ext uri="{BB962C8B-B14F-4D97-AF65-F5344CB8AC3E}">
        <p14:creationId xmlns:p14="http://schemas.microsoft.com/office/powerpoint/2010/main" val="1091364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BM Centered Paragraph Text">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a:t>Click to edit Master text styles</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a:t>Edit Master text styles</a:t>
            </a:r>
          </a:p>
        </p:txBody>
      </p:sp>
      <p:sp>
        <p:nvSpPr>
          <p:cNvPr id="6" name="Text Placeholder 7"/>
          <p:cNvSpPr>
            <a:spLocks noGrp="1"/>
          </p:cNvSpPr>
          <p:nvPr>
            <p:ph type="body" sz="quarter" idx="15"/>
          </p:nvPr>
        </p:nvSpPr>
        <p:spPr>
          <a:xfrm>
            <a:off x="457200" y="1092200"/>
            <a:ext cx="8229600" cy="5186519"/>
          </a:xfrm>
        </p:spPr>
        <p:txBody>
          <a:bodyPr tIns="0" rIns="0" bIns="0" anchor="ctr"/>
          <a:lstStyle>
            <a:lvl1pPr algn="ctr">
              <a:buFontTx/>
              <a:buNone/>
              <a:defRPr>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23487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BM Left Bulleted Text">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8" name="Text Placeholder 7"/>
          <p:cNvSpPr>
            <a:spLocks noGrp="1"/>
          </p:cNvSpPr>
          <p:nvPr>
            <p:ph type="body" sz="quarter" idx="15"/>
          </p:nvPr>
        </p:nvSpPr>
        <p:spPr>
          <a:xfrm>
            <a:off x="457200" y="1375851"/>
            <a:ext cx="8229600" cy="4911060"/>
          </a:xfrm>
        </p:spPr>
        <p:txBody>
          <a:bodyPr tIns="0" rIns="0" bIns="0"/>
          <a:lstStyle>
            <a:lvl1pPr>
              <a:buFontTx/>
              <a:buNone/>
              <a:defRPr>
                <a:solidFill>
                  <a:srgbClr val="B60225"/>
                </a:solidFill>
              </a:defRPr>
            </a:lvl1pPr>
            <a:lvl2pPr marL="228600" indent="-228600">
              <a:buClr>
                <a:srgbClr val="C03137"/>
              </a:buClr>
              <a:buFont typeface="Arial"/>
              <a:buChar char="•"/>
              <a:defRPr sz="2400"/>
            </a:lvl2pPr>
            <a:lvl3pPr marL="458788" indent="-230188">
              <a:defRPr/>
            </a:lvl3pPr>
            <a:lvl4pPr marL="458788" indent="-230188">
              <a:defRPr/>
            </a:lvl4pPr>
            <a:lvl5pPr marL="4587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a:t>Edit Master text styles</a:t>
            </a:r>
          </a:p>
        </p:txBody>
      </p:sp>
    </p:spTree>
    <p:extLst>
      <p:ext uri="{BB962C8B-B14F-4D97-AF65-F5344CB8AC3E}">
        <p14:creationId xmlns:p14="http://schemas.microsoft.com/office/powerpoint/2010/main" val="3558572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BM Bulleted Text 3 Photo">
    <p:spTree>
      <p:nvGrpSpPr>
        <p:cNvPr id="1" name=""/>
        <p:cNvGrpSpPr/>
        <p:nvPr/>
      </p:nvGrpSpPr>
      <p:grpSpPr>
        <a:xfrm>
          <a:off x="0" y="0"/>
          <a:ext cx="0" cy="0"/>
          <a:chOff x="0" y="0"/>
          <a:chExt cx="0" cy="0"/>
        </a:xfrm>
      </p:grpSpPr>
      <p:sp>
        <p:nvSpPr>
          <p:cNvPr id="4" name="Content Placeholder 2"/>
          <p:cNvSpPr>
            <a:spLocks noGrp="1"/>
          </p:cNvSpPr>
          <p:nvPr>
            <p:ph idx="12"/>
          </p:nvPr>
        </p:nvSpPr>
        <p:spPr>
          <a:xfrm>
            <a:off x="457199" y="1392239"/>
            <a:ext cx="5275716" cy="4841719"/>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a:t>Click to edit Master text styles</a:t>
            </a:r>
          </a:p>
          <a:p>
            <a:pPr lvl="1"/>
            <a:r>
              <a:rPr lang="en-US" dirty="0"/>
              <a:t>Second level</a:t>
            </a:r>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a:t>Click to edit Master text styles</a:t>
            </a:r>
          </a:p>
        </p:txBody>
      </p:sp>
      <p:sp>
        <p:nvSpPr>
          <p:cNvPr id="11" name="Picture Placeholder 2"/>
          <p:cNvSpPr>
            <a:spLocks noGrp="1"/>
          </p:cNvSpPr>
          <p:nvPr>
            <p:ph type="pic" idx="17"/>
          </p:nvPr>
        </p:nvSpPr>
        <p:spPr>
          <a:xfrm>
            <a:off x="6087218" y="1094980"/>
            <a:ext cx="3056782" cy="1661390"/>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9"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a:t>Edit Master text styles</a:t>
            </a:r>
          </a:p>
        </p:txBody>
      </p:sp>
      <p:sp>
        <p:nvSpPr>
          <p:cNvPr id="15" name="Picture Placeholder 2"/>
          <p:cNvSpPr>
            <a:spLocks noGrp="1"/>
          </p:cNvSpPr>
          <p:nvPr>
            <p:ph type="pic" idx="21"/>
          </p:nvPr>
        </p:nvSpPr>
        <p:spPr>
          <a:xfrm>
            <a:off x="6087218" y="4619039"/>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6087218" y="2850446"/>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extLst>
      <p:ext uri="{BB962C8B-B14F-4D97-AF65-F5344CB8AC3E}">
        <p14:creationId xmlns:p14="http://schemas.microsoft.com/office/powerpoint/2010/main" val="4286400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BM Bulleted Text 1 Phot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036146" y="1094981"/>
            <a:ext cx="4107853" cy="5173084"/>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7"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a:t>Edit Master text styles</a:t>
            </a:r>
          </a:p>
        </p:txBody>
      </p:sp>
      <p:sp>
        <p:nvSpPr>
          <p:cNvPr id="10" name="Content Placeholder 2"/>
          <p:cNvSpPr>
            <a:spLocks noGrp="1"/>
          </p:cNvSpPr>
          <p:nvPr>
            <p:ph idx="12"/>
          </p:nvPr>
        </p:nvSpPr>
        <p:spPr>
          <a:xfrm>
            <a:off x="457199" y="1379891"/>
            <a:ext cx="3723419" cy="4841719"/>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22640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E587614-886F-438B-95CF-C6B24F8EEDB7}"/>
              </a:ext>
            </a:extLst>
          </p:cNvPr>
          <p:cNvSpPr>
            <a:spLocks noGrp="1"/>
          </p:cNvSpPr>
          <p:nvPr>
            <p:ph type="dt" sz="half" idx="10"/>
          </p:nvPr>
        </p:nvSpPr>
        <p:spPr>
          <a:xfrm>
            <a:off x="457200" y="6356350"/>
            <a:ext cx="2133600" cy="365125"/>
          </a:xfrm>
          <a:prstGeom prst="rect">
            <a:avLst/>
          </a:prstGeom>
        </p:spPr>
        <p:txBody>
          <a:bodyPr/>
          <a:lstStyle>
            <a:lvl1pPr eaLnBrk="1" hangingPunct="1">
              <a:defRPr>
                <a:latin typeface="Arial" charset="0"/>
                <a:ea typeface="ＭＳ Ｐゴシック" charset="-128"/>
                <a:cs typeface="ＭＳ Ｐゴシック" charset="-128"/>
              </a:defRPr>
            </a:lvl1pPr>
          </a:lstStyle>
          <a:p>
            <a:pPr>
              <a:defRPr/>
            </a:pPr>
            <a:fld id="{53522852-031F-4CE4-9C56-5B177104AF90}" type="datetimeFigureOut">
              <a:rPr lang="en-US"/>
              <a:pPr>
                <a:defRPr/>
              </a:pPr>
              <a:t>4/30/2025</a:t>
            </a:fld>
            <a:endParaRPr lang="en-US"/>
          </a:p>
        </p:txBody>
      </p:sp>
      <p:sp>
        <p:nvSpPr>
          <p:cNvPr id="4" name="Footer Placeholder 3">
            <a:extLst>
              <a:ext uri="{FF2B5EF4-FFF2-40B4-BE49-F238E27FC236}">
                <a16:creationId xmlns:a16="http://schemas.microsoft.com/office/drawing/2014/main" id="{85391319-D63A-4E76-A9A3-A136A3CB7BF1}"/>
              </a:ext>
            </a:extLst>
          </p:cNvPr>
          <p:cNvSpPr>
            <a:spLocks noGrp="1"/>
          </p:cNvSpPr>
          <p:nvPr>
            <p:ph type="ftr" sz="quarter" idx="11"/>
          </p:nvPr>
        </p:nvSpPr>
        <p:spPr>
          <a:xfrm>
            <a:off x="3124200" y="6356350"/>
            <a:ext cx="2895600" cy="365125"/>
          </a:xfrm>
          <a:prstGeom prst="rect">
            <a:avLst/>
          </a:prstGeom>
        </p:spPr>
        <p:txBody>
          <a:bodyPr/>
          <a:lstStyle>
            <a:lvl1pPr eaLnBrk="1" hangingPunct="1">
              <a:defRPr>
                <a:latin typeface="Arial" charset="0"/>
                <a:ea typeface="ＭＳ Ｐゴシック" charset="-128"/>
                <a:cs typeface="ＭＳ Ｐゴシック" charset="-128"/>
              </a:defRPr>
            </a:lvl1pPr>
          </a:lstStyle>
          <a:p>
            <a:pPr>
              <a:defRPr/>
            </a:pPr>
            <a:endParaRPr lang="en-US"/>
          </a:p>
        </p:txBody>
      </p:sp>
      <p:sp>
        <p:nvSpPr>
          <p:cNvPr id="5" name="Slide Number Placeholder 4">
            <a:extLst>
              <a:ext uri="{FF2B5EF4-FFF2-40B4-BE49-F238E27FC236}">
                <a16:creationId xmlns:a16="http://schemas.microsoft.com/office/drawing/2014/main" id="{E5E9EF03-7DC2-44C6-9C7C-2FE71FFFCF57}"/>
              </a:ext>
            </a:extLst>
          </p:cNvPr>
          <p:cNvSpPr>
            <a:spLocks noGrp="1"/>
          </p:cNvSpPr>
          <p:nvPr>
            <p:ph type="sldNum" sz="quarter" idx="12"/>
          </p:nvPr>
        </p:nvSpPr>
        <p:spPr>
          <a:xfrm>
            <a:off x="6553200" y="6356350"/>
            <a:ext cx="2133600" cy="365125"/>
          </a:xfrm>
          <a:prstGeom prst="rect">
            <a:avLst/>
          </a:prstGeom>
        </p:spPr>
        <p:txBody>
          <a:bodyPr/>
          <a:lstStyle>
            <a:lvl1pPr eaLnBrk="1" hangingPunct="1">
              <a:defRPr>
                <a:latin typeface="Arial" charset="0"/>
                <a:ea typeface="ＭＳ Ｐゴシック" charset="-128"/>
                <a:cs typeface="ＭＳ Ｐゴシック" charset="-128"/>
              </a:defRPr>
            </a:lvl1pPr>
          </a:lstStyle>
          <a:p>
            <a:pPr>
              <a:defRPr/>
            </a:pPr>
            <a:fld id="{9C44850C-56D9-43E2-A658-83F3BC653592}" type="slidenum">
              <a:rPr lang="en-US"/>
              <a:pPr>
                <a:defRPr/>
              </a:pPr>
              <a:t>‹#›</a:t>
            </a:fld>
            <a:endParaRPr lang="en-US"/>
          </a:p>
        </p:txBody>
      </p:sp>
    </p:spTree>
    <p:extLst>
      <p:ext uri="{BB962C8B-B14F-4D97-AF65-F5344CB8AC3E}">
        <p14:creationId xmlns:p14="http://schemas.microsoft.com/office/powerpoint/2010/main" val="6481475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4.png"/><Relationship Id="rId4" Type="http://schemas.openxmlformats.org/officeDocument/2006/relationships/slideLayout" Target="../slideLayouts/slideLayout6.xml"/><Relationship Id="rId9"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83" r:id="rId1"/>
    <p:sldLayoutId id="2147484184" r:id="rId2"/>
  </p:sldLayoutIdLst>
  <p:txStyles>
    <p:titleStyle>
      <a:lvl1pPr algn="ctr" defTabSz="457200" rtl="0" fontAlgn="base">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fontAlgn="base">
        <a:spcBef>
          <a:spcPct val="0"/>
        </a:spcBef>
        <a:spcAft>
          <a:spcPct val="0"/>
        </a:spcAft>
        <a:defRPr sz="4400">
          <a:solidFill>
            <a:schemeClr val="tx1"/>
          </a:solidFill>
          <a:latin typeface="Calibri" pitchFamily="-110" charset="0"/>
          <a:ea typeface="ヒラギノ角ゴ Pro W3" charset="-128"/>
          <a:cs typeface="ヒラギノ角ゴ Pro W3" charset="-128"/>
        </a:defRPr>
      </a:lvl2pPr>
      <a:lvl3pPr algn="ctr" defTabSz="457200" rtl="0" fontAlgn="base">
        <a:spcBef>
          <a:spcPct val="0"/>
        </a:spcBef>
        <a:spcAft>
          <a:spcPct val="0"/>
        </a:spcAft>
        <a:defRPr sz="4400">
          <a:solidFill>
            <a:schemeClr val="tx1"/>
          </a:solidFill>
          <a:latin typeface="Calibri" pitchFamily="-110" charset="0"/>
          <a:ea typeface="ヒラギノ角ゴ Pro W3" charset="-128"/>
          <a:cs typeface="ヒラギノ角ゴ Pro W3" charset="-128"/>
        </a:defRPr>
      </a:lvl3pPr>
      <a:lvl4pPr algn="ctr" defTabSz="457200" rtl="0" fontAlgn="base">
        <a:spcBef>
          <a:spcPct val="0"/>
        </a:spcBef>
        <a:spcAft>
          <a:spcPct val="0"/>
        </a:spcAft>
        <a:defRPr sz="4400">
          <a:solidFill>
            <a:schemeClr val="tx1"/>
          </a:solidFill>
          <a:latin typeface="Calibri" pitchFamily="-110" charset="0"/>
          <a:ea typeface="ヒラギノ角ゴ Pro W3" charset="-128"/>
          <a:cs typeface="ヒラギノ角ゴ Pro W3" charset="-128"/>
        </a:defRPr>
      </a:lvl4pPr>
      <a:lvl5pPr algn="ctr" defTabSz="457200" rtl="0" fontAlgn="base">
        <a:spcBef>
          <a:spcPct val="0"/>
        </a:spcBef>
        <a:spcAft>
          <a:spcPct val="0"/>
        </a:spcAft>
        <a:defRPr sz="4400">
          <a:solidFill>
            <a:schemeClr val="tx1"/>
          </a:solidFill>
          <a:latin typeface="Calibri" pitchFamily="-110" charset="0"/>
          <a:ea typeface="ヒラギノ角ゴ Pro W3" charset="-128"/>
          <a:cs typeface="ヒラギノ角ゴ Pro W3" charset="-128"/>
        </a:defRPr>
      </a:lvl5pPr>
      <a:lvl6pPr marL="4572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6pPr>
      <a:lvl7pPr marL="9144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7pPr>
      <a:lvl8pPr marL="13716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8pPr>
      <a:lvl9pPr marL="18288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PPTbackground_Red.jpg"/>
          <p:cNvPicPr>
            <a:picLocks noChangeAspect="1" noChangeArrowheads="1"/>
          </p:cNvPicPr>
          <p:nvPr/>
        </p:nvPicPr>
        <p:blipFill>
          <a:blip r:embed="rId9">
            <a:extLst>
              <a:ext uri="{28A0092B-C50C-407E-A947-70E740481C1C}">
                <a14:useLocalDpi xmlns:a14="http://schemas.microsoft.com/office/drawing/2010/main" val="0"/>
              </a:ext>
            </a:extLst>
          </a:blip>
          <a:srcRect b="97813"/>
          <a:stretch>
            <a:fillRect/>
          </a:stretch>
        </p:blipFill>
        <p:spPr bwMode="auto">
          <a:xfrm>
            <a:off x="0" y="0"/>
            <a:ext cx="9144000" cy="149225"/>
          </a:xfrm>
          <a:prstGeom prst="rect">
            <a:avLst/>
          </a:prstGeom>
          <a:noFill/>
          <a:ln>
            <a:noFill/>
          </a:ln>
          <a:effectLst>
            <a:outerShdw blurRad="136525" dist="38100" dir="2700000" algn="tl" rotWithShape="0">
              <a:srgbClr val="000000">
                <a:alpha val="42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ext Placeholder 2"/>
          <p:cNvSpPr>
            <a:spLocks noGrp="1" noChangeArrowheads="1"/>
          </p:cNvSpPr>
          <p:nvPr>
            <p:ph type="body" idx="1"/>
          </p:nvPr>
        </p:nvSpPr>
        <p:spPr bwMode="auto">
          <a:xfrm>
            <a:off x="458788" y="133032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Rectangle 4"/>
          <p:cNvSpPr/>
          <p:nvPr/>
        </p:nvSpPr>
        <p:spPr>
          <a:xfrm>
            <a:off x="0" y="6278563"/>
            <a:ext cx="9144000" cy="579437"/>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p>
        </p:txBody>
      </p:sp>
      <p:cxnSp>
        <p:nvCxnSpPr>
          <p:cNvPr id="6" name="Straight Connector 5"/>
          <p:cNvCxnSpPr/>
          <p:nvPr/>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pic>
        <p:nvPicPr>
          <p:cNvPr id="1030" name="Picture 6" descr="SBM horz_2clr_pms1.eps"/>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8788" y="298450"/>
            <a:ext cx="34544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85" r:id="rId1"/>
    <p:sldLayoutId id="2147484178" r:id="rId2"/>
    <p:sldLayoutId id="2147484179" r:id="rId3"/>
    <p:sldLayoutId id="2147484180" r:id="rId4"/>
    <p:sldLayoutId id="2147484181" r:id="rId5"/>
    <p:sldLayoutId id="2147484182" r:id="rId6"/>
    <p:sldLayoutId id="2147484186" r:id="rId7"/>
  </p:sldLayoutIdLst>
  <p:txStyles>
    <p:titleStyle>
      <a:lvl1pPr algn="r" defTabSz="457200" rtl="0" eaLnBrk="0" fontAlgn="base" hangingPunct="0">
        <a:spcBef>
          <a:spcPct val="0"/>
        </a:spcBef>
        <a:spcAft>
          <a:spcPct val="0"/>
        </a:spcAft>
        <a:defRPr sz="5400" kern="1200" baseline="6000">
          <a:solidFill>
            <a:schemeClr val="bg1"/>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cs typeface="Helvetica" panose="020B0604020202020204" pitchFamily="34" charset="0"/>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cs typeface="Helvetica" panose="020B0604020202020204" pitchFamily="34" charset="0"/>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cs typeface="Helvetica" panose="020B0604020202020204" pitchFamily="34" charset="0"/>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cs typeface="Helvetica" panose="020B0604020202020204" pitchFamily="34" charset="0"/>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Helvetica"/>
          <a:ea typeface="ＭＳ Ｐゴシック" pitchFamily="-112" charset="-128"/>
          <a:cs typeface="Helvetica"/>
        </a:defRPr>
      </a:lvl1pPr>
      <a:lvl2pPr marL="742950" indent="-285750" algn="l" defTabSz="457200" rtl="0" eaLnBrk="0" fontAlgn="base" hangingPunct="0">
        <a:spcBef>
          <a:spcPct val="20000"/>
        </a:spcBef>
        <a:spcAft>
          <a:spcPct val="0"/>
        </a:spcAft>
        <a:buFont typeface="Lucida Grande"/>
        <a:buChar char="–"/>
        <a:defRPr sz="2800" kern="1200">
          <a:solidFill>
            <a:schemeClr val="tx1"/>
          </a:solidFill>
          <a:latin typeface="Helvetica"/>
          <a:ea typeface="ＭＳ Ｐゴシック" pitchFamily="-112" charset="-128"/>
          <a:cs typeface="Helvetica"/>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Helvetica"/>
          <a:ea typeface="ＭＳ Ｐゴシック" pitchFamily="-112" charset="-128"/>
          <a:cs typeface="Helvetica"/>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Helvetica"/>
          <a:ea typeface="ＭＳ Ｐゴシック" pitchFamily="-112" charset="-128"/>
          <a:cs typeface="Helvetica"/>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3"/>
          <p:cNvSpPr txBox="1">
            <a:spLocks noChangeArrowheads="1"/>
          </p:cNvSpPr>
          <p:nvPr/>
        </p:nvSpPr>
        <p:spPr bwMode="auto">
          <a:xfrm>
            <a:off x="1744663" y="4787900"/>
            <a:ext cx="6064250"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2400" dirty="0">
                <a:latin typeface="Verdana" panose="020B0604030504040204" pitchFamily="34" charset="0"/>
              </a:rPr>
              <a:t>Use of Restraints</a:t>
            </a:r>
          </a:p>
          <a:p>
            <a:pPr algn="ctr" eaLnBrk="1" hangingPunct="1"/>
            <a:r>
              <a:rPr lang="en-US" altLang="en-US" sz="2400" dirty="0">
                <a:latin typeface="Verdana" panose="020B0604030504040204" pitchFamily="34" charset="0"/>
              </a:rPr>
              <a:t>Required Education for Providers</a:t>
            </a:r>
          </a:p>
          <a:p>
            <a:pPr algn="ctr" eaLnBrk="1" hangingPunct="1"/>
            <a:endParaRPr lang="en-US" altLang="en-US" sz="2400" dirty="0">
              <a:latin typeface="Verdana" panose="020B0604030504040204" pitchFamily="34" charset="0"/>
            </a:endParaRPr>
          </a:p>
          <a:p>
            <a:pPr algn="r" eaLnBrk="1" hangingPunct="1"/>
            <a:r>
              <a:rPr lang="en-US" altLang="en-US" sz="1000" dirty="0">
                <a:latin typeface="Verdana" panose="020B0604030504040204" pitchFamily="34" charset="0"/>
              </a:rPr>
              <a:t>Updated 4/25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Placeholder 2"/>
          <p:cNvSpPr>
            <a:spLocks noGrp="1" noChangeArrowheads="1"/>
          </p:cNvSpPr>
          <p:nvPr>
            <p:ph type="body" sz="quarter" idx="15"/>
          </p:nvPr>
        </p:nvSpPr>
        <p:spPr>
          <a:xfrm>
            <a:off x="325438" y="1700213"/>
            <a:ext cx="8229600" cy="3436937"/>
          </a:xfrm>
        </p:spPr>
        <p:txBody>
          <a:bodyPr/>
          <a:lstStyle/>
          <a:p>
            <a:r>
              <a:rPr lang="en-US" altLang="en-US" sz="2000">
                <a:latin typeface="Helvetica" panose="020B0604020202020204" pitchFamily="34" charset="0"/>
                <a:ea typeface="ＭＳ Ｐゴシック" panose="020B0600070205080204" pitchFamily="34" charset="-128"/>
                <a:cs typeface="Helvetica" panose="020B0604020202020204" pitchFamily="34" charset="0"/>
              </a:rPr>
              <a:t>Restraint or seclusion for non-violent patients must be ordered by a</a:t>
            </a:r>
          </a:p>
          <a:p>
            <a:r>
              <a:rPr lang="en-US" altLang="en-US" sz="2000">
                <a:latin typeface="Helvetica" panose="020B0604020202020204" pitchFamily="34" charset="0"/>
                <a:ea typeface="ＭＳ Ｐゴシック" panose="020B0600070205080204" pitchFamily="34" charset="-128"/>
                <a:cs typeface="Helvetica" panose="020B0604020202020204" pitchFamily="34" charset="0"/>
              </a:rPr>
              <a:t>Physician or LIP :</a:t>
            </a:r>
          </a:p>
          <a:p>
            <a:endParaRPr lang="en-US" altLang="en-US" sz="2000">
              <a:latin typeface="Helvetica" panose="020B0604020202020204" pitchFamily="34" charset="0"/>
              <a:ea typeface="ＭＳ Ｐゴシック" panose="020B0600070205080204" pitchFamily="34" charset="-128"/>
              <a:cs typeface="Helvetica" panose="020B0604020202020204" pitchFamily="34" charset="0"/>
            </a:endParaRPr>
          </a:p>
          <a:p>
            <a:r>
              <a:rPr lang="en-US" altLang="en-US" sz="2000">
                <a:latin typeface="Helvetica" panose="020B0604020202020204" pitchFamily="34" charset="0"/>
                <a:ea typeface="ＭＳ Ｐゴシック" panose="020B0600070205080204" pitchFamily="34" charset="-128"/>
                <a:cs typeface="Helvetica" panose="020B0604020202020204" pitchFamily="34" charset="0"/>
              </a:rPr>
              <a:t> Orders must be issued on a case-by-case basis.</a:t>
            </a:r>
          </a:p>
          <a:p>
            <a:r>
              <a:rPr lang="en-US" altLang="en-US" sz="2000">
                <a:latin typeface="Helvetica" panose="020B0604020202020204" pitchFamily="34" charset="0"/>
                <a:ea typeface="ＭＳ Ｐゴシック" panose="020B0600070205080204" pitchFamily="34" charset="-128"/>
                <a:cs typeface="Helvetica" panose="020B0604020202020204" pitchFamily="34" charset="0"/>
              </a:rPr>
              <a:t> Orders are time-limited.</a:t>
            </a:r>
          </a:p>
          <a:p>
            <a:r>
              <a:rPr lang="en-US" altLang="en-US" sz="2000">
                <a:latin typeface="Helvetica" panose="020B0604020202020204" pitchFamily="34" charset="0"/>
                <a:ea typeface="ＭＳ Ｐゴシック" panose="020B0600070205080204" pitchFamily="34" charset="-128"/>
                <a:cs typeface="Helvetica" panose="020B0604020202020204" pitchFamily="34" charset="0"/>
              </a:rPr>
              <a:t> PRN (as needed) orders are </a:t>
            </a:r>
            <a:r>
              <a:rPr lang="en-US" altLang="en-US" sz="2000" b="1">
                <a:latin typeface="Helvetica" panose="020B0604020202020204" pitchFamily="34" charset="0"/>
                <a:ea typeface="ＭＳ Ｐゴシック" panose="020B0600070205080204" pitchFamily="34" charset="-128"/>
                <a:cs typeface="Helvetica" panose="020B0604020202020204" pitchFamily="34" charset="0"/>
              </a:rPr>
              <a:t>NEVER</a:t>
            </a:r>
            <a:r>
              <a:rPr lang="en-US" altLang="en-US" sz="2000">
                <a:latin typeface="Helvetica" panose="020B0604020202020204" pitchFamily="34" charset="0"/>
                <a:ea typeface="ＭＳ Ｐゴシック" panose="020B0600070205080204" pitchFamily="34" charset="-128"/>
                <a:cs typeface="Helvetica" panose="020B0604020202020204" pitchFamily="34" charset="0"/>
              </a:rPr>
              <a:t> acceptable.</a:t>
            </a:r>
          </a:p>
          <a:p>
            <a:r>
              <a:rPr lang="en-US" altLang="en-US" sz="2000">
                <a:latin typeface="Helvetica" panose="020B0604020202020204" pitchFamily="34" charset="0"/>
                <a:ea typeface="ＭＳ Ｐゴシック" panose="020B0600070205080204" pitchFamily="34" charset="-128"/>
                <a:cs typeface="Helvetica" panose="020B0604020202020204" pitchFamily="34" charset="0"/>
              </a:rPr>
              <a:t> </a:t>
            </a:r>
            <a:r>
              <a:rPr lang="en-US" altLang="en-US" sz="2000" b="1">
                <a:solidFill>
                  <a:schemeClr val="tx1"/>
                </a:solidFill>
                <a:latin typeface="Helvetica" panose="020B0604020202020204" pitchFamily="34" charset="0"/>
                <a:ea typeface="ＭＳ Ｐゴシック" panose="020B0600070205080204" pitchFamily="34" charset="-128"/>
                <a:cs typeface="Helvetica" panose="020B0604020202020204" pitchFamily="34" charset="0"/>
              </a:rPr>
              <a:t>Every day</a:t>
            </a:r>
            <a:r>
              <a:rPr lang="en-US" altLang="en-US" sz="2000">
                <a:latin typeface="Helvetica" panose="020B0604020202020204" pitchFamily="34" charset="0"/>
                <a:ea typeface="ＭＳ Ｐゴシック" panose="020B0600070205080204" pitchFamily="34" charset="-128"/>
                <a:cs typeface="Helvetica" panose="020B0604020202020204" pitchFamily="34" charset="0"/>
              </a:rPr>
              <a:t>, the physician or LIP who is primarily responsible for the </a:t>
            </a:r>
            <a:r>
              <a:rPr lang="en-US" altLang="en-US" sz="2000" b="1">
                <a:latin typeface="Helvetica" panose="020B0604020202020204" pitchFamily="34" charset="0"/>
                <a:ea typeface="ＭＳ Ｐゴシック" panose="020B0600070205080204" pitchFamily="34" charset="-128"/>
                <a:cs typeface="Helvetica" panose="020B0604020202020204" pitchFamily="34" charset="0"/>
              </a:rPr>
              <a:t>patient must see and re-evaluate the patient before writing a new order</a:t>
            </a:r>
            <a:r>
              <a:rPr lang="en-US" altLang="en-US" sz="2000">
                <a:latin typeface="Helvetica" panose="020B0604020202020204" pitchFamily="34" charset="0"/>
                <a:ea typeface="ＭＳ Ｐゴシック" panose="020B0600070205080204" pitchFamily="34" charset="-128"/>
                <a:cs typeface="Helvetica" panose="020B0604020202020204" pitchFamily="34" charset="0"/>
              </a:rPr>
              <a:t>. The need for the restraint is documented in the note.</a:t>
            </a:r>
          </a:p>
        </p:txBody>
      </p:sp>
      <p:sp>
        <p:nvSpPr>
          <p:cNvPr id="5" name="Text Placeholder 2"/>
          <p:cNvSpPr>
            <a:spLocks noGrp="1"/>
          </p:cNvSpPr>
          <p:nvPr>
            <p:ph type="body" sz="quarter" idx="12"/>
          </p:nvPr>
        </p:nvSpPr>
        <p:spPr>
          <a:xfrm>
            <a:off x="4067175" y="296863"/>
            <a:ext cx="4572000" cy="633412"/>
          </a:xfrm>
        </p:spPr>
        <p:txBody>
          <a:bodyPr/>
          <a:lstStyle/>
          <a:p>
            <a:pPr>
              <a:defRPr/>
            </a:pPr>
            <a:r>
              <a:rPr lang="en-US" sz="2400" b="1" dirty="0">
                <a:solidFill>
                  <a:srgbClr val="7030A0"/>
                </a:solidFill>
                <a:effectLst>
                  <a:outerShdw blurRad="38100" dist="38100" dir="2700000" algn="tl">
                    <a:srgbClr val="000000">
                      <a:alpha val="43137"/>
                    </a:srgbClr>
                  </a:outerShdw>
                </a:effectLst>
              </a:rPr>
              <a:t>Non-Violent </a:t>
            </a:r>
            <a:r>
              <a:rPr lang="en-US" sz="2400" b="1" dirty="0" err="1">
                <a:solidFill>
                  <a:srgbClr val="7030A0"/>
                </a:solidFill>
                <a:effectLst>
                  <a:outerShdw blurRad="38100" dist="38100" dir="2700000" algn="tl">
                    <a:srgbClr val="000000">
                      <a:alpha val="43137"/>
                    </a:srgbClr>
                  </a:outerShdw>
                </a:effectLst>
              </a:rPr>
              <a:t>RestraintS</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a:xfrm>
            <a:off x="4222750" y="385763"/>
            <a:ext cx="4548188" cy="425450"/>
          </a:xfrm>
        </p:spPr>
        <p:txBody>
          <a:bodyPr/>
          <a:lstStyle/>
          <a:p>
            <a:pPr>
              <a:defRPr/>
            </a:pPr>
            <a:r>
              <a:rPr lang="en-US" sz="2400" b="1" dirty="0">
                <a:solidFill>
                  <a:srgbClr val="7030A0"/>
                </a:solidFill>
                <a:effectLst>
                  <a:outerShdw blurRad="38100" dist="38100" dir="2700000" algn="tl">
                    <a:srgbClr val="000000">
                      <a:alpha val="43137"/>
                    </a:srgbClr>
                  </a:outerShdw>
                </a:effectLst>
              </a:rPr>
              <a:t>Non-Violent Restraints</a:t>
            </a:r>
            <a:endParaRPr lang="en-US" sz="2400" dirty="0">
              <a:solidFill>
                <a:prstClr val="black"/>
              </a:solidFill>
            </a:endParaRPr>
          </a:p>
          <a:p>
            <a:pPr>
              <a:defRPr/>
            </a:pPr>
            <a:endParaRPr lang="en-US" dirty="0"/>
          </a:p>
        </p:txBody>
      </p:sp>
      <p:sp>
        <p:nvSpPr>
          <p:cNvPr id="21507" name="Text Placeholder 3"/>
          <p:cNvSpPr>
            <a:spLocks noGrp="1" noChangeArrowheads="1"/>
          </p:cNvSpPr>
          <p:nvPr>
            <p:ph type="body" sz="quarter" idx="15"/>
          </p:nvPr>
        </p:nvSpPr>
        <p:spPr>
          <a:xfrm>
            <a:off x="312738" y="1501775"/>
            <a:ext cx="8229600" cy="4959350"/>
          </a:xfrm>
        </p:spPr>
        <p:txBody>
          <a:bodyPr/>
          <a:lstStyle/>
          <a:p>
            <a:pPr algn="l"/>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Patients who have been placed in restraints by an RN </a:t>
            </a:r>
            <a:r>
              <a:rPr lang="en-US" altLang="en-US" sz="2000" b="1" dirty="0">
                <a:solidFill>
                  <a:schemeClr val="tx1"/>
                </a:solidFill>
                <a:latin typeface="Helvetica" panose="020B0604020202020204" pitchFamily="34" charset="0"/>
                <a:ea typeface="ＭＳ Ｐゴシック" panose="020B0600070205080204" pitchFamily="34" charset="-128"/>
                <a:cs typeface="Helvetica" panose="020B0604020202020204" pitchFamily="34" charset="0"/>
              </a:rPr>
              <a:t>emergently</a:t>
            </a:r>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 for non-violent reasons must be have an order placed immediately (not to exceed 5 minutes) and be evaluated (face to face) within one hour and re-evaluated in person by the provider primarily responsible for his or her care every day.  Patient must be on One to One Observation as well as restraint until the LIP evaluation (within one hour) is completed.</a:t>
            </a:r>
          </a:p>
          <a:p>
            <a:pPr algn="l"/>
            <a:endParaRPr lang="en-US" altLang="en-US" sz="900" dirty="0">
              <a:latin typeface="Helvetica" panose="020B0604020202020204" pitchFamily="34" charset="0"/>
              <a:ea typeface="ＭＳ Ｐゴシック" panose="020B0600070205080204" pitchFamily="34" charset="-128"/>
              <a:cs typeface="Helvetica" panose="020B0604020202020204" pitchFamily="34" charset="0"/>
            </a:endParaRPr>
          </a:p>
          <a:p>
            <a:pPr algn="l"/>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The evaluation (face to face) AND documentation must include:</a:t>
            </a:r>
          </a:p>
          <a:p>
            <a:pPr algn="l"/>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 The patient’s immediate situation</a:t>
            </a:r>
          </a:p>
          <a:p>
            <a:pPr algn="l"/>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 The patient’s reaction to the intervention</a:t>
            </a:r>
          </a:p>
          <a:p>
            <a:pPr algn="l"/>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 The patient’s medical and behavioral condition</a:t>
            </a:r>
          </a:p>
          <a:p>
            <a:pPr algn="l"/>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 The need to continue or terminate the restraint or seclusion</a:t>
            </a:r>
          </a:p>
          <a:p>
            <a:pPr algn="l"/>
            <a:endParaRPr lang="en-US" altLang="en-US" sz="2000" dirty="0">
              <a:latin typeface="Helvetica" panose="020B0604020202020204" pitchFamily="34" charset="0"/>
              <a:ea typeface="ＭＳ Ｐゴシック" panose="020B0600070205080204" pitchFamily="34" charset="-128"/>
              <a:cs typeface="Helvetica" panose="020B0604020202020204" pitchFamily="34" charset="0"/>
            </a:endParaRPr>
          </a:p>
          <a:p>
            <a:pPr algn="l"/>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Patients must also be monitored during restraint or seclusion by qualified and trained unit staff according to hospital policy.</a:t>
            </a:r>
          </a:p>
          <a:p>
            <a:endParaRPr lang="en-US" altLang="en-US" dirty="0">
              <a:latin typeface="Helvetica" panose="020B0604020202020204" pitchFamily="34" charset="0"/>
              <a:ea typeface="ＭＳ Ｐゴシック" panose="020B0600070205080204" pitchFamily="34" charset="-128"/>
              <a:cs typeface="Helvetica"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1"/>
          <p:cNvSpPr>
            <a:spLocks noGrp="1" noChangeArrowheads="1"/>
          </p:cNvSpPr>
          <p:nvPr>
            <p:ph type="body" sz="quarter" idx="14"/>
          </p:nvPr>
        </p:nvSpPr>
        <p:spPr>
          <a:xfrm>
            <a:off x="82550" y="6269038"/>
            <a:ext cx="9144000" cy="495300"/>
          </a:xfrm>
        </p:spPr>
        <p:txBody>
          <a:bodyPr/>
          <a:lstStyle/>
          <a:p>
            <a:r>
              <a:rPr lang="en-US" altLang="en-US" sz="1400" b="1">
                <a:solidFill>
                  <a:schemeClr val="bg1"/>
                </a:solidFill>
                <a:latin typeface="Helvetica" panose="020B0604020202020204" pitchFamily="34" charset="0"/>
                <a:ea typeface="ＭＳ Ｐゴシック" panose="020B0600070205080204" pitchFamily="34" charset="-128"/>
                <a:cs typeface="Helvetica" panose="020B0604020202020204" pitchFamily="34" charset="0"/>
              </a:rPr>
              <a:t>See slide #  13 &amp;14 for additional requirements for patients in a Psychiatric Unit in Violent/Self-Destructive Restraints and/or Seclusion</a:t>
            </a:r>
            <a:endParaRPr lang="en-US" altLang="en-US" sz="1400">
              <a:solidFill>
                <a:schemeClr val="bg1"/>
              </a:solidFill>
              <a:latin typeface="Helvetica" panose="020B0604020202020204" pitchFamily="34" charset="0"/>
              <a:ea typeface="ＭＳ Ｐゴシック" panose="020B0600070205080204" pitchFamily="34" charset="-128"/>
              <a:cs typeface="Helvetica" panose="020B0604020202020204" pitchFamily="34" charset="0"/>
            </a:endParaRPr>
          </a:p>
          <a:p>
            <a:endParaRPr lang="en-US" altLang="en-US">
              <a:solidFill>
                <a:schemeClr val="bg1"/>
              </a:solidFill>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3" name="Text Placeholder 2"/>
          <p:cNvSpPr>
            <a:spLocks noGrp="1"/>
          </p:cNvSpPr>
          <p:nvPr>
            <p:ph type="body" sz="quarter" idx="15"/>
          </p:nvPr>
        </p:nvSpPr>
        <p:spPr>
          <a:xfrm>
            <a:off x="44824" y="1146039"/>
            <a:ext cx="8982635" cy="5165496"/>
          </a:xfrm>
          <a:ln>
            <a:miter lim="800000"/>
            <a:headEnd/>
            <a:tailEnd/>
          </a:ln>
        </p:spPr>
        <p:txBody>
          <a:bodyPr/>
          <a:lstStyle/>
          <a:p>
            <a:pPr>
              <a:defRPr/>
            </a:pPr>
            <a:r>
              <a:rPr lang="en-US" sz="2000" dirty="0"/>
              <a:t>Restraint or seclusion for Violent/Self-destructive  patients may be ordered by a</a:t>
            </a:r>
          </a:p>
          <a:p>
            <a:pPr>
              <a:defRPr/>
            </a:pPr>
            <a:r>
              <a:rPr lang="en-US" sz="2000" dirty="0"/>
              <a:t>Physician/LIP on a Med/Surg Unit and </a:t>
            </a:r>
            <a:r>
              <a:rPr lang="en-US" sz="2000" b="1" dirty="0"/>
              <a:t>ONLY</a:t>
            </a:r>
            <a:r>
              <a:rPr lang="en-US" sz="2000" dirty="0"/>
              <a:t> by a Physician in a </a:t>
            </a:r>
            <a:r>
              <a:rPr lang="en-US" sz="2000" b="1" dirty="0"/>
              <a:t>behavioral health unit:</a:t>
            </a:r>
            <a:endParaRPr lang="en-US" sz="2000" dirty="0"/>
          </a:p>
          <a:p>
            <a:pPr>
              <a:defRPr/>
            </a:pPr>
            <a:r>
              <a:rPr lang="en-US" sz="2000" dirty="0"/>
              <a:t>        </a:t>
            </a:r>
            <a:r>
              <a:rPr lang="en-US" sz="1800" dirty="0"/>
              <a:t> </a:t>
            </a:r>
            <a:r>
              <a:rPr lang="en-US" sz="1600" dirty="0"/>
              <a:t>Orders must be issued on a case-by-case basis.</a:t>
            </a:r>
          </a:p>
          <a:p>
            <a:pPr>
              <a:defRPr/>
            </a:pPr>
            <a:r>
              <a:rPr lang="en-US" sz="2000" dirty="0"/>
              <a:t>		 </a:t>
            </a:r>
            <a:r>
              <a:rPr lang="en-US" sz="1800" dirty="0"/>
              <a:t> </a:t>
            </a:r>
            <a:r>
              <a:rPr lang="en-US" sz="1600" dirty="0"/>
              <a:t>Patient is on 1:1 observation as long as they are in a violent restraint</a:t>
            </a:r>
          </a:p>
          <a:p>
            <a:pPr>
              <a:defRPr/>
            </a:pPr>
            <a:r>
              <a:rPr lang="en-US" sz="1600" dirty="0"/>
              <a:t>          Orders are time limited and restricted to a specific duration based on patient   </a:t>
            </a:r>
          </a:p>
          <a:p>
            <a:pPr>
              <a:defRPr/>
            </a:pPr>
            <a:r>
              <a:rPr lang="en-US" sz="1600" dirty="0"/>
              <a:t>              age:                       </a:t>
            </a:r>
            <a:r>
              <a:rPr lang="en-US" sz="1600" dirty="0">
                <a:latin typeface="Helvetica" panose="020B0604020202020204" pitchFamily="34" charset="0"/>
                <a:cs typeface="Helvetica" panose="020B0604020202020204" pitchFamily="34" charset="0"/>
              </a:rPr>
              <a:t>2 hours for ages 18 and up</a:t>
            </a:r>
          </a:p>
          <a:p>
            <a:pPr lvl="5">
              <a:buFont typeface="Arial" panose="020B0604020202020204" pitchFamily="34" charset="0"/>
              <a:buChar char="•"/>
              <a:defRPr/>
            </a:pPr>
            <a:r>
              <a:rPr lang="en-US" sz="1600" dirty="0">
                <a:solidFill>
                  <a:srgbClr val="B60225"/>
                </a:solidFill>
                <a:latin typeface="Helvetica" panose="020B0604020202020204" pitchFamily="34" charset="0"/>
                <a:cs typeface="Helvetica" panose="020B0604020202020204" pitchFamily="34" charset="0"/>
              </a:rPr>
              <a:t>1 hour ages 10-17</a:t>
            </a:r>
          </a:p>
          <a:p>
            <a:pPr lvl="5">
              <a:buFont typeface="Arial" panose="020B0604020202020204" pitchFamily="34" charset="0"/>
              <a:buChar char="•"/>
              <a:defRPr/>
            </a:pPr>
            <a:r>
              <a:rPr lang="en-US" sz="1600" dirty="0">
                <a:solidFill>
                  <a:srgbClr val="B60225"/>
                </a:solidFill>
                <a:latin typeface="Helvetica" panose="020B0604020202020204" pitchFamily="34" charset="0"/>
                <a:cs typeface="Helvetica" panose="020B0604020202020204" pitchFamily="34" charset="0"/>
              </a:rPr>
              <a:t>30 minutes age 9 and younger</a:t>
            </a:r>
          </a:p>
          <a:p>
            <a:pPr>
              <a:defRPr/>
            </a:pPr>
            <a:r>
              <a:rPr lang="en-US" sz="1600" dirty="0"/>
              <a:t>           PRN (as needed) orders are NEVER acceptable.</a:t>
            </a:r>
          </a:p>
          <a:p>
            <a:pPr>
              <a:defRPr/>
            </a:pPr>
            <a:r>
              <a:rPr lang="en-US" sz="1600" dirty="0"/>
              <a:t>           </a:t>
            </a:r>
            <a:r>
              <a:rPr lang="en-US" sz="1800" b="1" dirty="0"/>
              <a:t>Every 24 hours </a:t>
            </a:r>
            <a:r>
              <a:rPr lang="en-US" sz="1600" dirty="0"/>
              <a:t>or less, the physician who is primarily responsible for the patient 		      </a:t>
            </a:r>
            <a:r>
              <a:rPr lang="en-US" sz="1600" b="1" dirty="0">
                <a:solidFill>
                  <a:schemeClr val="tx1"/>
                </a:solidFill>
              </a:rPr>
              <a:t>must see (face to face)</a:t>
            </a:r>
            <a:r>
              <a:rPr lang="en-US" sz="1600" dirty="0"/>
              <a:t> the patient before renewing any more orders and 		  </a:t>
            </a:r>
          </a:p>
          <a:p>
            <a:pPr>
              <a:defRPr/>
            </a:pPr>
            <a:r>
              <a:rPr lang="en-US" sz="1600" dirty="0"/>
              <a:t>              document their evaluation.  i.e. after initial order and face to face evaluation, 			</a:t>
            </a:r>
          </a:p>
          <a:p>
            <a:pPr>
              <a:defRPr/>
            </a:pPr>
            <a:r>
              <a:rPr lang="en-US" sz="1600" dirty="0"/>
              <a:t>              renewals may be done but only for 24 hours before re-evaluation of the patient.</a:t>
            </a:r>
          </a:p>
          <a:p>
            <a:pPr marL="0" indent="0">
              <a:buFont typeface="Arial" panose="020B0604020202020204" pitchFamily="34" charset="0"/>
              <a:buChar char="•"/>
              <a:defRPr/>
            </a:pPr>
            <a:r>
              <a:rPr lang="en-US" sz="1600" dirty="0"/>
              <a:t>       </a:t>
            </a:r>
            <a:r>
              <a:rPr lang="en-US" sz="1600" b="1" dirty="0"/>
              <a:t>Orders cannot be renewed on behavioral health units </a:t>
            </a:r>
            <a:r>
              <a:rPr lang="en-US" sz="1600" dirty="0"/>
              <a:t>but can renewed, if needed, on other              </a:t>
            </a:r>
          </a:p>
          <a:p>
            <a:pPr marL="0" indent="0">
              <a:defRPr/>
            </a:pPr>
            <a:r>
              <a:rPr lang="en-US" sz="1600" dirty="0"/>
              <a:t>         services i.e. medicine, surgery. </a:t>
            </a:r>
            <a:endParaRPr lang="en-US" sz="1600" dirty="0">
              <a:latin typeface="Helvetica" panose="020B0604020202020204" pitchFamily="34" charset="0"/>
              <a:cs typeface="Helvetica" panose="020B0604020202020204" pitchFamily="34" charset="0"/>
            </a:endParaRPr>
          </a:p>
          <a:p>
            <a:pPr>
              <a:defRPr/>
            </a:pPr>
            <a:endParaRPr lang="en-US" sz="1800" dirty="0"/>
          </a:p>
        </p:txBody>
      </p:sp>
      <p:sp>
        <p:nvSpPr>
          <p:cNvPr id="5" name="Text Placeholder 2"/>
          <p:cNvSpPr>
            <a:spLocks noGrp="1"/>
          </p:cNvSpPr>
          <p:nvPr>
            <p:ph type="body" sz="quarter" idx="12"/>
          </p:nvPr>
        </p:nvSpPr>
        <p:spPr>
          <a:xfrm>
            <a:off x="4170363" y="288925"/>
            <a:ext cx="4619625" cy="806450"/>
          </a:xfrm>
        </p:spPr>
        <p:txBody>
          <a:bodyPr/>
          <a:lstStyle/>
          <a:p>
            <a:pPr algn="l">
              <a:defRPr/>
            </a:pPr>
            <a:r>
              <a:rPr lang="en-US" sz="2400" b="1" dirty="0">
                <a:solidFill>
                  <a:srgbClr val="7030A0"/>
                </a:solidFill>
                <a:effectLst>
                  <a:outerShdw blurRad="38100" dist="38100" dir="2700000" algn="tl">
                    <a:srgbClr val="000000">
                      <a:alpha val="43137"/>
                    </a:srgbClr>
                  </a:outerShdw>
                </a:effectLst>
              </a:rPr>
              <a:t>Violent/Self-destructive  </a:t>
            </a:r>
            <a:r>
              <a:rPr lang="en-US" sz="2400" b="1" dirty="0" err="1">
                <a:solidFill>
                  <a:srgbClr val="7030A0"/>
                </a:solidFill>
                <a:effectLst>
                  <a:outerShdw blurRad="38100" dist="38100" dir="2700000" algn="tl">
                    <a:srgbClr val="000000">
                      <a:alpha val="43137"/>
                    </a:srgbClr>
                  </a:outerShdw>
                </a:effectLst>
              </a:rPr>
              <a:t>RestraintS</a:t>
            </a:r>
            <a:endParaRPr lang="en-US" sz="2400" dirty="0">
              <a:solidFill>
                <a:prstClr val="black"/>
              </a:solidFill>
            </a:endParaRPr>
          </a:p>
          <a:p>
            <a:pPr algn="l">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5"/>
          <p:cNvSpPr txBox="1">
            <a:spLocks noChangeArrowheads="1"/>
          </p:cNvSpPr>
          <p:nvPr/>
        </p:nvSpPr>
        <p:spPr bwMode="auto">
          <a:xfrm>
            <a:off x="276225" y="1335088"/>
            <a:ext cx="8326438"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400"/>
              <a:t>Restraint and seclusion must be documented fully in the patient’s medical record. Documentation i.e. progress note should include:</a:t>
            </a:r>
          </a:p>
          <a:p>
            <a:pPr eaLnBrk="1" hangingPunct="1"/>
            <a:endParaRPr lang="en-US" altLang="en-US"/>
          </a:p>
        </p:txBody>
      </p:sp>
      <p:sp>
        <p:nvSpPr>
          <p:cNvPr id="23555" name="Text Placeholder 2"/>
          <p:cNvSpPr>
            <a:spLocks noGrp="1" noChangeArrowheads="1"/>
          </p:cNvSpPr>
          <p:nvPr>
            <p:ph type="body" sz="quarter" idx="15"/>
          </p:nvPr>
        </p:nvSpPr>
        <p:spPr>
          <a:xfrm>
            <a:off x="457200" y="1092200"/>
            <a:ext cx="8229600" cy="5186363"/>
          </a:xfrm>
        </p:spPr>
        <p:txBody>
          <a:bodyPr/>
          <a:lstStyle/>
          <a:p>
            <a:pPr algn="l"/>
            <a:r>
              <a:rPr lang="en-US" altLang="en-US" sz="2000">
                <a:latin typeface="Helvetica" panose="020B0604020202020204" pitchFamily="34" charset="0"/>
                <a:ea typeface="ＭＳ Ｐゴシック" panose="020B0600070205080204" pitchFamily="34" charset="-128"/>
                <a:cs typeface="Helvetica" panose="020B0604020202020204" pitchFamily="34" charset="0"/>
              </a:rPr>
              <a:t>a. Actions/behaviors or conditions that indicated the initial and/or</a:t>
            </a:r>
          </a:p>
          <a:p>
            <a:pPr algn="l"/>
            <a:r>
              <a:rPr lang="en-US" altLang="en-US" sz="2000">
                <a:latin typeface="Helvetica" panose="020B0604020202020204" pitchFamily="34" charset="0"/>
                <a:ea typeface="ＭＳ Ｐゴシック" panose="020B0600070205080204" pitchFamily="34" charset="-128"/>
                <a:cs typeface="Helvetica" panose="020B0604020202020204" pitchFamily="34" charset="0"/>
              </a:rPr>
              <a:t>    continued use of restraint.</a:t>
            </a:r>
          </a:p>
          <a:p>
            <a:pPr algn="l"/>
            <a:r>
              <a:rPr lang="en-US" altLang="en-US" sz="2000">
                <a:latin typeface="Helvetica" panose="020B0604020202020204" pitchFamily="34" charset="0"/>
                <a:ea typeface="ＭＳ Ｐゴシック" panose="020B0600070205080204" pitchFamily="34" charset="-128"/>
                <a:cs typeface="Helvetica" panose="020B0604020202020204" pitchFamily="34" charset="0"/>
              </a:rPr>
              <a:t>b. Consideration or failure of nonphysical interventions/alternatives.</a:t>
            </a:r>
          </a:p>
          <a:p>
            <a:pPr algn="l"/>
            <a:r>
              <a:rPr lang="en-US" altLang="en-US" sz="2000">
                <a:latin typeface="Helvetica" panose="020B0604020202020204" pitchFamily="34" charset="0"/>
                <a:ea typeface="ＭＳ Ｐゴシック" panose="020B0600070205080204" pitchFamily="34" charset="-128"/>
                <a:cs typeface="Helvetica" panose="020B0604020202020204" pitchFamily="34" charset="0"/>
              </a:rPr>
              <a:t>c. Restraint orders/time of initiation.</a:t>
            </a:r>
          </a:p>
          <a:p>
            <a:pPr algn="l"/>
            <a:r>
              <a:rPr lang="en-US" altLang="en-US" sz="2000">
                <a:latin typeface="Helvetica" panose="020B0604020202020204" pitchFamily="34" charset="0"/>
                <a:ea typeface="ＭＳ Ｐゴシック" panose="020B0600070205080204" pitchFamily="34" charset="-128"/>
                <a:cs typeface="Helvetica" panose="020B0604020202020204" pitchFamily="34" charset="0"/>
              </a:rPr>
              <a:t>d. Patient monitoring/assessment/reassessment.</a:t>
            </a:r>
          </a:p>
          <a:p>
            <a:pPr algn="l"/>
            <a:r>
              <a:rPr lang="en-US" altLang="en-US" sz="2000">
                <a:latin typeface="Helvetica" panose="020B0604020202020204" pitchFamily="34" charset="0"/>
                <a:ea typeface="ＭＳ Ｐゴシック" panose="020B0600070205080204" pitchFamily="34" charset="-128"/>
                <a:cs typeface="Helvetica" panose="020B0604020202020204" pitchFamily="34" charset="0"/>
              </a:rPr>
              <a:t>e. Significant changes in the patient’s condition.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Placeholder 1"/>
          <p:cNvSpPr>
            <a:spLocks noGrp="1" noChangeArrowheads="1"/>
          </p:cNvSpPr>
          <p:nvPr>
            <p:ph type="body" sz="quarter" idx="14"/>
          </p:nvPr>
        </p:nvSpPr>
        <p:spPr/>
        <p:txBody>
          <a:bodyPr/>
          <a:lstStyle/>
          <a:p>
            <a:r>
              <a:rPr lang="en-US" altLang="en-US">
                <a:latin typeface="Helvetica" panose="020B0604020202020204" pitchFamily="34" charset="0"/>
                <a:ea typeface="ＭＳ Ｐゴシック" panose="020B0600070205080204" pitchFamily="34" charset="-128"/>
                <a:cs typeface="Helvetica" panose="020B0604020202020204" pitchFamily="34" charset="0"/>
              </a:rPr>
              <a:t>Universal Precautions apply to all patient contacts</a:t>
            </a:r>
          </a:p>
        </p:txBody>
      </p:sp>
      <p:sp>
        <p:nvSpPr>
          <p:cNvPr id="24579" name="Text Placeholder 2"/>
          <p:cNvSpPr>
            <a:spLocks noGrp="1" noChangeArrowheads="1"/>
          </p:cNvSpPr>
          <p:nvPr>
            <p:ph type="body" sz="quarter" idx="15"/>
          </p:nvPr>
        </p:nvSpPr>
        <p:spPr>
          <a:xfrm>
            <a:off x="374650" y="1149350"/>
            <a:ext cx="8528050" cy="5065713"/>
          </a:xfrm>
        </p:spPr>
        <p:txBody>
          <a:bodyPr/>
          <a:lstStyle/>
          <a:p>
            <a:r>
              <a:rPr lang="en-US" altLang="en-US" sz="1700">
                <a:latin typeface="Helvetica" panose="020B0604020202020204" pitchFamily="34" charset="0"/>
                <a:ea typeface="ＭＳ Ｐゴシック" panose="020B0600070205080204" pitchFamily="34" charset="-128"/>
                <a:cs typeface="Helvetica" panose="020B0604020202020204" pitchFamily="34" charset="0"/>
              </a:rPr>
              <a:t>Positional asphyxiation- During holding of a patient it is important to have another person monitor the patient for signs of respiratory distress, i.e. inability to breath while being held.  Release if patient has respiratory distress.</a:t>
            </a:r>
          </a:p>
          <a:p>
            <a:r>
              <a:rPr lang="en-US" altLang="en-US" sz="1700">
                <a:latin typeface="Helvetica" panose="020B0604020202020204" pitchFamily="34" charset="0"/>
                <a:ea typeface="ＭＳ Ｐゴシック" panose="020B0600070205080204" pitchFamily="34" charset="-128"/>
                <a:cs typeface="Helvetica" panose="020B0604020202020204" pitchFamily="34" charset="0"/>
              </a:rPr>
              <a:t>Hanging in a restraint- if a patient is witnessed hanging by their neck in a restraint, it is to be immediately removed (cut off if necessary). Lower patient to the floor, get help and begin CPR as needed.</a:t>
            </a:r>
          </a:p>
          <a:p>
            <a:r>
              <a:rPr lang="en-US" altLang="en-US" sz="1700">
                <a:latin typeface="Helvetica" panose="020B0604020202020204" pitchFamily="34" charset="0"/>
                <a:ea typeface="ＭＳ Ｐゴシック" panose="020B0600070205080204" pitchFamily="34" charset="-128"/>
                <a:cs typeface="Helvetica" panose="020B0604020202020204" pitchFamily="34" charset="0"/>
              </a:rPr>
              <a:t>Circulatory compromise- if a restrained limb is blue, or cold, or painful to patient, then immediately release the restraint and call for help.  </a:t>
            </a:r>
          </a:p>
          <a:p>
            <a:r>
              <a:rPr lang="en-US" altLang="en-US" sz="1700">
                <a:latin typeface="Helvetica" panose="020B0604020202020204" pitchFamily="34" charset="0"/>
                <a:ea typeface="ＭＳ Ｐゴシック" panose="020B0600070205080204" pitchFamily="34" charset="-128"/>
                <a:cs typeface="Helvetica" panose="020B0604020202020204" pitchFamily="34" charset="0"/>
              </a:rPr>
              <a:t>Psychological distress r/t restraint- if patient communicates feelings of helplessness or hopelessness while in restraint, release the patient from the restraint if appropriate and consider a consult to psychiatry.</a:t>
            </a:r>
          </a:p>
          <a:p>
            <a:r>
              <a:rPr lang="en-US" altLang="en-US" sz="1700">
                <a:latin typeface="Helvetica" panose="020B0604020202020204" pitchFamily="34" charset="0"/>
                <a:ea typeface="ＭＳ Ｐゴシック" panose="020B0600070205080204" pitchFamily="34" charset="-128"/>
                <a:cs typeface="Helvetica" panose="020B0604020202020204" pitchFamily="34" charset="0"/>
              </a:rPr>
              <a:t>Bleeding- if a patient is found to be bleeding, release restraint, apply pressure to the site and call for help. </a:t>
            </a:r>
          </a:p>
          <a:p>
            <a:r>
              <a:rPr lang="en-US" altLang="en-US" sz="1700">
                <a:latin typeface="Helvetica" panose="020B0604020202020204" pitchFamily="34" charset="0"/>
                <a:ea typeface="ＭＳ Ｐゴシック" panose="020B0600070205080204" pitchFamily="34" charset="-128"/>
                <a:cs typeface="Helvetica" panose="020B0604020202020204" pitchFamily="34" charset="0"/>
              </a:rPr>
              <a:t>Choking- if a patient is found to be choking on food/fluids or any foreign body i.e. medications…release restraints, place the head of the bed up and administer Heimlich maneuver if necessary.  Call for assistance. </a:t>
            </a:r>
          </a:p>
          <a:p>
            <a:r>
              <a:rPr lang="en-US" altLang="en-US" sz="1700">
                <a:latin typeface="Helvetica" panose="020B0604020202020204" pitchFamily="34" charset="0"/>
                <a:ea typeface="ＭＳ Ｐゴシック" panose="020B0600070205080204" pitchFamily="34" charset="-128"/>
                <a:cs typeface="Helvetica" panose="020B0604020202020204" pitchFamily="34" charset="0"/>
              </a:rPr>
              <a:t>If a patient is found unconscious, release restraints, call for help, open airway, and begin CPR if necessary.</a:t>
            </a:r>
          </a:p>
          <a:p>
            <a:endParaRPr lang="en-US" altLang="en-US" sz="1800">
              <a:latin typeface="Helvetica" panose="020B0604020202020204" pitchFamily="34" charset="0"/>
              <a:ea typeface="ＭＳ Ｐゴシック" panose="020B0600070205080204" pitchFamily="34" charset="-128"/>
              <a:cs typeface="Helvetica" panose="020B0604020202020204" pitchFamily="34" charset="0"/>
            </a:endParaRPr>
          </a:p>
          <a:p>
            <a:endParaRPr lang="en-US" altLang="en-US" sz="1800">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4" name="Text Placeholder 3"/>
          <p:cNvSpPr>
            <a:spLocks noGrp="1"/>
          </p:cNvSpPr>
          <p:nvPr>
            <p:ph type="body" sz="quarter" idx="12"/>
          </p:nvPr>
        </p:nvSpPr>
        <p:spPr>
          <a:xfrm>
            <a:off x="3805238" y="444500"/>
            <a:ext cx="4900612" cy="538163"/>
          </a:xfrm>
        </p:spPr>
        <p:txBody>
          <a:bodyPr/>
          <a:lstStyle/>
          <a:p>
            <a:pPr>
              <a:defRPr/>
            </a:pPr>
            <a:r>
              <a:rPr lang="en-US" sz="1600" b="1" i="1" dirty="0">
                <a:solidFill>
                  <a:srgbClr val="B60225"/>
                </a:solidFill>
                <a:effectLst>
                  <a:outerShdw blurRad="38100" dist="38100" dir="2700000" algn="tl">
                    <a:srgbClr val="000000">
                      <a:alpha val="43137"/>
                    </a:srgbClr>
                  </a:outerShdw>
                </a:effectLst>
              </a:rPr>
              <a:t>Potential Physical and psychological issues related to use of Restraints</a:t>
            </a:r>
          </a:p>
          <a:p>
            <a:pPr>
              <a:defRPr/>
            </a:pPr>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Placeholder 1"/>
          <p:cNvSpPr>
            <a:spLocks noGrp="1" noChangeArrowheads="1"/>
          </p:cNvSpPr>
          <p:nvPr>
            <p:ph type="body" sz="quarter" idx="14"/>
          </p:nvPr>
        </p:nvSpPr>
        <p:spPr/>
        <p:txBody>
          <a:bodyPr/>
          <a:lstStyle/>
          <a:p>
            <a:endParaRPr lang="en-US" altLang="en-US">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4" name="Text Placeholder 3"/>
          <p:cNvSpPr>
            <a:spLocks noGrp="1"/>
          </p:cNvSpPr>
          <p:nvPr>
            <p:ph type="body" sz="quarter" idx="12"/>
          </p:nvPr>
        </p:nvSpPr>
        <p:spPr>
          <a:xfrm>
            <a:off x="4735513" y="465138"/>
            <a:ext cx="3951287" cy="381000"/>
          </a:xfrm>
        </p:spPr>
        <p:txBody>
          <a:bodyPr/>
          <a:lstStyle/>
          <a:p>
            <a:pPr>
              <a:defRPr/>
            </a:pPr>
            <a:r>
              <a:rPr lang="en-US" sz="2000" b="1" dirty="0">
                <a:solidFill>
                  <a:srgbClr val="C03137"/>
                </a:solidFill>
              </a:rPr>
              <a:t>Powerchart order entry</a:t>
            </a:r>
          </a:p>
        </p:txBody>
      </p:sp>
      <p:pic>
        <p:nvPicPr>
          <p:cNvPr id="256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50" y="1211263"/>
            <a:ext cx="8680450" cy="454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TextBox 5"/>
          <p:cNvSpPr txBox="1">
            <a:spLocks noChangeArrowheads="1"/>
          </p:cNvSpPr>
          <p:nvPr/>
        </p:nvSpPr>
        <p:spPr bwMode="auto">
          <a:xfrm>
            <a:off x="222250" y="4367213"/>
            <a:ext cx="7510463"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a:t>Non-Violent Restraint order- all fields are required.  If you have already seen the patient, choose yes.  A screen will pop up, click continue and the Face to Face Note will appear.  Complete this and your face to face note is done.  If you click no, you need to add THIS specific note when you do see the patient.</a:t>
            </a:r>
          </a:p>
          <a:p>
            <a:pPr eaLnBrk="1" hangingPunct="1"/>
            <a:endParaRPr lang="en-US" altLang="en-US"/>
          </a:p>
          <a:p>
            <a:pPr eaLnBrk="1" hangingPunct="1"/>
            <a:r>
              <a:rPr lang="en-US" altLang="en-US"/>
              <a:t>Restraint orders are final once signed and can no longer be modified.  Renewals need all required fields.</a:t>
            </a:r>
          </a:p>
        </p:txBody>
      </p:sp>
      <p:sp>
        <p:nvSpPr>
          <p:cNvPr id="3" name="Left Arrow 2"/>
          <p:cNvSpPr/>
          <p:nvPr/>
        </p:nvSpPr>
        <p:spPr>
          <a:xfrm rot="845952">
            <a:off x="1828800" y="4098925"/>
            <a:ext cx="600075" cy="169863"/>
          </a:xfrm>
          <a:prstGeom prst="leftArrow">
            <a:avLst/>
          </a:prstGeom>
          <a:solidFill>
            <a:schemeClr val="accent2"/>
          </a:soli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p>
        </p:txBody>
      </p:sp>
      <p:sp>
        <p:nvSpPr>
          <p:cNvPr id="25607" name="TextBox 6"/>
          <p:cNvSpPr txBox="1">
            <a:spLocks noChangeArrowheads="1"/>
          </p:cNvSpPr>
          <p:nvPr/>
        </p:nvSpPr>
        <p:spPr bwMode="auto">
          <a:xfrm>
            <a:off x="2463800" y="4090988"/>
            <a:ext cx="4343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a:t>This button not constitute a note.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Placeholder 1"/>
          <p:cNvSpPr>
            <a:spLocks noGrp="1" noChangeArrowheads="1"/>
          </p:cNvSpPr>
          <p:nvPr>
            <p:ph type="body" sz="quarter" idx="14"/>
          </p:nvPr>
        </p:nvSpPr>
        <p:spPr/>
        <p:txBody>
          <a:bodyPr/>
          <a:lstStyle/>
          <a:p>
            <a:endParaRPr lang="en-US" altLang="en-US">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3" name="Text Placeholder 2"/>
          <p:cNvSpPr>
            <a:spLocks noGrp="1"/>
          </p:cNvSpPr>
          <p:nvPr>
            <p:ph type="body" sz="quarter" idx="12"/>
          </p:nvPr>
        </p:nvSpPr>
        <p:spPr>
          <a:xfrm>
            <a:off x="4735513" y="465138"/>
            <a:ext cx="3951287" cy="381000"/>
          </a:xfrm>
        </p:spPr>
        <p:txBody>
          <a:bodyPr/>
          <a:lstStyle/>
          <a:p>
            <a:pPr>
              <a:defRPr/>
            </a:pPr>
            <a:endParaRPr lang="en-US"/>
          </a:p>
        </p:txBody>
      </p:sp>
      <p:pic>
        <p:nvPicPr>
          <p:cNvPr id="266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28713"/>
            <a:ext cx="9144000" cy="509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TextBox 5"/>
          <p:cNvSpPr txBox="1">
            <a:spLocks noChangeArrowheads="1"/>
          </p:cNvSpPr>
          <p:nvPr/>
        </p:nvSpPr>
        <p:spPr bwMode="auto">
          <a:xfrm>
            <a:off x="5068888" y="2584450"/>
            <a:ext cx="3748087"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solidFill>
                  <a:srgbClr val="B60225"/>
                </a:solidFill>
              </a:rPr>
              <a:t>This is the required face to face form that pops up when you click “yes and choose continue” from the order for both Non-Violent and Violent Self Destructive Restraint orders</a:t>
            </a:r>
            <a:r>
              <a:rPr lang="en-US" altLang="en-US"/>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136650"/>
            <a:ext cx="8645525" cy="336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TextBox 5"/>
          <p:cNvSpPr txBox="1">
            <a:spLocks noChangeArrowheads="1"/>
          </p:cNvSpPr>
          <p:nvPr/>
        </p:nvSpPr>
        <p:spPr bwMode="auto">
          <a:xfrm>
            <a:off x="282575" y="3884613"/>
            <a:ext cx="7526338"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600" dirty="0"/>
              <a:t>Violent-Self Destructive Restraint order- all fields are required.  Please make sure if you have If you have already seen the patient, choose yes.  A screen will pop up, click continue and the Face to Face Note will appear.  Complete this and your face to face note is done.  If you click no, you need to add THIS specific note when you do see the patient.</a:t>
            </a:r>
          </a:p>
          <a:p>
            <a:pPr eaLnBrk="1" hangingPunct="1"/>
            <a:r>
              <a:rPr lang="en-US" altLang="en-US" sz="1600" dirty="0"/>
              <a:t>UNLESS the patient is on a behavioral health unit (CPEP, 12 N or 10N).  </a:t>
            </a:r>
          </a:p>
          <a:p>
            <a:pPr eaLnBrk="1" hangingPunct="1"/>
            <a:r>
              <a:rPr lang="en-US" altLang="en-US" sz="1600" dirty="0"/>
              <a:t>Restraint orders are final once signed and can no longer be modified.  Renewals need all required fields.  Behavioral Health units must always have a new (initiation order for all episodes).</a:t>
            </a:r>
          </a:p>
          <a:p>
            <a:pPr eaLnBrk="1" hangingPunct="1"/>
            <a:endParaRPr lang="en-US" altLang="en-US" sz="1600" dirty="0"/>
          </a:p>
        </p:txBody>
      </p:sp>
      <p:sp>
        <p:nvSpPr>
          <p:cNvPr id="27652" name="Text Placeholder 6"/>
          <p:cNvSpPr>
            <a:spLocks noGrp="1" noChangeArrowheads="1"/>
          </p:cNvSpPr>
          <p:nvPr>
            <p:ph type="body" sz="quarter" idx="14"/>
          </p:nvPr>
        </p:nvSpPr>
        <p:spPr>
          <a:xfrm>
            <a:off x="0" y="6280150"/>
            <a:ext cx="9144000" cy="369332"/>
          </a:xfrm>
        </p:spPr>
        <p:txBody>
          <a:bodyPr>
            <a:spAutoFit/>
          </a:bodyPr>
          <a:lstStyle/>
          <a:p>
            <a:r>
              <a:rPr lang="en-US" altLang="en-US" sz="1800" dirty="0">
                <a:latin typeface="Helvetica" panose="020B0604020202020204" pitchFamily="34" charset="0"/>
                <a:ea typeface="ＭＳ Ｐゴシック" panose="020B0600070205080204" pitchFamily="34" charset="-128"/>
                <a:cs typeface="Helvetica" panose="020B0604020202020204" pitchFamily="34" charset="0"/>
              </a:rPr>
              <a:t>This is the end of the presentation for MD/LIP’s that do not work in </a:t>
            </a:r>
            <a:r>
              <a:rPr lang="en-US" sz="1800" dirty="0"/>
              <a:t>behavioral health units </a:t>
            </a:r>
            <a:endParaRPr lang="en-US" altLang="en-US" sz="1800" dirty="0">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8" name="Text Placeholder 3"/>
          <p:cNvSpPr>
            <a:spLocks noGrp="1"/>
          </p:cNvSpPr>
          <p:nvPr>
            <p:ph type="body" sz="quarter" idx="12"/>
          </p:nvPr>
        </p:nvSpPr>
        <p:spPr>
          <a:xfrm>
            <a:off x="4735513" y="465138"/>
            <a:ext cx="3951287" cy="381000"/>
          </a:xfrm>
        </p:spPr>
        <p:txBody>
          <a:bodyPr/>
          <a:lstStyle/>
          <a:p>
            <a:pPr>
              <a:defRPr/>
            </a:pPr>
            <a:r>
              <a:rPr lang="en-US" sz="2000" b="1" dirty="0">
                <a:solidFill>
                  <a:srgbClr val="C03137"/>
                </a:solidFill>
              </a:rPr>
              <a:t>Powerchart order entry</a:t>
            </a:r>
          </a:p>
        </p:txBody>
      </p:sp>
      <p:sp>
        <p:nvSpPr>
          <p:cNvPr id="9" name="Left Arrow 8"/>
          <p:cNvSpPr/>
          <p:nvPr/>
        </p:nvSpPr>
        <p:spPr>
          <a:xfrm rot="845952">
            <a:off x="1847850" y="3644900"/>
            <a:ext cx="598488" cy="169863"/>
          </a:xfrm>
          <a:prstGeom prst="leftArrow">
            <a:avLst/>
          </a:prstGeom>
          <a:solidFill>
            <a:schemeClr val="accent2"/>
          </a:soli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p>
        </p:txBody>
      </p:sp>
      <p:sp>
        <p:nvSpPr>
          <p:cNvPr id="27655" name="TextBox 9"/>
          <p:cNvSpPr txBox="1">
            <a:spLocks noChangeArrowheads="1"/>
          </p:cNvSpPr>
          <p:nvPr/>
        </p:nvSpPr>
        <p:spPr bwMode="auto">
          <a:xfrm>
            <a:off x="2400300" y="3595688"/>
            <a:ext cx="43434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a:t>This button not constitute a note.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Placeholder 1"/>
          <p:cNvSpPr>
            <a:spLocks noGrp="1" noChangeArrowheads="1"/>
          </p:cNvSpPr>
          <p:nvPr>
            <p:ph type="body" sz="quarter" idx="14"/>
          </p:nvPr>
        </p:nvSpPr>
        <p:spPr/>
        <p:txBody>
          <a:bodyPr/>
          <a:lstStyle/>
          <a:p>
            <a:endParaRPr lang="en-US" altLang="en-US">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3" name="Text Placeholder 2"/>
          <p:cNvSpPr>
            <a:spLocks noGrp="1"/>
          </p:cNvSpPr>
          <p:nvPr>
            <p:ph type="body" sz="quarter" idx="12"/>
          </p:nvPr>
        </p:nvSpPr>
        <p:spPr>
          <a:xfrm>
            <a:off x="4030663" y="288925"/>
            <a:ext cx="4905947" cy="938213"/>
          </a:xfrm>
        </p:spPr>
        <p:txBody>
          <a:bodyPr/>
          <a:lstStyle/>
          <a:p>
            <a:pPr algn="ctr">
              <a:defRPr/>
            </a:pPr>
            <a:r>
              <a:rPr lang="en-US" sz="1800" b="1" dirty="0">
                <a:solidFill>
                  <a:srgbClr val="C03137"/>
                </a:solidFill>
                <a:effectLst>
                  <a:outerShdw blurRad="38100" dist="38100" dir="2700000" algn="tl">
                    <a:srgbClr val="000000">
                      <a:alpha val="43137"/>
                    </a:srgbClr>
                  </a:outerShdw>
                </a:effectLst>
              </a:rPr>
              <a:t>Additional Requirements for Restraints on a behavioral health unit</a:t>
            </a:r>
          </a:p>
          <a:p>
            <a:pPr algn="ctr">
              <a:defRPr/>
            </a:pPr>
            <a:endParaRPr lang="en-US" sz="1800" b="1" dirty="0">
              <a:solidFill>
                <a:srgbClr val="C03137"/>
              </a:solidFill>
              <a:effectLst>
                <a:outerShdw blurRad="38100" dist="38100" dir="2700000" algn="tl">
                  <a:srgbClr val="000000">
                    <a:alpha val="43137"/>
                  </a:srgbClr>
                </a:outerShdw>
              </a:effectLst>
            </a:endParaRPr>
          </a:p>
        </p:txBody>
      </p:sp>
      <p:sp>
        <p:nvSpPr>
          <p:cNvPr id="4" name="Text Placeholder 3"/>
          <p:cNvSpPr>
            <a:spLocks noGrp="1"/>
          </p:cNvSpPr>
          <p:nvPr>
            <p:ph type="body" sz="quarter" idx="15"/>
          </p:nvPr>
        </p:nvSpPr>
        <p:spPr>
          <a:xfrm>
            <a:off x="457200" y="1227138"/>
            <a:ext cx="8313738" cy="4645025"/>
          </a:xfrm>
        </p:spPr>
        <p:txBody>
          <a:bodyPr/>
          <a:lstStyle/>
          <a:p>
            <a:pPr marL="0" indent="0" algn="l">
              <a:defRPr/>
            </a:pPr>
            <a:r>
              <a:rPr lang="en-US" sz="2400" b="1" dirty="0">
                <a:effectLst>
                  <a:outerShdw blurRad="38100" dist="38100" dir="2700000" algn="tl">
                    <a:srgbClr val="000000">
                      <a:alpha val="43137"/>
                    </a:srgbClr>
                  </a:outerShdw>
                </a:effectLst>
                <a:latin typeface="Helvetica" panose="020B0604020202020204" pitchFamily="34" charset="0"/>
                <a:ea typeface="Verdana" panose="020B0604030504040204" pitchFamily="34" charset="0"/>
                <a:cs typeface="Helvetica" panose="020B0604020202020204" pitchFamily="34" charset="0"/>
              </a:rPr>
              <a:t>More ordering requirements on a Behavioral Health Unit:</a:t>
            </a:r>
          </a:p>
          <a:p>
            <a:pPr marL="0" indent="0" algn="l">
              <a:defRPr/>
            </a:pPr>
            <a:endParaRPr lang="en-US" sz="2000" dirty="0">
              <a:latin typeface="Helvetica" panose="020B0604020202020204" pitchFamily="34" charset="0"/>
              <a:ea typeface="Verdana" panose="020B0604030504040204" pitchFamily="34" charset="0"/>
              <a:cs typeface="Helvetica" panose="020B0604020202020204" pitchFamily="34" charset="0"/>
            </a:endParaRPr>
          </a:p>
          <a:p>
            <a:pPr algn="l">
              <a:defRPr/>
            </a:pPr>
            <a:r>
              <a:rPr lang="en-US" sz="2000" dirty="0">
                <a:latin typeface="Helvetica" panose="020B0604020202020204" pitchFamily="34" charset="0"/>
                <a:ea typeface="Verdana" panose="020B0604030504040204" pitchFamily="34" charset="0"/>
                <a:cs typeface="Helvetica" panose="020B0604020202020204" pitchFamily="34" charset="0"/>
              </a:rPr>
              <a:t>Physician face to face must occur </a:t>
            </a:r>
            <a:r>
              <a:rPr lang="en-US" sz="2000">
                <a:latin typeface="Helvetica" panose="020B0604020202020204" pitchFamily="34" charset="0"/>
                <a:ea typeface="Verdana" panose="020B0604030504040204" pitchFamily="34" charset="0"/>
                <a:cs typeface="Helvetica" panose="020B0604020202020204" pitchFamily="34" charset="0"/>
              </a:rPr>
              <a:t>within 30 </a:t>
            </a:r>
            <a:r>
              <a:rPr lang="en-US" sz="2000" dirty="0">
                <a:latin typeface="Helvetica" panose="020B0604020202020204" pitchFamily="34" charset="0"/>
                <a:ea typeface="Verdana" panose="020B0604030504040204" pitchFamily="34" charset="0"/>
                <a:cs typeface="Helvetica" panose="020B0604020202020204" pitchFamily="34" charset="0"/>
              </a:rPr>
              <a:t>minutes. </a:t>
            </a:r>
            <a:r>
              <a:rPr lang="en-US" sz="2000" dirty="0"/>
              <a:t>Under the very rare circumstance when this is impossible (e.g., physician is addressing life threatening situation with another patient), the RN is to place a note in the chart explaining the circumstance and the physician must also document the reason for the delay at the time the evaluation is conducted.</a:t>
            </a:r>
          </a:p>
          <a:p>
            <a:pPr marL="0" indent="0" algn="l">
              <a:defRPr/>
            </a:pPr>
            <a:endParaRPr lang="en-US" sz="2000" dirty="0">
              <a:latin typeface="Helvetica" panose="020B0604020202020204" pitchFamily="34" charset="0"/>
              <a:ea typeface="Verdana" panose="020B0604030504040204" pitchFamily="34" charset="0"/>
              <a:cs typeface="Helvetica" panose="020B0604020202020204" pitchFamily="34" charset="0"/>
            </a:endParaRPr>
          </a:p>
          <a:p>
            <a:pPr marL="0" indent="0" algn="l">
              <a:defRPr/>
            </a:pPr>
            <a:r>
              <a:rPr lang="en-US" sz="2000" dirty="0">
                <a:latin typeface="Helvetica" panose="020B0604020202020204" pitchFamily="34" charset="0"/>
                <a:ea typeface="Verdana" panose="020B0604030504040204" pitchFamily="34" charset="0"/>
                <a:cs typeface="Helvetica" panose="020B0604020202020204" pitchFamily="34" charset="0"/>
              </a:rPr>
              <a:t>Renewals are not used on </a:t>
            </a:r>
            <a:r>
              <a:rPr lang="en-US" sz="2000" b="1" dirty="0"/>
              <a:t>behavioral health units </a:t>
            </a:r>
            <a:r>
              <a:rPr lang="en-US" sz="2000" dirty="0">
                <a:latin typeface="Helvetica" panose="020B0604020202020204" pitchFamily="34" charset="0"/>
                <a:ea typeface="Verdana" panose="020B0604030504040204" pitchFamily="34" charset="0"/>
                <a:cs typeface="Helvetica" panose="020B0604020202020204" pitchFamily="34" charset="0"/>
              </a:rPr>
              <a:t>. Once an order is about to expire the patient should  be afforded the opportunity for release, if </a:t>
            </a:r>
            <a:r>
              <a:rPr lang="en-US" sz="2000" i="1" u="sng" dirty="0">
                <a:latin typeface="Helvetica" panose="020B0604020202020204" pitchFamily="34" charset="0"/>
                <a:ea typeface="Verdana" panose="020B0604030504040204" pitchFamily="34" charset="0"/>
                <a:cs typeface="Helvetica" panose="020B0604020202020204" pitchFamily="34" charset="0"/>
              </a:rPr>
              <a:t>imminent danger </a:t>
            </a:r>
            <a:r>
              <a:rPr lang="en-US" sz="2000" dirty="0">
                <a:latin typeface="Helvetica" panose="020B0604020202020204" pitchFamily="34" charset="0"/>
                <a:ea typeface="Verdana" panose="020B0604030504040204" pitchFamily="34" charset="0"/>
                <a:cs typeface="Helvetica" panose="020B0604020202020204" pitchFamily="34" charset="0"/>
              </a:rPr>
              <a:t>is still present, a new initial order is required as is all documentation and another face to face evaluation by the ordering physician.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Placeholder 1"/>
          <p:cNvSpPr>
            <a:spLocks noGrp="1" noChangeArrowheads="1"/>
          </p:cNvSpPr>
          <p:nvPr>
            <p:ph type="body" sz="quarter" idx="14"/>
          </p:nvPr>
        </p:nvSpPr>
        <p:spPr/>
        <p:txBody>
          <a:bodyPr/>
          <a:lstStyle/>
          <a:p>
            <a:endParaRPr lang="en-US" altLang="en-US">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3" name="Text Placeholder 2"/>
          <p:cNvSpPr>
            <a:spLocks noGrp="1"/>
          </p:cNvSpPr>
          <p:nvPr>
            <p:ph type="body" sz="quarter" idx="12"/>
          </p:nvPr>
        </p:nvSpPr>
        <p:spPr>
          <a:xfrm>
            <a:off x="4157221" y="357188"/>
            <a:ext cx="4805804" cy="650875"/>
          </a:xfrm>
        </p:spPr>
        <p:txBody>
          <a:bodyPr/>
          <a:lstStyle/>
          <a:p>
            <a:pPr algn="l">
              <a:defRPr/>
            </a:pPr>
            <a:r>
              <a:rPr lang="en-US" sz="1600" b="1" dirty="0">
                <a:solidFill>
                  <a:srgbClr val="C03137"/>
                </a:solidFill>
                <a:effectLst>
                  <a:outerShdw blurRad="38100" dist="38100" dir="2700000" algn="tl">
                    <a:srgbClr val="000000">
                      <a:alpha val="43137"/>
                    </a:srgbClr>
                  </a:outerShdw>
                </a:effectLst>
              </a:rPr>
              <a:t>Additional Requirements for Restraints on a behavioral health unit</a:t>
            </a:r>
          </a:p>
          <a:p>
            <a:pPr algn="l">
              <a:defRPr/>
            </a:pPr>
            <a:endParaRPr lang="en-US" dirty="0"/>
          </a:p>
        </p:txBody>
      </p:sp>
      <p:sp>
        <p:nvSpPr>
          <p:cNvPr id="4" name="Text Placeholder 3"/>
          <p:cNvSpPr>
            <a:spLocks noGrp="1"/>
          </p:cNvSpPr>
          <p:nvPr>
            <p:ph type="body" sz="quarter" idx="15"/>
          </p:nvPr>
        </p:nvSpPr>
        <p:spPr>
          <a:xfrm>
            <a:off x="180975" y="1624013"/>
            <a:ext cx="8782050" cy="4895850"/>
          </a:xfrm>
        </p:spPr>
        <p:txBody>
          <a:bodyPr>
            <a:normAutofit fontScale="92500" lnSpcReduction="10000"/>
          </a:bodyPr>
          <a:lstStyle/>
          <a:p>
            <a:pPr marL="0" indent="0" algn="l">
              <a:defRPr/>
            </a:pPr>
            <a:endParaRPr lang="en-US" sz="1800" dirty="0">
              <a:latin typeface="Verdana" panose="020B0604030504040204" pitchFamily="34" charset="0"/>
              <a:ea typeface="Calibri" panose="020F0502020204030204" pitchFamily="34" charset="0"/>
              <a:cs typeface="Times New Roman" panose="02020603050405020304" pitchFamily="18" charset="0"/>
            </a:endParaRPr>
          </a:p>
          <a:p>
            <a:pPr marL="0" indent="0" algn="l">
              <a:defRPr/>
            </a:pPr>
            <a:r>
              <a:rPr lang="en-US" sz="1900" dirty="0">
                <a:latin typeface="Helvetica" panose="020B0604020202020204" pitchFamily="34" charset="0"/>
                <a:ea typeface="Calibri" panose="020F0502020204030204" pitchFamily="34" charset="0"/>
                <a:cs typeface="Helvetica" panose="020B0604020202020204" pitchFamily="34" charset="0"/>
              </a:rPr>
              <a:t>The patient is informed of the behavioral criteria for discontinuation of the restraint. Debriefings occur as follows:</a:t>
            </a:r>
          </a:p>
          <a:p>
            <a:pPr marL="0" indent="0" algn="l">
              <a:defRPr/>
            </a:pPr>
            <a:endParaRPr lang="en-US" sz="1900" dirty="0">
              <a:latin typeface="Helvetica" panose="020B0604020202020204" pitchFamily="34" charset="0"/>
              <a:ea typeface="Calibri" panose="020F0502020204030204" pitchFamily="34" charset="0"/>
              <a:cs typeface="Helvetica" panose="020B0604020202020204" pitchFamily="34" charset="0"/>
            </a:endParaRPr>
          </a:p>
          <a:p>
            <a:pPr marL="342900" lvl="3" indent="-342900" algn="l">
              <a:lnSpc>
                <a:spcPct val="115000"/>
              </a:lnSpc>
              <a:spcBef>
                <a:spcPts val="0"/>
              </a:spcBef>
              <a:spcAft>
                <a:spcPts val="0"/>
              </a:spcAft>
              <a:buFontTx/>
              <a:buAutoNum type="arabicPeriod"/>
              <a:tabLst>
                <a:tab pos="1371600" algn="l"/>
              </a:tabLst>
              <a:defRPr/>
            </a:pPr>
            <a:r>
              <a:rPr lang="en-US" sz="1900" b="1" dirty="0">
                <a:latin typeface="Helvetica" panose="020B0604020202020204" pitchFamily="34" charset="0"/>
                <a:ea typeface="Calibri" panose="020F0502020204030204" pitchFamily="34" charset="0"/>
                <a:cs typeface="Helvetica" panose="020B0604020202020204" pitchFamily="34" charset="0"/>
              </a:rPr>
              <a:t>Patient Debriefing </a:t>
            </a:r>
            <a:r>
              <a:rPr lang="en-US" sz="1900" dirty="0">
                <a:solidFill>
                  <a:srgbClr val="B60225"/>
                </a:solidFill>
                <a:latin typeface="Helvetica" panose="020B0604020202020204" pitchFamily="34" charset="0"/>
                <a:ea typeface="Calibri" panose="020F0502020204030204" pitchFamily="34" charset="0"/>
                <a:cs typeface="Helvetica" panose="020B0604020202020204" pitchFamily="34" charset="0"/>
              </a:rPr>
              <a:t>– Occurs as soon as possible after the episode with the patient for the purpose of assessing the patient’s needs and the patient’s response to the event. What might have been prevented  and how to prevent future episodes.</a:t>
            </a:r>
          </a:p>
          <a:p>
            <a:pPr marL="0" lvl="3" indent="0" algn="l">
              <a:lnSpc>
                <a:spcPct val="115000"/>
              </a:lnSpc>
              <a:spcBef>
                <a:spcPts val="0"/>
              </a:spcBef>
              <a:spcAft>
                <a:spcPts val="0"/>
              </a:spcAft>
              <a:tabLst>
                <a:tab pos="1371600" algn="l"/>
              </a:tabLst>
              <a:defRPr/>
            </a:pPr>
            <a:endParaRPr lang="en-US" sz="1900" dirty="0">
              <a:latin typeface="Helvetica" panose="020B0604020202020204" pitchFamily="34" charset="0"/>
              <a:ea typeface="Calibri" panose="020F0502020204030204" pitchFamily="34" charset="0"/>
              <a:cs typeface="Helvetica" panose="020B0604020202020204" pitchFamily="34" charset="0"/>
            </a:endParaRPr>
          </a:p>
          <a:p>
            <a:pPr marL="0" lvl="3" indent="0" algn="l">
              <a:lnSpc>
                <a:spcPct val="115000"/>
              </a:lnSpc>
              <a:spcBef>
                <a:spcPts val="0"/>
              </a:spcBef>
              <a:spcAft>
                <a:spcPts val="0"/>
              </a:spcAft>
              <a:tabLst>
                <a:tab pos="1828800" algn="l"/>
              </a:tabLst>
              <a:defRPr/>
            </a:pPr>
            <a:r>
              <a:rPr lang="en-US" sz="1900" b="1" dirty="0">
                <a:latin typeface="Helvetica" panose="020B0604020202020204" pitchFamily="34" charset="0"/>
                <a:ea typeface="Calibri" panose="020F0502020204030204" pitchFamily="34" charset="0"/>
                <a:cs typeface="Helvetica" panose="020B0604020202020204" pitchFamily="34" charset="0"/>
              </a:rPr>
              <a:t>2.  Post-acute Event Analysis Staff Debriefing</a:t>
            </a:r>
            <a:r>
              <a:rPr lang="en-US" sz="1900" dirty="0">
                <a:latin typeface="Helvetica" panose="020B0604020202020204" pitchFamily="34" charset="0"/>
                <a:ea typeface="Calibri" panose="020F0502020204030204" pitchFamily="34" charset="0"/>
                <a:cs typeface="Helvetica" panose="020B0604020202020204" pitchFamily="34" charset="0"/>
              </a:rPr>
              <a:t> </a:t>
            </a:r>
            <a:r>
              <a:rPr lang="en-US" sz="1900" dirty="0">
                <a:solidFill>
                  <a:srgbClr val="B60225"/>
                </a:solidFill>
                <a:latin typeface="Helvetica" panose="020B0604020202020204" pitchFamily="34" charset="0"/>
                <a:ea typeface="Calibri" panose="020F0502020204030204" pitchFamily="34" charset="0"/>
                <a:cs typeface="Helvetica" panose="020B0604020202020204" pitchFamily="34" charset="0"/>
              </a:rPr>
              <a:t>– Occurs as soon as possible   </a:t>
            </a:r>
          </a:p>
          <a:p>
            <a:pPr marL="0" lvl="3" indent="0" algn="l">
              <a:lnSpc>
                <a:spcPct val="115000"/>
              </a:lnSpc>
              <a:spcBef>
                <a:spcPts val="0"/>
              </a:spcBef>
              <a:spcAft>
                <a:spcPts val="0"/>
              </a:spcAft>
              <a:tabLst>
                <a:tab pos="1828800" algn="l"/>
              </a:tabLst>
              <a:defRPr/>
            </a:pPr>
            <a:r>
              <a:rPr lang="en-US" sz="1900" dirty="0">
                <a:solidFill>
                  <a:srgbClr val="B60225"/>
                </a:solidFill>
                <a:latin typeface="Helvetica" panose="020B0604020202020204" pitchFamily="34" charset="0"/>
                <a:ea typeface="Calibri" panose="020F0502020204030204" pitchFamily="34" charset="0"/>
                <a:cs typeface="Helvetica" panose="020B0604020202020204" pitchFamily="34" charset="0"/>
              </a:rPr>
              <a:t>     after the episode with involved staff for the purpose of assessing the patient </a:t>
            </a:r>
          </a:p>
          <a:p>
            <a:pPr marL="0" lvl="3" indent="0" algn="l">
              <a:lnSpc>
                <a:spcPct val="115000"/>
              </a:lnSpc>
              <a:spcBef>
                <a:spcPts val="0"/>
              </a:spcBef>
              <a:spcAft>
                <a:spcPts val="0"/>
              </a:spcAft>
              <a:tabLst>
                <a:tab pos="1828800" algn="l"/>
              </a:tabLst>
              <a:defRPr/>
            </a:pPr>
            <a:r>
              <a:rPr lang="en-US" sz="1900" dirty="0">
                <a:solidFill>
                  <a:srgbClr val="B60225"/>
                </a:solidFill>
                <a:latin typeface="Helvetica" panose="020B0604020202020204" pitchFamily="34" charset="0"/>
                <a:ea typeface="Calibri" panose="020F0502020204030204" pitchFamily="34" charset="0"/>
                <a:cs typeface="Helvetica" panose="020B0604020202020204" pitchFamily="34" charset="0"/>
              </a:rPr>
              <a:t>     and staff members’ immediate needs. What might have been prevented  </a:t>
            </a:r>
          </a:p>
          <a:p>
            <a:pPr marL="0" lvl="3" indent="0" algn="l">
              <a:lnSpc>
                <a:spcPct val="115000"/>
              </a:lnSpc>
              <a:spcBef>
                <a:spcPts val="0"/>
              </a:spcBef>
              <a:spcAft>
                <a:spcPts val="0"/>
              </a:spcAft>
              <a:tabLst>
                <a:tab pos="1828800" algn="l"/>
              </a:tabLst>
              <a:defRPr/>
            </a:pPr>
            <a:r>
              <a:rPr lang="en-US" sz="1900" dirty="0">
                <a:solidFill>
                  <a:srgbClr val="B60225"/>
                </a:solidFill>
                <a:latin typeface="Helvetica" panose="020B0604020202020204" pitchFamily="34" charset="0"/>
                <a:ea typeface="Calibri" panose="020F0502020204030204" pitchFamily="34" charset="0"/>
                <a:cs typeface="Helvetica" panose="020B0604020202020204" pitchFamily="34" charset="0"/>
              </a:rPr>
              <a:t>     and how to prevent future episodes.</a:t>
            </a:r>
          </a:p>
          <a:p>
            <a:pPr marL="0" lvl="3" indent="0" algn="l">
              <a:lnSpc>
                <a:spcPct val="115000"/>
              </a:lnSpc>
              <a:spcBef>
                <a:spcPts val="0"/>
              </a:spcBef>
              <a:spcAft>
                <a:spcPts val="0"/>
              </a:spcAft>
              <a:tabLst>
                <a:tab pos="1828800" algn="l"/>
              </a:tabLst>
              <a:defRPr/>
            </a:pPr>
            <a:endParaRPr lang="en-US" sz="1900" dirty="0">
              <a:solidFill>
                <a:srgbClr val="B60225"/>
              </a:solidFill>
              <a:latin typeface="Helvetica" panose="020B0604020202020204" pitchFamily="34" charset="0"/>
              <a:ea typeface="Calibri" panose="020F0502020204030204" pitchFamily="34" charset="0"/>
              <a:cs typeface="Helvetica" panose="020B0604020202020204" pitchFamily="34" charset="0"/>
            </a:endParaRPr>
          </a:p>
          <a:p>
            <a:pPr marL="342900" lvl="3" indent="-342900" algn="l">
              <a:lnSpc>
                <a:spcPct val="115000"/>
              </a:lnSpc>
              <a:spcBef>
                <a:spcPts val="0"/>
              </a:spcBef>
              <a:spcAft>
                <a:spcPts val="0"/>
              </a:spcAft>
              <a:buFontTx/>
              <a:buAutoNum type="arabicPeriod" startAt="3"/>
              <a:tabLst>
                <a:tab pos="1828800" algn="l"/>
              </a:tabLst>
              <a:defRPr/>
            </a:pPr>
            <a:r>
              <a:rPr lang="en-US" sz="1900" b="1" dirty="0">
                <a:latin typeface="Helvetica" panose="020B0604020202020204" pitchFamily="34" charset="0"/>
                <a:ea typeface="Calibri" panose="020F0502020204030204" pitchFamily="34" charset="0"/>
                <a:cs typeface="Helvetica" panose="020B0604020202020204" pitchFamily="34" charset="0"/>
              </a:rPr>
              <a:t>Formal debriefing with leadership</a:t>
            </a:r>
            <a:r>
              <a:rPr lang="en-US" sz="1900" dirty="0">
                <a:latin typeface="Helvetica" panose="020B0604020202020204" pitchFamily="34" charset="0"/>
                <a:ea typeface="Calibri" panose="020F0502020204030204" pitchFamily="34" charset="0"/>
                <a:cs typeface="Helvetica" panose="020B0604020202020204" pitchFamily="34" charset="0"/>
              </a:rPr>
              <a:t> </a:t>
            </a:r>
            <a:r>
              <a:rPr lang="en-US" sz="1900" dirty="0">
                <a:solidFill>
                  <a:srgbClr val="B60225"/>
                </a:solidFill>
                <a:latin typeface="Helvetica" panose="020B0604020202020204" pitchFamily="34" charset="0"/>
                <a:ea typeface="Calibri" panose="020F0502020204030204" pitchFamily="34" charset="0"/>
                <a:cs typeface="Helvetica" panose="020B0604020202020204" pitchFamily="34" charset="0"/>
              </a:rPr>
              <a:t>– Occurs as soon as possible after the </a:t>
            </a:r>
          </a:p>
          <a:p>
            <a:pPr marL="0" lvl="3" indent="0" algn="l">
              <a:lnSpc>
                <a:spcPct val="115000"/>
              </a:lnSpc>
              <a:spcBef>
                <a:spcPts val="0"/>
              </a:spcBef>
              <a:spcAft>
                <a:spcPts val="0"/>
              </a:spcAft>
              <a:tabLst>
                <a:tab pos="1828800" algn="l"/>
              </a:tabLst>
              <a:defRPr/>
            </a:pPr>
            <a:r>
              <a:rPr lang="en-US" sz="1900" dirty="0">
                <a:solidFill>
                  <a:srgbClr val="B60225"/>
                </a:solidFill>
                <a:latin typeface="Helvetica" panose="020B0604020202020204" pitchFamily="34" charset="0"/>
                <a:ea typeface="Calibri" panose="020F0502020204030204" pitchFamily="34" charset="0"/>
                <a:cs typeface="Helvetica" panose="020B0604020202020204" pitchFamily="34" charset="0"/>
              </a:rPr>
              <a:t>     episode (within 24 hours of episode or the next business day) to delineate      </a:t>
            </a:r>
          </a:p>
          <a:p>
            <a:pPr marL="0" lvl="3" indent="0" algn="l">
              <a:lnSpc>
                <a:spcPct val="115000"/>
              </a:lnSpc>
              <a:spcBef>
                <a:spcPts val="0"/>
              </a:spcBef>
              <a:spcAft>
                <a:spcPts val="0"/>
              </a:spcAft>
              <a:tabLst>
                <a:tab pos="1828800" algn="l"/>
              </a:tabLst>
              <a:defRPr/>
            </a:pPr>
            <a:r>
              <a:rPr lang="en-US" sz="1900" dirty="0">
                <a:solidFill>
                  <a:srgbClr val="B60225"/>
                </a:solidFill>
                <a:latin typeface="Helvetica" panose="020B0604020202020204" pitchFamily="34" charset="0"/>
                <a:ea typeface="Calibri" panose="020F0502020204030204" pitchFamily="34" charset="0"/>
                <a:cs typeface="Helvetica" panose="020B0604020202020204" pitchFamily="34" charset="0"/>
              </a:rPr>
              <a:t>     details of the episode, elicit participants feelings regarding the events, and </a:t>
            </a:r>
          </a:p>
          <a:p>
            <a:pPr marL="0" lvl="3" indent="0" algn="l">
              <a:lnSpc>
                <a:spcPct val="115000"/>
              </a:lnSpc>
              <a:spcBef>
                <a:spcPts val="0"/>
              </a:spcBef>
              <a:spcAft>
                <a:spcPts val="0"/>
              </a:spcAft>
              <a:tabLst>
                <a:tab pos="1828800" algn="l"/>
              </a:tabLst>
              <a:defRPr/>
            </a:pPr>
            <a:r>
              <a:rPr lang="en-US" sz="1900" dirty="0">
                <a:solidFill>
                  <a:srgbClr val="B60225"/>
                </a:solidFill>
                <a:latin typeface="Helvetica" panose="020B0604020202020204" pitchFamily="34" charset="0"/>
                <a:ea typeface="Calibri" panose="020F0502020204030204" pitchFamily="34" charset="0"/>
                <a:cs typeface="Helvetica" panose="020B0604020202020204" pitchFamily="34" charset="0"/>
              </a:rPr>
              <a:t>     identify any operational and/or training issues that may require attention.</a:t>
            </a:r>
          </a:p>
          <a:p>
            <a:pPr>
              <a:defRPr/>
            </a:pPr>
            <a:endParaRPr lang="en-US" dirty="0"/>
          </a:p>
        </p:txBody>
      </p:sp>
      <p:sp>
        <p:nvSpPr>
          <p:cNvPr id="5" name="Rectangle 4"/>
          <p:cNvSpPr/>
          <p:nvPr/>
        </p:nvSpPr>
        <p:spPr>
          <a:xfrm>
            <a:off x="2552700" y="1131888"/>
            <a:ext cx="4390946" cy="369332"/>
          </a:xfrm>
          <a:prstGeom prst="rect">
            <a:avLst/>
          </a:prstGeom>
        </p:spPr>
        <p:txBody>
          <a:bodyPr wrap="none">
            <a:spAutoFit/>
          </a:bodyPr>
          <a:lstStyle/>
          <a:p>
            <a:pPr eaLnBrk="1" hangingPunct="1">
              <a:defRPr/>
            </a:pPr>
            <a:r>
              <a:rPr lang="en-US" b="1" dirty="0">
                <a:effectLst>
                  <a:outerShdw blurRad="38100" dist="38100" dir="2700000" algn="tl">
                    <a:srgbClr val="000000">
                      <a:alpha val="43137"/>
                    </a:srgbClr>
                  </a:outerShdw>
                </a:effectLst>
                <a:latin typeface="Helvetica" panose="020B0604020202020204" pitchFamily="34" charset="0"/>
                <a:ea typeface="Calibri" panose="020F0502020204030204" pitchFamily="34" charset="0"/>
                <a:cs typeface="Helvetica" panose="020B0604020202020204" pitchFamily="34" charset="0"/>
              </a:rPr>
              <a:t>Debriefing on </a:t>
            </a:r>
            <a:r>
              <a:rPr lang="en-US" b="1">
                <a:effectLst>
                  <a:outerShdw blurRad="38100" dist="38100" dir="2700000" algn="tl">
                    <a:srgbClr val="000000">
                      <a:alpha val="43137"/>
                    </a:srgbClr>
                  </a:outerShdw>
                </a:effectLst>
                <a:latin typeface="Helvetica" panose="020B0604020202020204" pitchFamily="34" charset="0"/>
                <a:ea typeface="Calibri" panose="020F0502020204030204" pitchFamily="34" charset="0"/>
                <a:cs typeface="Helvetica" panose="020B0604020202020204" pitchFamily="34" charset="0"/>
              </a:rPr>
              <a:t>a behavioral health unit:</a:t>
            </a:r>
            <a:endParaRPr lang="en-US" b="1" dirty="0">
              <a:effectLst>
                <a:outerShdw blurRad="38100" dist="38100" dir="2700000" algn="tl">
                  <a:srgbClr val="000000">
                    <a:alpha val="43137"/>
                  </a:srgbClr>
                </a:outerShdw>
              </a:effectLst>
              <a:latin typeface="Helvetica" panose="020B0604020202020204" pitchFamily="34" charset="0"/>
              <a:ea typeface="Calibri" panose="020F0502020204030204" pitchFamily="34" charset="0"/>
              <a:cs typeface="Helvetica"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1"/>
          <p:cNvSpPr>
            <a:spLocks noGrp="1" noChangeArrowheads="1"/>
          </p:cNvSpPr>
          <p:nvPr>
            <p:ph type="body" sz="quarter" idx="14"/>
          </p:nvPr>
        </p:nvSpPr>
        <p:spPr/>
        <p:txBody>
          <a:bodyPr/>
          <a:lstStyle/>
          <a:p>
            <a:endParaRPr lang="en-US" altLang="en-US">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3" name="TextBox 2"/>
          <p:cNvSpPr txBox="1"/>
          <p:nvPr/>
        </p:nvSpPr>
        <p:spPr>
          <a:xfrm>
            <a:off x="741363" y="1657350"/>
            <a:ext cx="7448550" cy="2308225"/>
          </a:xfrm>
          <a:prstGeom prst="rect">
            <a:avLst/>
          </a:prstGeom>
          <a:noFill/>
        </p:spPr>
        <p:txBody>
          <a:bodyPr>
            <a:spAutoFit/>
          </a:bodyPr>
          <a:lstStyle/>
          <a:p>
            <a:pPr eaLnBrk="1" hangingPunct="1">
              <a:defRPr/>
            </a:pPr>
            <a:r>
              <a:rPr lang="en-US" sz="2400" b="1" dirty="0">
                <a:latin typeface="Helvetica" panose="020B0604020202020204" pitchFamily="34" charset="0"/>
                <a:ea typeface="ＭＳ Ｐゴシック" charset="-128"/>
                <a:cs typeface="Helvetica" panose="020B0604020202020204" pitchFamily="34" charset="0"/>
              </a:rPr>
              <a:t>Course Goals</a:t>
            </a:r>
          </a:p>
          <a:p>
            <a:pPr eaLnBrk="1" hangingPunct="1">
              <a:defRPr/>
            </a:pPr>
            <a:r>
              <a:rPr lang="en-US" sz="2000" dirty="0">
                <a:latin typeface="Helvetica" panose="020B0604020202020204" pitchFamily="34" charset="0"/>
                <a:ea typeface="ＭＳ Ｐゴシック" charset="-128"/>
                <a:cs typeface="Helvetica" panose="020B0604020202020204" pitchFamily="34" charset="0"/>
              </a:rPr>
              <a:t>After completing this course, you should be able to:</a:t>
            </a:r>
          </a:p>
          <a:p>
            <a:pPr eaLnBrk="1" hangingPunct="1">
              <a:defRPr/>
            </a:pPr>
            <a:endParaRPr lang="en-US" sz="2000" dirty="0">
              <a:latin typeface="Helvetica" panose="020B0604020202020204" pitchFamily="34" charset="0"/>
              <a:ea typeface="ＭＳ Ｐゴシック" charset="-128"/>
              <a:cs typeface="Helvetica" panose="020B0604020202020204" pitchFamily="34" charset="0"/>
            </a:endParaRPr>
          </a:p>
          <a:p>
            <a:pPr marL="342900" indent="-342900" eaLnBrk="1" hangingPunct="1">
              <a:buFont typeface="Arial" panose="020B0604020202020204" pitchFamily="34" charset="0"/>
              <a:buChar char="•"/>
              <a:defRPr/>
            </a:pPr>
            <a:r>
              <a:rPr lang="en-US" sz="2000" dirty="0">
                <a:latin typeface="Helvetica" panose="020B0604020202020204" pitchFamily="34" charset="0"/>
                <a:ea typeface="ＭＳ Ｐゴシック" charset="-128"/>
                <a:cs typeface="Helvetica" panose="020B0604020202020204" pitchFamily="34" charset="0"/>
              </a:rPr>
              <a:t>Define restraint and seclusion</a:t>
            </a:r>
          </a:p>
          <a:p>
            <a:pPr marL="342900" indent="-342900" eaLnBrk="1" hangingPunct="1">
              <a:buFont typeface="Arial" panose="020B0604020202020204" pitchFamily="34" charset="0"/>
              <a:buChar char="•"/>
              <a:defRPr/>
            </a:pPr>
            <a:r>
              <a:rPr lang="en-US" sz="2000" dirty="0">
                <a:latin typeface="Helvetica" panose="020B0604020202020204" pitchFamily="34" charset="0"/>
                <a:ea typeface="ＭＳ Ｐゴシック" charset="-128"/>
                <a:cs typeface="Helvetica" panose="020B0604020202020204" pitchFamily="34" charset="0"/>
              </a:rPr>
              <a:t>List the risks of restraint and seclusion </a:t>
            </a:r>
          </a:p>
          <a:p>
            <a:pPr marL="342900" indent="-342900" eaLnBrk="1" hangingPunct="1">
              <a:buFont typeface="Arial" panose="020B0604020202020204" pitchFamily="34" charset="0"/>
              <a:buChar char="•"/>
              <a:defRPr/>
            </a:pPr>
            <a:r>
              <a:rPr lang="en-US" sz="2000" dirty="0">
                <a:latin typeface="Helvetica" panose="020B0604020202020204" pitchFamily="34" charset="0"/>
                <a:ea typeface="ＭＳ Ｐゴシック" charset="-128"/>
                <a:cs typeface="Helvetica" panose="020B0604020202020204" pitchFamily="34" charset="0"/>
              </a:rPr>
              <a:t>Recognize best practices and regulatory standards for the use of restraint and seclusion in Non-Behavioral Units</a:t>
            </a:r>
          </a:p>
        </p:txBody>
      </p:sp>
      <p:sp>
        <p:nvSpPr>
          <p:cNvPr id="4" name="Rectangle 3"/>
          <p:cNvSpPr/>
          <p:nvPr/>
        </p:nvSpPr>
        <p:spPr>
          <a:xfrm>
            <a:off x="335280" y="4518024"/>
            <a:ext cx="8200707" cy="1477328"/>
          </a:xfrm>
          <a:prstGeom prst="rect">
            <a:avLst/>
          </a:prstGeom>
        </p:spPr>
        <p:txBody>
          <a:bodyPr wrap="square">
            <a:spAutoFit/>
          </a:bodyPr>
          <a:lstStyle/>
          <a:p>
            <a:pPr eaLnBrk="1" hangingPunct="1">
              <a:defRPr/>
            </a:pPr>
            <a:r>
              <a:rPr lang="en-US" dirty="0">
                <a:latin typeface="Verdana" panose="020B0604030504040204" pitchFamily="34" charset="0"/>
                <a:ea typeface="Verdana" panose="020B0604030504040204" pitchFamily="34" charset="0"/>
                <a:cs typeface="Verdana" panose="020B0604030504040204" pitchFamily="34" charset="0"/>
              </a:rPr>
              <a:t>SBUH restraint policy is Administrative manual:</a:t>
            </a:r>
          </a:p>
          <a:p>
            <a:pPr algn="ctr" eaLnBrk="1" hangingPunct="1">
              <a:defRPr/>
            </a:pPr>
            <a:r>
              <a:rPr lang="en-US"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PC0008 Restraint and Seclusion</a:t>
            </a:r>
          </a:p>
          <a:p>
            <a:pPr algn="ctr" eaLnBrk="1" hangingPunct="1">
              <a:defRPr/>
            </a:pPr>
            <a:endParaRPr lang="en-US"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eaLnBrk="1" hangingPunct="1">
              <a:defRPr/>
            </a:pPr>
            <a:r>
              <a:rPr lang="en-US" dirty="0">
                <a:latin typeface="Verdana" panose="020B0604030504040204" pitchFamily="34" charset="0"/>
                <a:ea typeface="Verdana" panose="020B0604030504040204" pitchFamily="34" charset="0"/>
                <a:cs typeface="Verdana" panose="020B0604030504040204" pitchFamily="34" charset="0"/>
              </a:rPr>
              <a:t>Behavioral Health Units have the following policy:</a:t>
            </a:r>
          </a:p>
          <a:p>
            <a:pPr algn="ctr" eaLnBrk="1" hangingPunct="1">
              <a:defRPr/>
            </a:pPr>
            <a:r>
              <a:rPr lang="en-US"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MHPC0014 Restraint and Seclusion in Behavioral Health Units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4475" y="1263650"/>
            <a:ext cx="8691563" cy="4338638"/>
          </a:xfrm>
          <a:prstGeom prst="rect">
            <a:avLst/>
          </a:prstGeom>
        </p:spPr>
        <p:txBody>
          <a:bodyPr>
            <a:spAutoFit/>
          </a:bodyPr>
          <a:lstStyle/>
          <a:p>
            <a:pPr eaLnBrk="1" hangingPunct="1">
              <a:defRPr/>
            </a:pPr>
            <a:r>
              <a:rPr lang="en-US" sz="2800" dirty="0">
                <a:ea typeface="ＭＳ Ｐゴシック" charset="-128"/>
                <a:cs typeface="ＭＳ Ｐゴシック" charset="-128"/>
              </a:rPr>
              <a:t>Providers must be trained and competent in the following:</a:t>
            </a:r>
          </a:p>
          <a:p>
            <a:pPr eaLnBrk="1" hangingPunct="1">
              <a:defRPr/>
            </a:pPr>
            <a:endParaRPr lang="en-US" sz="2800" dirty="0">
              <a:ea typeface="ＭＳ Ｐゴシック" charset="-128"/>
              <a:cs typeface="ＭＳ Ｐゴシック" charset="-128"/>
            </a:endParaRPr>
          </a:p>
          <a:p>
            <a:pPr eaLnBrk="1" hangingPunct="1">
              <a:defRPr/>
            </a:pPr>
            <a:r>
              <a:rPr lang="en-US" sz="2400" dirty="0">
                <a:ea typeface="ＭＳ Ｐゴシック" charset="-128"/>
                <a:cs typeface="ＭＳ Ｐゴシック" charset="-128"/>
              </a:rPr>
              <a:t>1.  How to identify behaviors, events, and situations</a:t>
            </a:r>
          </a:p>
          <a:p>
            <a:pPr eaLnBrk="1" hangingPunct="1">
              <a:defRPr/>
            </a:pPr>
            <a:r>
              <a:rPr lang="en-US" sz="2400" dirty="0">
                <a:ea typeface="ＭＳ Ｐゴシック" charset="-128"/>
                <a:cs typeface="ＭＳ Ｐゴシック" charset="-128"/>
              </a:rPr>
              <a:t>	that may trigger circumstances that require the</a:t>
            </a:r>
          </a:p>
          <a:p>
            <a:pPr eaLnBrk="1" hangingPunct="1">
              <a:defRPr/>
            </a:pPr>
            <a:r>
              <a:rPr lang="en-US" sz="2400" dirty="0">
                <a:ea typeface="ＭＳ Ｐゴシック" charset="-128"/>
                <a:cs typeface="ＭＳ Ｐゴシック" charset="-128"/>
              </a:rPr>
              <a:t>	use of restraint or seclusion</a:t>
            </a:r>
          </a:p>
          <a:p>
            <a:pPr eaLnBrk="1" hangingPunct="1">
              <a:defRPr/>
            </a:pPr>
            <a:endParaRPr lang="en-US" sz="2400" dirty="0">
              <a:ea typeface="ＭＳ Ｐゴシック" charset="-128"/>
              <a:cs typeface="ＭＳ Ｐゴシック" charset="-128"/>
            </a:endParaRPr>
          </a:p>
          <a:p>
            <a:pPr marL="457200" indent="-457200" eaLnBrk="1" hangingPunct="1">
              <a:buFontTx/>
              <a:buAutoNum type="arabicPeriod" startAt="2"/>
              <a:defRPr/>
            </a:pPr>
            <a:r>
              <a:rPr lang="en-US" sz="2400" dirty="0">
                <a:ea typeface="ＭＳ Ｐゴシック" charset="-128"/>
                <a:cs typeface="ＭＳ Ｐゴシック" charset="-128"/>
              </a:rPr>
              <a:t>How to use non-physical intervention skills</a:t>
            </a:r>
          </a:p>
          <a:p>
            <a:pPr eaLnBrk="1" hangingPunct="1">
              <a:defRPr/>
            </a:pPr>
            <a:endParaRPr lang="en-US" sz="2400" dirty="0">
              <a:ea typeface="ＭＳ Ｐゴシック" charset="-128"/>
              <a:cs typeface="ＭＳ Ｐゴシック" charset="-128"/>
            </a:endParaRPr>
          </a:p>
          <a:p>
            <a:pPr eaLnBrk="1" hangingPunct="1">
              <a:defRPr/>
            </a:pPr>
            <a:r>
              <a:rPr lang="en-US" sz="2400" dirty="0">
                <a:ea typeface="ＭＳ Ｐゴシック" charset="-128"/>
                <a:cs typeface="ＭＳ Ｐゴシック" charset="-128"/>
              </a:rPr>
              <a:t>3.  How to use an assessment of the patient’s status</a:t>
            </a:r>
          </a:p>
          <a:p>
            <a:pPr eaLnBrk="1" hangingPunct="1">
              <a:defRPr/>
            </a:pPr>
            <a:r>
              <a:rPr lang="en-US" sz="2400" dirty="0">
                <a:ea typeface="ＭＳ Ｐゴシック" charset="-128"/>
                <a:cs typeface="ＭＳ Ｐゴシック" charset="-128"/>
              </a:rPr>
              <a:t>	or condition to choose the least restrictive intervention</a:t>
            </a:r>
            <a:endParaRPr lang="en-US" sz="2400" dirty="0">
              <a:latin typeface="Arial" charset="0"/>
              <a:ea typeface="ＭＳ Ｐゴシック" charset="-128"/>
              <a:cs typeface="ＭＳ Ｐゴシック"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Placeholder 2"/>
          <p:cNvSpPr>
            <a:spLocks noGrp="1" noChangeArrowheads="1"/>
          </p:cNvSpPr>
          <p:nvPr>
            <p:ph type="body" sz="quarter" idx="15"/>
          </p:nvPr>
        </p:nvSpPr>
        <p:spPr>
          <a:xfrm>
            <a:off x="234950" y="1347788"/>
            <a:ext cx="8451850" cy="4818062"/>
          </a:xfrm>
        </p:spPr>
        <p:txBody>
          <a:bodyPr/>
          <a:lstStyle/>
          <a:p>
            <a:r>
              <a:rPr lang="en-US" altLang="en-US" sz="2000" b="1" dirty="0">
                <a:effectLst>
                  <a:outerShdw blurRad="38100" dist="38100" dir="2700000" algn="tl">
                    <a:srgbClr val="000000">
                      <a:alpha val="43137"/>
                    </a:srgbClr>
                  </a:outerShdw>
                </a:effectLst>
                <a:latin typeface="Helvetica" panose="020B0604020202020204" pitchFamily="34" charset="0"/>
                <a:ea typeface="ＭＳ Ｐゴシック" panose="020B0600070205080204" pitchFamily="34" charset="-128"/>
                <a:cs typeface="Helvetica" panose="020B0604020202020204" pitchFamily="34" charset="0"/>
              </a:rPr>
              <a:t>Restraint</a:t>
            </a:r>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 is any method for limiting:</a:t>
            </a:r>
          </a:p>
          <a:p>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 Patient movement</a:t>
            </a:r>
          </a:p>
          <a:p>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 Patient activity</a:t>
            </a:r>
          </a:p>
          <a:p>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 A patient’s normal ability to reach parts of his or her own body</a:t>
            </a:r>
          </a:p>
          <a:p>
            <a:endParaRPr lang="en-US" altLang="en-US" sz="800" dirty="0">
              <a:latin typeface="Helvetica" panose="020B0604020202020204" pitchFamily="34" charset="0"/>
              <a:ea typeface="ＭＳ Ｐゴシック" panose="020B0600070205080204" pitchFamily="34" charset="-128"/>
              <a:cs typeface="Helvetica" panose="020B0604020202020204" pitchFamily="34" charset="0"/>
            </a:endParaRPr>
          </a:p>
          <a:p>
            <a:r>
              <a:rPr lang="en-US" altLang="en-US" sz="2000" b="1" dirty="0">
                <a:effectLst>
                  <a:outerShdw blurRad="38100" dist="38100" dir="2700000" algn="tl">
                    <a:srgbClr val="000000">
                      <a:alpha val="43137"/>
                    </a:srgbClr>
                  </a:outerShdw>
                </a:effectLst>
                <a:latin typeface="Helvetica" panose="020B0604020202020204" pitchFamily="34" charset="0"/>
                <a:ea typeface="ＭＳ Ｐゴシック" panose="020B0600070205080204" pitchFamily="34" charset="-128"/>
                <a:cs typeface="Helvetica" panose="020B0604020202020204" pitchFamily="34" charset="0"/>
              </a:rPr>
              <a:t>Seclusion</a:t>
            </a:r>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 is the confinement of a patient to an area that they are prevented from leaving.</a:t>
            </a:r>
          </a:p>
          <a:p>
            <a:endParaRPr lang="en-US" altLang="en-US" sz="800" dirty="0">
              <a:latin typeface="Helvetica" panose="020B0604020202020204" pitchFamily="34" charset="0"/>
              <a:ea typeface="ＭＳ Ｐゴシック" panose="020B0600070205080204" pitchFamily="34" charset="-128"/>
              <a:cs typeface="Helvetica" panose="020B0604020202020204" pitchFamily="34" charset="0"/>
            </a:endParaRPr>
          </a:p>
          <a:p>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The decision to use restraint or seclusion is based on the patient’s</a:t>
            </a:r>
          </a:p>
          <a:p>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behavior. Each patient must be assessed to determine if restraint or</a:t>
            </a:r>
          </a:p>
          <a:p>
            <a:r>
              <a:rPr lang="en-US" altLang="en-US" sz="2000" dirty="0">
                <a:latin typeface="Helvetica" panose="020B0604020202020204" pitchFamily="34" charset="0"/>
                <a:ea typeface="ＭＳ Ｐゴシック" panose="020B0600070205080204" pitchFamily="34" charset="-128"/>
                <a:cs typeface="Helvetica" panose="020B0604020202020204" pitchFamily="34" charset="0"/>
              </a:rPr>
              <a:t>seclusion is needed.</a:t>
            </a:r>
          </a:p>
          <a:p>
            <a:endParaRPr lang="en-US" altLang="en-US" sz="800" dirty="0">
              <a:latin typeface="Helvetica" panose="020B0604020202020204" pitchFamily="34" charset="0"/>
              <a:ea typeface="ＭＳ Ｐゴシック" panose="020B0600070205080204" pitchFamily="34" charset="-128"/>
              <a:cs typeface="Helvetica" panose="020B0604020202020204" pitchFamily="34" charset="0"/>
            </a:endParaRPr>
          </a:p>
          <a:p>
            <a:r>
              <a:rPr lang="en-US" altLang="en-US" sz="2400" b="1" dirty="0">
                <a:solidFill>
                  <a:schemeClr val="tx1"/>
                </a:solidFill>
                <a:latin typeface="Helvetica" panose="020B0604020202020204" pitchFamily="34" charset="0"/>
                <a:ea typeface="ＭＳ Ｐゴシック" panose="020B0600070205080204" pitchFamily="34" charset="-128"/>
                <a:cs typeface="Helvetica" panose="020B0604020202020204" pitchFamily="34" charset="0"/>
              </a:rPr>
              <a:t>No patient may ever be restrained in any way, in a prone position, as the risk of asphyxiation is high.</a:t>
            </a:r>
          </a:p>
          <a:p>
            <a:endParaRPr lang="en-US" altLang="en-US" sz="800" dirty="0">
              <a:latin typeface="Helvetica" panose="020B0604020202020204" pitchFamily="34" charset="0"/>
              <a:ea typeface="ＭＳ Ｐゴシック" panose="020B0600070205080204" pitchFamily="34" charset="-128"/>
              <a:cs typeface="Helvetica" panose="020B0604020202020204" pitchFamily="34" charset="0"/>
            </a:endParaRPr>
          </a:p>
          <a:p>
            <a:endParaRPr lang="en-US" altLang="en-US" sz="2000" dirty="0">
              <a:latin typeface="Helvetica" panose="020B0604020202020204" pitchFamily="34" charset="0"/>
              <a:ea typeface="ＭＳ Ｐゴシック" panose="020B0600070205080204" pitchFamily="34" charset="-128"/>
              <a:cs typeface="Helvetica"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382588" y="1847850"/>
            <a:ext cx="8153400"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115000"/>
              </a:lnSpc>
            </a:pPr>
            <a:r>
              <a:rPr lang="en-US" altLang="en-US" sz="2000" b="1" i="1" dirty="0">
                <a:latin typeface="Verdana" panose="020B0604030504040204" pitchFamily="34" charset="0"/>
                <a:ea typeface="Calibri" panose="020F0502020204030204" pitchFamily="34" charset="0"/>
                <a:cs typeface="Times New Roman" panose="02020603050405020304" pitchFamily="18" charset="0"/>
              </a:rPr>
              <a:t>Violent/Self-Destructive</a:t>
            </a:r>
            <a:r>
              <a:rPr lang="en-US" altLang="en-US" sz="2400" b="1" i="1" dirty="0">
                <a:latin typeface="Verdana" panose="020B0604030504040204" pitchFamily="34" charset="0"/>
                <a:ea typeface="Calibri" panose="020F0502020204030204" pitchFamily="34" charset="0"/>
                <a:cs typeface="Times New Roman" panose="02020603050405020304" pitchFamily="18" charset="0"/>
              </a:rPr>
              <a:t> Patient Restraint Use</a:t>
            </a:r>
            <a:r>
              <a:rPr lang="en-US" altLang="en-US" sz="2400" b="1" dirty="0">
                <a:latin typeface="Verdana" panose="020B0604030504040204" pitchFamily="34" charset="0"/>
                <a:ea typeface="Calibri" panose="020F0502020204030204" pitchFamily="34" charset="0"/>
                <a:cs typeface="Times New Roman" panose="02020603050405020304" pitchFamily="18" charset="0"/>
              </a:rPr>
              <a:t>: </a:t>
            </a:r>
            <a:r>
              <a:rPr lang="en-US" altLang="en-US" sz="1600" dirty="0">
                <a:latin typeface="Verdana" panose="020B0604030504040204" pitchFamily="34" charset="0"/>
                <a:ea typeface="Calibri" panose="020F0502020204030204" pitchFamily="34" charset="0"/>
                <a:cs typeface="Times New Roman" panose="02020603050405020304" pitchFamily="18" charset="0"/>
              </a:rPr>
              <a:t>The restriction of patient movement in response to severely aggressive, violent, destructive, self-destructive, or suicidal behaviors that place the patient or others in imminent danger. The duration of time for adults 18 years and above may not exceed </a:t>
            </a:r>
            <a:r>
              <a:rPr lang="en-US" altLang="en-US" sz="1600" b="1" dirty="0">
                <a:latin typeface="Verdana" panose="020B0604030504040204" pitchFamily="34" charset="0"/>
                <a:ea typeface="Calibri" panose="020F0502020204030204" pitchFamily="34" charset="0"/>
                <a:cs typeface="Times New Roman" panose="02020603050405020304" pitchFamily="18" charset="0"/>
              </a:rPr>
              <a:t>2 hours</a:t>
            </a:r>
            <a:r>
              <a:rPr lang="en-US" altLang="en-US" sz="1600" dirty="0">
                <a:latin typeface="Verdana" panose="020B0604030504040204" pitchFamily="34" charset="0"/>
                <a:ea typeface="Calibri" panose="020F0502020204030204" pitchFamily="34" charset="0"/>
                <a:cs typeface="Times New Roman" panose="02020603050405020304" pitchFamily="18" charset="0"/>
              </a:rPr>
              <a:t>, for children 10-17 years may not exceed </a:t>
            </a:r>
            <a:r>
              <a:rPr lang="en-US" altLang="en-US" sz="1600" b="1" dirty="0">
                <a:latin typeface="Verdana" panose="020B0604030504040204" pitchFamily="34" charset="0"/>
                <a:ea typeface="Calibri" panose="020F0502020204030204" pitchFamily="34" charset="0"/>
                <a:cs typeface="Times New Roman" panose="02020603050405020304" pitchFamily="18" charset="0"/>
              </a:rPr>
              <a:t>1 hour </a:t>
            </a:r>
            <a:r>
              <a:rPr lang="en-US" altLang="en-US" sz="1600" dirty="0">
                <a:latin typeface="Verdana" panose="020B0604030504040204" pitchFamily="34" charset="0"/>
                <a:ea typeface="Calibri" panose="020F0502020204030204" pitchFamily="34" charset="0"/>
                <a:cs typeface="Times New Roman" panose="02020603050405020304" pitchFamily="18" charset="0"/>
              </a:rPr>
              <a:t>and for children 9 years and younger </a:t>
            </a:r>
            <a:r>
              <a:rPr lang="en-US" altLang="en-US" sz="1600" b="1" dirty="0">
                <a:latin typeface="Verdana" panose="020B0604030504040204" pitchFamily="34" charset="0"/>
                <a:ea typeface="Calibri" panose="020F0502020204030204" pitchFamily="34" charset="0"/>
                <a:cs typeface="Times New Roman" panose="02020603050405020304" pitchFamily="18" charset="0"/>
              </a:rPr>
              <a:t>30 minutes </a:t>
            </a:r>
            <a:r>
              <a:rPr lang="en-US" altLang="en-US" sz="1600" dirty="0">
                <a:latin typeface="Verdana" panose="020B0604030504040204" pitchFamily="34" charset="0"/>
                <a:ea typeface="Calibri" panose="020F0502020204030204" pitchFamily="34" charset="0"/>
                <a:cs typeface="Times New Roman" panose="02020603050405020304" pitchFamily="18" charset="0"/>
              </a:rPr>
              <a:t>at which time a </a:t>
            </a:r>
            <a:r>
              <a:rPr lang="en-US" altLang="en-US" sz="1600" b="1" dirty="0">
                <a:latin typeface="Verdana" panose="020B0604030504040204" pitchFamily="34" charset="0"/>
                <a:ea typeface="Calibri" panose="020F0502020204030204" pitchFamily="34" charset="0"/>
                <a:cs typeface="Times New Roman" panose="02020603050405020304" pitchFamily="18" charset="0"/>
              </a:rPr>
              <a:t>new restraint order is entered </a:t>
            </a:r>
            <a:r>
              <a:rPr lang="en-US" altLang="en-US" sz="1600" dirty="0">
                <a:latin typeface="Verdana" panose="020B0604030504040204" pitchFamily="34" charset="0"/>
                <a:ea typeface="Calibri" panose="020F0502020204030204" pitchFamily="34" charset="0"/>
                <a:cs typeface="Times New Roman" panose="02020603050405020304" pitchFamily="18" charset="0"/>
              </a:rPr>
              <a:t>or discontinued.</a:t>
            </a:r>
            <a:endParaRPr lang="en-US" altLang="en-US" sz="1600" dirty="0">
              <a:ea typeface="Calibri" panose="020F0502020204030204" pitchFamily="34" charset="0"/>
              <a:cs typeface="Times New Roman" panose="02020603050405020304" pitchFamily="18" charset="0"/>
            </a:endParaRPr>
          </a:p>
        </p:txBody>
      </p:sp>
      <p:sp>
        <p:nvSpPr>
          <p:cNvPr id="14339" name="Rectangle 2"/>
          <p:cNvSpPr>
            <a:spLocks noChangeArrowheads="1"/>
          </p:cNvSpPr>
          <p:nvPr/>
        </p:nvSpPr>
        <p:spPr bwMode="auto">
          <a:xfrm>
            <a:off x="382588" y="4064000"/>
            <a:ext cx="8229600" cy="193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115000"/>
              </a:lnSpc>
            </a:pPr>
            <a:r>
              <a:rPr lang="en-US" altLang="en-US" sz="2000" b="1" i="1">
                <a:solidFill>
                  <a:srgbClr val="000000"/>
                </a:solidFill>
                <a:latin typeface="Verdana" panose="020B0604030504040204" pitchFamily="34" charset="0"/>
                <a:ea typeface="Calibri" panose="020F0502020204030204" pitchFamily="34" charset="0"/>
                <a:cs typeface="Times New Roman" panose="02020603050405020304" pitchFamily="18" charset="0"/>
              </a:rPr>
              <a:t>Non-Violent</a:t>
            </a:r>
            <a:r>
              <a:rPr lang="en-US" altLang="en-US" sz="2400" b="1" i="1">
                <a:solidFill>
                  <a:srgbClr val="000000"/>
                </a:solidFill>
                <a:latin typeface="Verdana" panose="020B0604030504040204" pitchFamily="34" charset="0"/>
                <a:ea typeface="Calibri" panose="020F0502020204030204" pitchFamily="34" charset="0"/>
                <a:cs typeface="Times New Roman" panose="02020603050405020304" pitchFamily="18" charset="0"/>
              </a:rPr>
              <a:t> Patient Restraint Use</a:t>
            </a:r>
            <a:r>
              <a:rPr lang="en-US" altLang="en-US">
                <a:solidFill>
                  <a:srgbClr val="000000"/>
                </a:solidFill>
                <a:latin typeface="Verdana" panose="020B0604030504040204" pitchFamily="34" charset="0"/>
                <a:ea typeface="Calibri" panose="020F0502020204030204" pitchFamily="34" charset="0"/>
                <a:cs typeface="Times New Roman" panose="02020603050405020304" pitchFamily="18" charset="0"/>
              </a:rPr>
              <a:t>: </a:t>
            </a:r>
            <a:r>
              <a:rPr lang="en-US" altLang="en-US" sz="1600">
                <a:solidFill>
                  <a:srgbClr val="000000"/>
                </a:solidFill>
                <a:latin typeface="Verdana" panose="020B0604030504040204" pitchFamily="34" charset="0"/>
                <a:ea typeface="Calibri" panose="020F0502020204030204" pitchFamily="34" charset="0"/>
                <a:cs typeface="Times New Roman" panose="02020603050405020304" pitchFamily="18" charset="0"/>
              </a:rPr>
              <a:t>Restraint used to restrict a patient’s movement as to assist with the provision of medical or surgical care. (i.e. preventing removal of lines and/or tubes). Patient immobilization that is a normal component of a procedure (e.g. MRI, surgery, etc.) is not considered restraint. Restraint orders must be either reordered or discontinued daily.</a:t>
            </a:r>
            <a:endParaRPr lang="en-US" altLang="en-US" sz="1600">
              <a:solidFill>
                <a:srgbClr val="000000"/>
              </a:solidFill>
              <a:ea typeface="Calibri" panose="020F0502020204030204" pitchFamily="34" charset="0"/>
              <a:cs typeface="Times New Roman" panose="02020603050405020304" pitchFamily="18" charset="0"/>
            </a:endParaRPr>
          </a:p>
        </p:txBody>
      </p:sp>
      <p:sp>
        <p:nvSpPr>
          <p:cNvPr id="4" name="Title 3"/>
          <p:cNvSpPr>
            <a:spLocks noGrp="1"/>
          </p:cNvSpPr>
          <p:nvPr>
            <p:ph type="title"/>
          </p:nvPr>
        </p:nvSpPr>
        <p:spPr>
          <a:xfrm>
            <a:off x="0" y="1128713"/>
            <a:ext cx="8229600" cy="719137"/>
          </a:xfrm>
        </p:spPr>
        <p:txBody>
          <a:bodyPr/>
          <a:lstStyle/>
          <a:p>
            <a:pPr>
              <a:defRPr/>
            </a:pPr>
            <a:r>
              <a:rPr lang="en-US" b="1" dirty="0">
                <a:solidFill>
                  <a:srgbClr val="7030A0"/>
                </a:solidFill>
                <a:effectLst>
                  <a:outerShdw blurRad="38100" dist="38100" dir="2700000" algn="tl">
                    <a:srgbClr val="000000">
                      <a:alpha val="43137"/>
                    </a:srgbClr>
                  </a:outerShdw>
                </a:effectLst>
              </a:rPr>
              <a:t>Definitions of Restraint Types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Placeholder 3"/>
          <p:cNvSpPr>
            <a:spLocks noGrp="1" noChangeArrowheads="1"/>
          </p:cNvSpPr>
          <p:nvPr>
            <p:ph type="body" sz="quarter" idx="15"/>
          </p:nvPr>
        </p:nvSpPr>
        <p:spPr>
          <a:xfrm>
            <a:off x="211138" y="1758950"/>
            <a:ext cx="8332787" cy="4603750"/>
          </a:xfrm>
        </p:spPr>
        <p:txBody>
          <a:bodyPr/>
          <a:lstStyle/>
          <a:p>
            <a:pPr algn="l"/>
            <a:r>
              <a:rPr lang="en-US" altLang="en-US" sz="2400" b="1" u="sng" dirty="0">
                <a:solidFill>
                  <a:schemeClr val="tx1"/>
                </a:solidFill>
                <a:latin typeface="Helvetica" panose="020B0604020202020204" pitchFamily="34" charset="0"/>
                <a:ea typeface="ＭＳ Ｐゴシック" panose="020B0600070205080204" pitchFamily="34" charset="-128"/>
                <a:cs typeface="Helvetica" panose="020B0604020202020204" pitchFamily="34" charset="0"/>
              </a:rPr>
              <a:t>Use of Medication as Restraint (Chemical Restraint)</a:t>
            </a:r>
            <a:r>
              <a:rPr lang="en-US" altLang="en-US" sz="2400" dirty="0">
                <a:solidFill>
                  <a:schemeClr val="tx1"/>
                </a:solidFill>
                <a:latin typeface="Helvetica" panose="020B0604020202020204" pitchFamily="34" charset="0"/>
                <a:ea typeface="ＭＳ Ｐゴシック" panose="020B0600070205080204" pitchFamily="34" charset="-128"/>
                <a:cs typeface="Helvetica" panose="020B0604020202020204" pitchFamily="34" charset="0"/>
              </a:rPr>
              <a:t> </a:t>
            </a:r>
            <a:r>
              <a:rPr lang="en-US" altLang="en-US" sz="2400" dirty="0">
                <a:latin typeface="Helvetica" panose="020B0604020202020204" pitchFamily="34" charset="0"/>
                <a:ea typeface="ＭＳ Ｐゴシック" panose="020B0600070205080204" pitchFamily="34" charset="-128"/>
                <a:cs typeface="Helvetica" panose="020B0604020202020204" pitchFamily="34" charset="0"/>
              </a:rPr>
              <a:t>– When a drug or medication is used to manage a patient’s behavior (acute agitation or aggression) or restrict the patient’s freedom of movement and is </a:t>
            </a:r>
            <a:r>
              <a:rPr lang="en-US" altLang="en-US" sz="2400" b="1" i="1" dirty="0">
                <a:effectLst>
                  <a:outerShdw blurRad="38100" dist="38100" dir="2700000" algn="tl">
                    <a:srgbClr val="000000">
                      <a:alpha val="43137"/>
                    </a:srgbClr>
                  </a:outerShdw>
                </a:effectLst>
                <a:latin typeface="Helvetica" panose="020B0604020202020204" pitchFamily="34" charset="0"/>
                <a:ea typeface="ＭＳ Ｐゴシック" panose="020B0600070205080204" pitchFamily="34" charset="-128"/>
                <a:cs typeface="Helvetica" panose="020B0604020202020204" pitchFamily="34" charset="0"/>
              </a:rPr>
              <a:t>not</a:t>
            </a:r>
            <a:r>
              <a:rPr lang="en-US" altLang="en-US" sz="2400" dirty="0">
                <a:latin typeface="Helvetica" panose="020B0604020202020204" pitchFamily="34" charset="0"/>
                <a:ea typeface="ＭＳ Ｐゴシック" panose="020B0600070205080204" pitchFamily="34" charset="-128"/>
                <a:cs typeface="Helvetica" panose="020B0604020202020204" pitchFamily="34" charset="0"/>
              </a:rPr>
              <a:t> a standard treatment or dosage for the patient’s condition. Medication is used to sedate the patient to the point of incapacitation for the purpose of protecting the patient and/or others from harm. Such medications include, but are not limited to, ketamine, midazolam, lorazepam, Haldol, </a:t>
            </a:r>
            <a:r>
              <a:rPr lang="en-US" altLang="en-US" sz="2400" dirty="0" err="1">
                <a:latin typeface="Helvetica" panose="020B0604020202020204" pitchFamily="34" charset="0"/>
                <a:ea typeface="ＭＳ Ｐゴシック" panose="020B0600070205080204" pitchFamily="34" charset="-128"/>
                <a:cs typeface="Helvetica" panose="020B0604020202020204" pitchFamily="34" charset="0"/>
              </a:rPr>
              <a:t>droperidol</a:t>
            </a:r>
            <a:r>
              <a:rPr lang="en-US" altLang="en-US" sz="2400" dirty="0">
                <a:latin typeface="Helvetica" panose="020B0604020202020204" pitchFamily="34" charset="0"/>
                <a:ea typeface="ＭＳ Ｐゴシック" panose="020B0600070205080204" pitchFamily="34" charset="-128"/>
                <a:cs typeface="Helvetica" panose="020B0604020202020204" pitchFamily="34" charset="0"/>
              </a:rPr>
              <a:t>. This use is only considered a violent restraint. As a restraint order, this requires a face to face.  </a:t>
            </a:r>
          </a:p>
          <a:p>
            <a:pPr algn="l"/>
            <a:endParaRPr lang="en-US" altLang="en-US" sz="2000" dirty="0">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2" name="Rectangle 1">
            <a:extLst>
              <a:ext uri="{FF2B5EF4-FFF2-40B4-BE49-F238E27FC236}">
                <a16:creationId xmlns:a16="http://schemas.microsoft.com/office/drawing/2014/main" id="{824E73D3-A3B3-4F81-AD28-391840FA7C53}"/>
              </a:ext>
            </a:extLst>
          </p:cNvPr>
          <p:cNvSpPr/>
          <p:nvPr/>
        </p:nvSpPr>
        <p:spPr>
          <a:xfrm>
            <a:off x="769938" y="1050925"/>
            <a:ext cx="7415212" cy="708025"/>
          </a:xfrm>
          <a:prstGeom prst="rect">
            <a:avLst/>
          </a:prstGeom>
        </p:spPr>
        <p:txBody>
          <a:bodyPr wrap="none">
            <a:spAutoFit/>
          </a:bodyPr>
          <a:lstStyle/>
          <a:p>
            <a:pPr eaLnBrk="1" hangingPunct="1">
              <a:defRPr/>
            </a:pPr>
            <a:r>
              <a:rPr lang="en-US" sz="4000" b="1" dirty="0">
                <a:solidFill>
                  <a:srgbClr val="7030A0"/>
                </a:solidFill>
                <a:effectLst>
                  <a:outerShdw blurRad="38100" dist="38100" dir="2700000" algn="tl">
                    <a:srgbClr val="000000">
                      <a:alpha val="43137"/>
                    </a:srgbClr>
                  </a:outerShdw>
                </a:effectLst>
                <a:latin typeface="Arial" charset="0"/>
                <a:ea typeface="ＭＳ Ｐゴシック" charset="-128"/>
                <a:cs typeface="ＭＳ Ｐゴシック" charset="-128"/>
              </a:rPr>
              <a:t>Definitions of Restraint Types</a:t>
            </a:r>
            <a:endParaRPr lang="en-US" sz="4000" dirty="0">
              <a:latin typeface="Arial" charset="0"/>
              <a:ea typeface="ＭＳ Ｐゴシック" charset="-128"/>
              <a:cs typeface="ＭＳ Ｐゴシック"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Placeholder 1"/>
          <p:cNvSpPr>
            <a:spLocks noGrp="1" noChangeArrowheads="1"/>
          </p:cNvSpPr>
          <p:nvPr>
            <p:ph type="body" sz="quarter" idx="14"/>
          </p:nvPr>
        </p:nvSpPr>
        <p:spPr/>
        <p:txBody>
          <a:bodyPr/>
          <a:lstStyle/>
          <a:p>
            <a:endParaRPr lang="en-US" altLang="en-US">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3" name="Text Placeholder 2">
            <a:extLst>
              <a:ext uri="{FF2B5EF4-FFF2-40B4-BE49-F238E27FC236}">
                <a16:creationId xmlns:a16="http://schemas.microsoft.com/office/drawing/2014/main" id="{D795A2EF-81FA-412B-9818-D3498356F5CE}"/>
              </a:ext>
            </a:extLst>
          </p:cNvPr>
          <p:cNvSpPr>
            <a:spLocks noGrp="1"/>
          </p:cNvSpPr>
          <p:nvPr>
            <p:ph type="body" sz="quarter" idx="12"/>
          </p:nvPr>
        </p:nvSpPr>
        <p:spPr>
          <a:xfrm>
            <a:off x="4735513" y="465138"/>
            <a:ext cx="3951287" cy="381000"/>
          </a:xfrm>
        </p:spPr>
        <p:txBody>
          <a:bodyPr/>
          <a:lstStyle/>
          <a:p>
            <a:pPr>
              <a:defRPr/>
            </a:pPr>
            <a:endParaRPr lang="en-US"/>
          </a:p>
        </p:txBody>
      </p:sp>
      <p:sp>
        <p:nvSpPr>
          <p:cNvPr id="17412" name="Text Placeholder 3"/>
          <p:cNvSpPr>
            <a:spLocks noGrp="1" noChangeArrowheads="1"/>
          </p:cNvSpPr>
          <p:nvPr>
            <p:ph type="body" sz="quarter" idx="15"/>
          </p:nvPr>
        </p:nvSpPr>
        <p:spPr>
          <a:xfrm>
            <a:off x="457200" y="1092200"/>
            <a:ext cx="8229600" cy="5186363"/>
          </a:xfrm>
        </p:spPr>
        <p:txBody>
          <a:bodyPr/>
          <a:lstStyle/>
          <a:p>
            <a:pPr algn="l"/>
            <a:r>
              <a:rPr lang="en-US" altLang="en-US" sz="2800" b="1" u="sng">
                <a:solidFill>
                  <a:schemeClr val="tx1"/>
                </a:solidFill>
                <a:latin typeface="Helvetica" panose="020B0604020202020204" pitchFamily="34" charset="0"/>
                <a:ea typeface="ＭＳ Ｐゴシック" panose="020B0600070205080204" pitchFamily="34" charset="-128"/>
                <a:cs typeface="Helvetica" panose="020B0604020202020204" pitchFamily="34" charset="0"/>
              </a:rPr>
              <a:t>Seclusion:</a:t>
            </a:r>
            <a:r>
              <a:rPr lang="en-US" altLang="en-US" sz="2800" b="1">
                <a:solidFill>
                  <a:schemeClr val="tx1"/>
                </a:solidFill>
                <a:latin typeface="Helvetica" panose="020B0604020202020204" pitchFamily="34" charset="0"/>
                <a:ea typeface="ＭＳ Ｐゴシック" panose="020B0600070205080204" pitchFamily="34" charset="-128"/>
                <a:cs typeface="Helvetica" panose="020B0604020202020204" pitchFamily="34" charset="0"/>
              </a:rPr>
              <a:t>   </a:t>
            </a:r>
            <a:r>
              <a:rPr lang="en-US" altLang="en-US" sz="2800">
                <a:latin typeface="Helvetica" panose="020B0604020202020204" pitchFamily="34" charset="0"/>
                <a:ea typeface="ＭＳ Ｐゴシック" panose="020B0600070205080204" pitchFamily="34" charset="-128"/>
                <a:cs typeface="Helvetica" panose="020B0604020202020204" pitchFamily="34" charset="0"/>
              </a:rPr>
              <a:t>The involuntary confinement of a patient alone in a room, under continuous observation or area from which the patient is physically prevented from leaving.  Seclusion may be used only for the management of violent or self-destructive behavior that jeopardized the immediate safety of the patient, a staff member or others.  Confinement on a locked unit, where the patient is with others, does not constitute seclusion. </a:t>
            </a:r>
          </a:p>
          <a:p>
            <a:pPr algn="l"/>
            <a:endParaRPr lang="en-US" altLang="en-US">
              <a:latin typeface="Helvetica" panose="020B0604020202020204" pitchFamily="34" charset="0"/>
              <a:ea typeface="ＭＳ Ｐゴシック" panose="020B0600070205080204" pitchFamily="34" charset="-128"/>
              <a:cs typeface="Helvetica"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Placeholder 1"/>
          <p:cNvSpPr>
            <a:spLocks noGrp="1" noChangeArrowheads="1"/>
          </p:cNvSpPr>
          <p:nvPr>
            <p:ph type="body" sz="quarter" idx="14"/>
          </p:nvPr>
        </p:nvSpPr>
        <p:spPr/>
        <p:txBody>
          <a:bodyPr/>
          <a:lstStyle/>
          <a:p>
            <a:endParaRPr lang="en-US" altLang="en-US">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3" name="Text Placeholder 2"/>
          <p:cNvSpPr>
            <a:spLocks noGrp="1"/>
          </p:cNvSpPr>
          <p:nvPr>
            <p:ph type="body" sz="quarter" idx="15"/>
          </p:nvPr>
        </p:nvSpPr>
        <p:spPr>
          <a:xfrm>
            <a:off x="147638" y="1125538"/>
            <a:ext cx="8229600" cy="4957762"/>
          </a:xfrm>
        </p:spPr>
        <p:txBody>
          <a:bodyPr/>
          <a:lstStyle/>
          <a:p>
            <a:pPr algn="l">
              <a:defRPr/>
            </a:pPr>
            <a:r>
              <a:rPr lang="en-US" sz="2000" b="1" dirty="0">
                <a:solidFill>
                  <a:schemeClr val="tx1"/>
                </a:solidFill>
                <a:latin typeface="Verdana,Bold"/>
              </a:rPr>
              <a:t>Hospital Approved Physical Restraints:</a:t>
            </a:r>
          </a:p>
          <a:p>
            <a:pPr algn="l">
              <a:defRPr/>
            </a:pPr>
            <a:endParaRPr lang="en-US" sz="1400" b="1" dirty="0">
              <a:solidFill>
                <a:schemeClr val="tx1"/>
              </a:solidFill>
              <a:latin typeface="Verdana,Bold"/>
            </a:endParaRPr>
          </a:p>
          <a:p>
            <a:pPr marL="457200" indent="-457200" algn="l">
              <a:buFontTx/>
              <a:buAutoNum type="arabicPeriod"/>
              <a:defRPr/>
            </a:pPr>
            <a:r>
              <a:rPr lang="en-US" sz="2000" dirty="0">
                <a:latin typeface="Verdana" panose="020B0604030504040204" pitchFamily="34" charset="0"/>
              </a:rPr>
              <a:t>Vest </a:t>
            </a:r>
          </a:p>
          <a:p>
            <a:pPr marL="0" indent="0" algn="l">
              <a:defRPr/>
            </a:pPr>
            <a:r>
              <a:rPr lang="en-US" sz="2000" dirty="0">
                <a:latin typeface="Verdana" panose="020B0604030504040204" pitchFamily="34" charset="0"/>
              </a:rPr>
              <a:t>2.  Wrist or wrist and ankle either soft or polyvinyl or neoprene</a:t>
            </a:r>
          </a:p>
          <a:p>
            <a:pPr algn="l">
              <a:defRPr/>
            </a:pPr>
            <a:r>
              <a:rPr lang="en-US" sz="2000" dirty="0">
                <a:latin typeface="Verdana" panose="020B0604030504040204" pitchFamily="34" charset="0"/>
              </a:rPr>
              <a:t>3.  Hand mitt or mitten </a:t>
            </a:r>
            <a:r>
              <a:rPr lang="en-US" sz="2000" b="1" dirty="0">
                <a:latin typeface="Verdana" panose="020B0604030504040204" pitchFamily="34" charset="0"/>
              </a:rPr>
              <a:t>(only a restraint </a:t>
            </a:r>
            <a:r>
              <a:rPr lang="en-US" sz="2000" b="1" dirty="0">
                <a:latin typeface="Verdana,Bold"/>
              </a:rPr>
              <a:t>if tied down)</a:t>
            </a:r>
          </a:p>
          <a:p>
            <a:pPr algn="l">
              <a:defRPr/>
            </a:pPr>
            <a:r>
              <a:rPr lang="en-US" sz="2000" dirty="0">
                <a:latin typeface="Verdana" panose="020B0604030504040204" pitchFamily="34" charset="0"/>
              </a:rPr>
              <a:t>4.  Wrist, ankle and soft chest band (not to be used alone) used</a:t>
            </a:r>
          </a:p>
          <a:p>
            <a:pPr algn="l">
              <a:defRPr/>
            </a:pPr>
            <a:r>
              <a:rPr lang="en-US" sz="2000" dirty="0">
                <a:latin typeface="Verdana" panose="020B0604030504040204" pitchFamily="34" charset="0"/>
              </a:rPr>
              <a:t>     simultaneously is limited to use in psychiatric units</a:t>
            </a:r>
          </a:p>
          <a:p>
            <a:pPr marL="457200" indent="-457200" algn="l">
              <a:buFontTx/>
              <a:buAutoNum type="arabicPeriod" startAt="5"/>
              <a:defRPr/>
            </a:pPr>
            <a:r>
              <a:rPr lang="en-US" sz="2000" dirty="0">
                <a:latin typeface="Verdana" panose="020B0604030504040204" pitchFamily="34" charset="0"/>
              </a:rPr>
              <a:t>Side rails of bed (when all four side rails are up and the  </a:t>
            </a:r>
          </a:p>
          <a:p>
            <a:pPr marL="0" indent="0" algn="l">
              <a:defRPr/>
            </a:pPr>
            <a:r>
              <a:rPr lang="en-US" sz="2000" dirty="0">
                <a:latin typeface="Verdana" panose="020B0604030504040204" pitchFamily="34" charset="0"/>
              </a:rPr>
              <a:t>     intention is to restrict the patient to bed)</a:t>
            </a:r>
          </a:p>
          <a:p>
            <a:pPr marL="457200" indent="-457200" algn="l">
              <a:buFontTx/>
              <a:buAutoNum type="arabicPeriod" startAt="6"/>
              <a:defRPr/>
            </a:pPr>
            <a:r>
              <a:rPr lang="en-US" sz="2000" dirty="0">
                <a:latin typeface="Verdana" panose="020B0604030504040204" pitchFamily="34" charset="0"/>
              </a:rPr>
              <a:t>Enclosure bed (only considered a restraint if all sides are    </a:t>
            </a:r>
          </a:p>
          <a:p>
            <a:pPr marL="0" indent="0" algn="l">
              <a:defRPr/>
            </a:pPr>
            <a:r>
              <a:rPr lang="en-US" sz="2000" dirty="0">
                <a:latin typeface="Verdana" panose="020B0604030504040204" pitchFamily="34" charset="0"/>
              </a:rPr>
              <a:t>	zipped) NOTE: May be ordered in combination with Vest 	when OOB to chair.</a:t>
            </a:r>
          </a:p>
          <a:p>
            <a:pPr marL="457200" indent="-457200" algn="l">
              <a:buFontTx/>
              <a:buAutoNum type="arabicPeriod" startAt="7"/>
              <a:defRPr/>
            </a:pPr>
            <a:r>
              <a:rPr lang="en-US" sz="2000" dirty="0">
                <a:latin typeface="Verdana" panose="020B0604030504040204" pitchFamily="34" charset="0"/>
                <a:ea typeface="Verdana" panose="020B0604030504040204" pitchFamily="34" charset="0"/>
                <a:cs typeface="Verdana" panose="020B0604030504040204" pitchFamily="34" charset="0"/>
              </a:rPr>
              <a:t>Physical holds: Holding a patient in a manner that restricts </a:t>
            </a:r>
          </a:p>
          <a:p>
            <a:pPr marL="0" indent="0" algn="l">
              <a:defRPr/>
            </a:pPr>
            <a:r>
              <a:rPr lang="en-US" sz="2000" dirty="0">
                <a:latin typeface="Verdana" panose="020B0604030504040204" pitchFamily="34" charset="0"/>
                <a:ea typeface="Verdana" panose="020B0604030504040204" pitchFamily="34" charset="0"/>
                <a:cs typeface="Verdana" panose="020B0604030504040204" pitchFamily="34" charset="0"/>
              </a:rPr>
              <a:t>	the patient’s movement against the patient’s will.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2"/>
          <p:cNvSpPr>
            <a:spLocks noGrp="1" noChangeArrowheads="1"/>
          </p:cNvSpPr>
          <p:nvPr>
            <p:ph type="body" sz="quarter" idx="15"/>
          </p:nvPr>
        </p:nvSpPr>
        <p:spPr>
          <a:xfrm>
            <a:off x="263525" y="1139825"/>
            <a:ext cx="8580438" cy="5156200"/>
          </a:xfrm>
        </p:spPr>
        <p:txBody>
          <a:bodyPr/>
          <a:lstStyle/>
          <a:p>
            <a:r>
              <a:rPr lang="en-US" altLang="en-US" sz="1600" b="1" dirty="0">
                <a:latin typeface="Helvetica" panose="020B0604020202020204" pitchFamily="34" charset="0"/>
                <a:ea typeface="ＭＳ Ｐゴシック" panose="020B0600070205080204" pitchFamily="34" charset="-128"/>
                <a:cs typeface="Helvetica" panose="020B0604020202020204" pitchFamily="34" charset="0"/>
              </a:rPr>
              <a:t>Use of restraint has risks.</a:t>
            </a:r>
          </a:p>
          <a:p>
            <a:r>
              <a:rPr lang="en-US" altLang="en-US" sz="1600" b="1" dirty="0">
                <a:latin typeface="Helvetica" panose="020B0604020202020204" pitchFamily="34" charset="0"/>
                <a:ea typeface="ＭＳ Ｐゴシック" panose="020B0600070205080204" pitchFamily="34" charset="-128"/>
                <a:cs typeface="Helvetica" panose="020B0604020202020204" pitchFamily="34" charset="0"/>
              </a:rPr>
              <a:t>Therefore, all healthcare facilities should work toward reducing or</a:t>
            </a:r>
          </a:p>
          <a:p>
            <a:r>
              <a:rPr lang="en-US" altLang="en-US" sz="1600" b="1" dirty="0">
                <a:latin typeface="Helvetica" panose="020B0604020202020204" pitchFamily="34" charset="0"/>
                <a:ea typeface="ＭＳ Ｐゴシック" panose="020B0600070205080204" pitchFamily="34" charset="-128"/>
                <a:cs typeface="Helvetica" panose="020B0604020202020204" pitchFamily="34" charset="0"/>
              </a:rPr>
              <a:t>eliminating use of restraint. Facilities should:</a:t>
            </a:r>
          </a:p>
          <a:p>
            <a:pPr marL="230188" lvl="2" indent="0">
              <a:buFont typeface="Arial" panose="020B0604020202020204" pitchFamily="34" charset="0"/>
              <a:buNone/>
            </a:pPr>
            <a:r>
              <a:rPr lang="en-US" altLang="en-US" sz="1600" dirty="0">
                <a:latin typeface="Helvetica" panose="020B0604020202020204" pitchFamily="34" charset="0"/>
                <a:ea typeface="ＭＳ Ｐゴシック" panose="020B0600070205080204" pitchFamily="34" charset="-128"/>
                <a:cs typeface="Helvetica" panose="020B0604020202020204" pitchFamily="34" charset="0"/>
              </a:rPr>
              <a:t>	 Intervene early to avoid later need for restraint</a:t>
            </a:r>
          </a:p>
          <a:p>
            <a:pPr marL="230188" lvl="2" indent="0">
              <a:buFont typeface="Arial" panose="020B0604020202020204" pitchFamily="34" charset="0"/>
              <a:buNone/>
            </a:pPr>
            <a:r>
              <a:rPr lang="en-US" altLang="en-US" sz="1600" dirty="0">
                <a:latin typeface="Helvetica" panose="020B0604020202020204" pitchFamily="34" charset="0"/>
                <a:ea typeface="ＭＳ Ｐゴシック" panose="020B0600070205080204" pitchFamily="34" charset="-128"/>
                <a:cs typeface="Helvetica" panose="020B0604020202020204" pitchFamily="34" charset="0"/>
              </a:rPr>
              <a:t>	 Find alternatives to restraint</a:t>
            </a:r>
          </a:p>
          <a:p>
            <a:pPr marL="230188" lvl="2" indent="0">
              <a:buFont typeface="Arial" panose="020B0604020202020204" pitchFamily="34" charset="0"/>
              <a:buNone/>
            </a:pPr>
            <a:r>
              <a:rPr lang="en-US" altLang="en-US" sz="1600" dirty="0">
                <a:latin typeface="Helvetica" panose="020B0604020202020204" pitchFamily="34" charset="0"/>
                <a:ea typeface="ＭＳ Ｐゴシック" panose="020B0600070205080204" pitchFamily="34" charset="-128"/>
                <a:cs typeface="Helvetica" panose="020B0604020202020204" pitchFamily="34" charset="0"/>
              </a:rPr>
              <a:t>Restraint should be used only when:</a:t>
            </a:r>
          </a:p>
          <a:p>
            <a:pPr marL="230188" lvl="2" indent="0">
              <a:buFont typeface="Arial" panose="020B0604020202020204" pitchFamily="34" charset="0"/>
              <a:buNone/>
            </a:pPr>
            <a:r>
              <a:rPr lang="en-US" altLang="en-US" sz="1600" dirty="0">
                <a:latin typeface="Helvetica" panose="020B0604020202020204" pitchFamily="34" charset="0"/>
                <a:ea typeface="ＭＳ Ｐゴシック" panose="020B0600070205080204" pitchFamily="34" charset="-128"/>
                <a:cs typeface="Helvetica" panose="020B0604020202020204" pitchFamily="34" charset="0"/>
              </a:rPr>
              <a:t>	 Less restrictive interventions are ineffective</a:t>
            </a:r>
          </a:p>
          <a:p>
            <a:pPr marL="230188" lvl="2" indent="0">
              <a:buFont typeface="Arial" panose="020B0604020202020204" pitchFamily="34" charset="0"/>
              <a:buNone/>
            </a:pPr>
            <a:r>
              <a:rPr lang="en-US" altLang="en-US" sz="1600" dirty="0">
                <a:latin typeface="Helvetica" panose="020B0604020202020204" pitchFamily="34" charset="0"/>
                <a:ea typeface="ＭＳ Ｐゴシック" panose="020B0600070205080204" pitchFamily="34" charset="-128"/>
                <a:cs typeface="Helvetica" panose="020B0604020202020204" pitchFamily="34" charset="0"/>
              </a:rPr>
              <a:t>	 Clinically justified to promote healing</a:t>
            </a:r>
          </a:p>
          <a:p>
            <a:pPr marL="230188" lvl="2" indent="0">
              <a:buFont typeface="Arial" panose="020B0604020202020204" pitchFamily="34" charset="0"/>
              <a:buNone/>
            </a:pPr>
            <a:r>
              <a:rPr lang="en-US" altLang="en-US" sz="1600" dirty="0">
                <a:latin typeface="Helvetica" panose="020B0604020202020204" pitchFamily="34" charset="0"/>
                <a:ea typeface="ＭＳ Ｐゴシック" panose="020B0600070205080204" pitchFamily="34" charset="-128"/>
                <a:cs typeface="Helvetica" panose="020B0604020202020204" pitchFamily="34" charset="0"/>
              </a:rPr>
              <a:t>	 Warranted by violent patient behavior that threatens the</a:t>
            </a:r>
          </a:p>
          <a:p>
            <a:pPr marL="230188" lvl="2" indent="0">
              <a:buFont typeface="Arial" panose="020B0604020202020204" pitchFamily="34" charset="0"/>
              <a:buNone/>
            </a:pPr>
            <a:r>
              <a:rPr lang="en-US" altLang="en-US" sz="1600" dirty="0">
                <a:latin typeface="Helvetica" panose="020B0604020202020204" pitchFamily="34" charset="0"/>
                <a:ea typeface="ＭＳ Ｐゴシック" panose="020B0600070205080204" pitchFamily="34" charset="-128"/>
                <a:cs typeface="Helvetica" panose="020B0604020202020204" pitchFamily="34" charset="0"/>
              </a:rPr>
              <a:t>	    physical safety of the patient, staff, or others. These behaviors are categorized as either 	    Combative, Self-Injurious, or Destructive.</a:t>
            </a:r>
          </a:p>
          <a:p>
            <a:pPr marL="230188" lvl="2" indent="0">
              <a:buFont typeface="Arial" panose="020B0604020202020204" pitchFamily="34" charset="0"/>
              <a:buNone/>
            </a:pPr>
            <a:endParaRPr lang="en-US" altLang="en-US" sz="800" dirty="0">
              <a:latin typeface="Helvetica" panose="020B0604020202020204" pitchFamily="34" charset="0"/>
              <a:ea typeface="ＭＳ Ｐゴシック" panose="020B0600070205080204" pitchFamily="34" charset="-128"/>
              <a:cs typeface="Helvetica" panose="020B0604020202020204" pitchFamily="34" charset="0"/>
            </a:endParaRPr>
          </a:p>
          <a:p>
            <a:pPr marL="230188" lvl="2" indent="0">
              <a:buFont typeface="Arial" panose="020B0604020202020204" pitchFamily="34" charset="0"/>
              <a:buNone/>
            </a:pPr>
            <a:r>
              <a:rPr lang="en-US" altLang="en-US" sz="1600" dirty="0">
                <a:latin typeface="Helvetica" panose="020B0604020202020204" pitchFamily="34" charset="0"/>
                <a:ea typeface="ＭＳ Ｐゴシック" panose="020B0600070205080204" pitchFamily="34" charset="-128"/>
                <a:cs typeface="Helvetica" panose="020B0604020202020204" pitchFamily="34" charset="0"/>
              </a:rPr>
              <a:t>Restraint and seclusion should </a:t>
            </a:r>
            <a:r>
              <a:rPr lang="en-US" altLang="en-US" sz="1600" b="1" dirty="0">
                <a:latin typeface="Helvetica" panose="020B0604020202020204" pitchFamily="34" charset="0"/>
                <a:ea typeface="ＭＳ Ｐゴシック" panose="020B0600070205080204" pitchFamily="34" charset="-128"/>
                <a:cs typeface="Helvetica" panose="020B0604020202020204" pitchFamily="34" charset="0"/>
              </a:rPr>
              <a:t>NEVER </a:t>
            </a:r>
            <a:r>
              <a:rPr lang="en-US" altLang="en-US" sz="1600" dirty="0">
                <a:latin typeface="Helvetica" panose="020B0604020202020204" pitchFamily="34" charset="0"/>
                <a:ea typeface="ＭＳ Ｐゴシック" panose="020B0600070205080204" pitchFamily="34" charset="-128"/>
                <a:cs typeface="Helvetica" panose="020B0604020202020204" pitchFamily="34" charset="0"/>
              </a:rPr>
              <a:t>be used to:</a:t>
            </a:r>
          </a:p>
          <a:p>
            <a:pPr marL="230188" lvl="2" indent="0">
              <a:buFont typeface="Arial" panose="020B0604020202020204" pitchFamily="34" charset="0"/>
              <a:buNone/>
            </a:pPr>
            <a:r>
              <a:rPr lang="en-US" altLang="en-US" sz="1600" dirty="0">
                <a:latin typeface="Helvetica" panose="020B0604020202020204" pitchFamily="34" charset="0"/>
                <a:ea typeface="ＭＳ Ｐゴシック" panose="020B0600070205080204" pitchFamily="34" charset="-128"/>
                <a:cs typeface="Helvetica" panose="020B0604020202020204" pitchFamily="34" charset="0"/>
              </a:rPr>
              <a:t>	 Discipline a patient</a:t>
            </a:r>
          </a:p>
          <a:p>
            <a:pPr marL="230188" lvl="2" indent="0">
              <a:buFont typeface="Arial" panose="020B0604020202020204" pitchFamily="34" charset="0"/>
              <a:buNone/>
            </a:pPr>
            <a:r>
              <a:rPr lang="en-US" altLang="en-US" sz="1600" dirty="0">
                <a:latin typeface="Helvetica" panose="020B0604020202020204" pitchFamily="34" charset="0"/>
                <a:ea typeface="ＭＳ Ｐゴシック" panose="020B0600070205080204" pitchFamily="34" charset="-128"/>
                <a:cs typeface="Helvetica" panose="020B0604020202020204" pitchFamily="34" charset="0"/>
              </a:rPr>
              <a:t>	 Make patient care tasks more convenient for staff</a:t>
            </a:r>
          </a:p>
          <a:p>
            <a:pPr marL="230188" lvl="2" indent="0">
              <a:buFont typeface="Arial" panose="020B0604020202020204" pitchFamily="34" charset="0"/>
              <a:buNone/>
            </a:pPr>
            <a:r>
              <a:rPr lang="en-US" altLang="en-US" sz="1600" dirty="0">
                <a:latin typeface="Helvetica" panose="020B0604020202020204" pitchFamily="34" charset="0"/>
                <a:ea typeface="ＭＳ Ｐゴシック" panose="020B0600070205080204" pitchFamily="34" charset="-128"/>
                <a:cs typeface="Helvetica" panose="020B0604020202020204" pitchFamily="34" charset="0"/>
              </a:rPr>
              <a:t>	 Make a patient do something against his/her will</a:t>
            </a:r>
          </a:p>
          <a:p>
            <a:pPr marL="230188" lvl="2" indent="0">
              <a:buFont typeface="Arial" panose="020B0604020202020204" pitchFamily="34" charset="0"/>
              <a:buNone/>
            </a:pPr>
            <a:r>
              <a:rPr lang="en-US" altLang="en-US" sz="1600" dirty="0">
                <a:latin typeface="Helvetica" panose="020B0604020202020204" pitchFamily="34" charset="0"/>
                <a:ea typeface="ＭＳ Ｐゴシック" panose="020B0600070205080204" pitchFamily="34" charset="-128"/>
                <a:cs typeface="Helvetica" panose="020B0604020202020204" pitchFamily="34" charset="0"/>
              </a:rPr>
              <a:t>	 Retaliate against a patient</a:t>
            </a:r>
          </a:p>
          <a:p>
            <a:r>
              <a:rPr lang="en-US" altLang="en-US" sz="1800" b="1" dirty="0">
                <a:latin typeface="Helvetica" panose="020B0604020202020204" pitchFamily="34" charset="0"/>
                <a:ea typeface="ＭＳ Ｐゴシック" panose="020B0600070205080204" pitchFamily="34" charset="-128"/>
                <a:cs typeface="Helvetica" panose="020B0604020202020204" pitchFamily="34" charset="0"/>
              </a:rPr>
              <a:t>The patient’s rights and safety must be protected during restraint or seclusion.</a:t>
            </a:r>
          </a:p>
        </p:txBody>
      </p:sp>
    </p:spTree>
  </p:cSld>
  <p:clrMapOvr>
    <a:masterClrMapping/>
  </p:clrMapOvr>
</p:sld>
</file>

<file path=ppt/theme/theme1.xml><?xml version="1.0" encoding="utf-8"?>
<a:theme xmlns:a="http://schemas.openxmlformats.org/drawingml/2006/main" name="New logo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tony Brook Medic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76C895D11832541AB216F5F7E684854" ma:contentTypeVersion="0" ma:contentTypeDescription="Create a new document." ma:contentTypeScope="" ma:versionID="cb48b5859fc410aa5ca31c000cd7dfb3">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024829-A239-422F-95DC-9D8948B9F515}">
  <ds:schemaRefs>
    <ds:schemaRef ds:uri="http://schemas.microsoft.com/office/2006/metadata/properties"/>
    <ds:schemaRef ds:uri="http://purl.org/dc/elements/1.1/"/>
    <ds:schemaRef ds:uri="http://www.w3.org/XML/1998/namespace"/>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77ED78B7-A1F7-47A7-ACE5-F8943E2BA2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39D564C-E283-467A-8904-8AF610CB64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New logo Template</Template>
  <TotalTime>15839</TotalTime>
  <Words>2272</Words>
  <Application>Microsoft Office PowerPoint</Application>
  <PresentationFormat>On-screen Show (4:3)</PresentationFormat>
  <Paragraphs>160</Paragraphs>
  <Slides>19</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ＭＳ Ｐゴシック</vt:lpstr>
      <vt:lpstr>Arial</vt:lpstr>
      <vt:lpstr>Calibri</vt:lpstr>
      <vt:lpstr>Helvetica</vt:lpstr>
      <vt:lpstr>Lucida Grande</vt:lpstr>
      <vt:lpstr>Verdana</vt:lpstr>
      <vt:lpstr>Verdana,Bold</vt:lpstr>
      <vt:lpstr>New logo Template</vt:lpstr>
      <vt:lpstr>Stony Brook Medicine</vt:lpstr>
      <vt:lpstr>PowerPoint Presentation</vt:lpstr>
      <vt:lpstr>PowerPoint Presentation</vt:lpstr>
      <vt:lpstr>PowerPoint Presentation</vt:lpstr>
      <vt:lpstr>PowerPoint Presentation</vt:lpstr>
      <vt:lpstr>Definitions of Restraint Types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Stony Brook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Jayne, Katherine</dc:creator>
  <cp:lastModifiedBy>Coppola, Laura</cp:lastModifiedBy>
  <cp:revision>336</cp:revision>
  <cp:lastPrinted>2015-03-23T20:26:16Z</cp:lastPrinted>
  <dcterms:created xsi:type="dcterms:W3CDTF">2012-05-31T18:24:13Z</dcterms:created>
  <dcterms:modified xsi:type="dcterms:W3CDTF">2025-04-30T13:49:03Z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0x010100676C895D11832541AB216F5F7E684854</vt:lpwstr>
  </property>
</Properties>
</file>