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332" r:id="rId3"/>
    <p:sldId id="333" r:id="rId4"/>
    <p:sldId id="260" r:id="rId5"/>
    <p:sldId id="265" r:id="rId6"/>
    <p:sldId id="308" r:id="rId7"/>
    <p:sldId id="263" r:id="rId8"/>
    <p:sldId id="266" r:id="rId9"/>
    <p:sldId id="344" r:id="rId10"/>
    <p:sldId id="264" r:id="rId11"/>
    <p:sldId id="366" r:id="rId12"/>
    <p:sldId id="268" r:id="rId13"/>
    <p:sldId id="275" r:id="rId14"/>
    <p:sldId id="354" r:id="rId15"/>
    <p:sldId id="343" r:id="rId16"/>
    <p:sldId id="356" r:id="rId17"/>
    <p:sldId id="309" r:id="rId18"/>
    <p:sldId id="373" r:id="rId19"/>
    <p:sldId id="351" r:id="rId20"/>
    <p:sldId id="352" r:id="rId21"/>
    <p:sldId id="370" r:id="rId22"/>
    <p:sldId id="323" r:id="rId23"/>
    <p:sldId id="316" r:id="rId24"/>
    <p:sldId id="374" r:id="rId25"/>
    <p:sldId id="367" r:id="rId26"/>
    <p:sldId id="365" r:id="rId27"/>
    <p:sldId id="378" r:id="rId28"/>
    <p:sldId id="379" r:id="rId29"/>
    <p:sldId id="310" r:id="rId30"/>
    <p:sldId id="376" r:id="rId31"/>
    <p:sldId id="278" r:id="rId32"/>
    <p:sldId id="279" r:id="rId33"/>
    <p:sldId id="280" r:id="rId34"/>
    <p:sldId id="292" r:id="rId35"/>
    <p:sldId id="345" r:id="rId36"/>
    <p:sldId id="357" r:id="rId37"/>
    <p:sldId id="369" r:id="rId38"/>
    <p:sldId id="368" r:id="rId39"/>
    <p:sldId id="375" r:id="rId40"/>
    <p:sldId id="297" r:id="rId41"/>
    <p:sldId id="372" r:id="rId42"/>
    <p:sldId id="377" r:id="rId43"/>
    <p:sldId id="38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6DA"/>
    <a:srgbClr val="800000"/>
    <a:srgbClr val="A50021"/>
    <a:srgbClr val="F1B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6" autoAdjust="0"/>
    <p:restoredTop sz="85192"/>
  </p:normalViewPr>
  <p:slideViewPr>
    <p:cSldViewPr>
      <p:cViewPr varScale="1">
        <p:scale>
          <a:sx n="61" d="100"/>
          <a:sy n="61" d="100"/>
        </p:scale>
        <p:origin x="1074" y="72"/>
      </p:cViewPr>
      <p:guideLst>
        <p:guide orient="horz" pos="2160"/>
        <p:guide pos="3840"/>
      </p:guideLst>
    </p:cSldViewPr>
  </p:slideViewPr>
  <p:notesTextViewPr>
    <p:cViewPr>
      <p:scale>
        <a:sx n="3" d="2"/>
        <a:sy n="3" d="2"/>
      </p:scale>
      <p:origin x="0" y="0"/>
    </p:cViewPr>
  </p:notesTextViewPr>
  <p:sorterViewPr>
    <p:cViewPr varScale="1">
      <p:scale>
        <a:sx n="1" d="1"/>
        <a:sy n="1" d="1"/>
      </p:scale>
      <p:origin x="0" y="-35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25B043-5A72-7446-B308-B1368F3A2C54}" type="doc">
      <dgm:prSet loTypeId="urn:microsoft.com/office/officeart/2005/8/layout/cycle3" loCatId="" qsTypeId="urn:microsoft.com/office/officeart/2005/8/quickstyle/simple4" qsCatId="simple" csTypeId="urn:microsoft.com/office/officeart/2005/8/colors/colorful1" csCatId="colorful" phldr="1"/>
      <dgm:spPr/>
      <dgm:t>
        <a:bodyPr/>
        <a:lstStyle/>
        <a:p>
          <a:endParaRPr lang="en-US"/>
        </a:p>
      </dgm:t>
    </dgm:pt>
    <dgm:pt modelId="{DB132712-7408-4B42-97D8-9FDC06722105}">
      <dgm:prSet phldrT="[Text]" custT="1"/>
      <dgm:spPr/>
      <dgm:t>
        <a:bodyPr/>
        <a:lstStyle/>
        <a:p>
          <a:r>
            <a:rPr lang="en-US" sz="1800" dirty="0"/>
            <a:t>Manufacture Transport</a:t>
          </a:r>
        </a:p>
      </dgm:t>
    </dgm:pt>
    <dgm:pt modelId="{9851F6E1-5624-6149-885C-844BDC44C75F}" type="parTrans" cxnId="{A5CD0513-A69F-D445-A35E-389D8833008C}">
      <dgm:prSet/>
      <dgm:spPr/>
      <dgm:t>
        <a:bodyPr/>
        <a:lstStyle/>
        <a:p>
          <a:endParaRPr lang="en-US"/>
        </a:p>
      </dgm:t>
    </dgm:pt>
    <dgm:pt modelId="{FDC76B09-A018-2247-BC60-BAF2129B192E}" type="sibTrans" cxnId="{A5CD0513-A69F-D445-A35E-389D8833008C}">
      <dgm:prSet/>
      <dgm:spPr/>
      <dgm:t>
        <a:bodyPr/>
        <a:lstStyle/>
        <a:p>
          <a:endParaRPr lang="en-US"/>
        </a:p>
      </dgm:t>
    </dgm:pt>
    <dgm:pt modelId="{E597A399-994B-1442-B0EC-06E82D09B4A6}">
      <dgm:prSet phldrT="[Text]" custT="1"/>
      <dgm:spPr/>
      <dgm:t>
        <a:bodyPr/>
        <a:lstStyle/>
        <a:p>
          <a:r>
            <a:rPr lang="en-US" sz="1800" dirty="0"/>
            <a:t>                                              Order                 Receive                 Store        </a:t>
          </a:r>
        </a:p>
        <a:p>
          <a:endParaRPr lang="en-US" sz="1800" dirty="0"/>
        </a:p>
      </dgm:t>
    </dgm:pt>
    <dgm:pt modelId="{68C666E2-076E-174D-B8A4-F637162973CC}" type="parTrans" cxnId="{46C9E4DF-3F22-DF4B-9569-4C83E368CABA}">
      <dgm:prSet/>
      <dgm:spPr/>
      <dgm:t>
        <a:bodyPr/>
        <a:lstStyle/>
        <a:p>
          <a:endParaRPr lang="en-US"/>
        </a:p>
      </dgm:t>
    </dgm:pt>
    <dgm:pt modelId="{559DB55F-91FB-344D-B28A-D6628BADEBBE}" type="sibTrans" cxnId="{46C9E4DF-3F22-DF4B-9569-4C83E368CABA}">
      <dgm:prSet/>
      <dgm:spPr/>
      <dgm:t>
        <a:bodyPr/>
        <a:lstStyle/>
        <a:p>
          <a:endParaRPr lang="en-US"/>
        </a:p>
      </dgm:t>
    </dgm:pt>
    <dgm:pt modelId="{BADEE6BB-E0C7-7447-8020-93B1FDFB0812}">
      <dgm:prSet phldrT="[Text]" custT="1"/>
      <dgm:spPr/>
      <dgm:t>
        <a:bodyPr/>
        <a:lstStyle/>
        <a:p>
          <a:r>
            <a:rPr lang="en-US" sz="1800" dirty="0"/>
            <a:t>Handle               Prepare          Dispense</a:t>
          </a:r>
        </a:p>
      </dgm:t>
    </dgm:pt>
    <dgm:pt modelId="{FCB87956-0138-0745-8BB5-06E7F49496AF}" type="parTrans" cxnId="{BCDB3511-905B-9E4C-9BC2-B83EDB1EC493}">
      <dgm:prSet/>
      <dgm:spPr/>
      <dgm:t>
        <a:bodyPr/>
        <a:lstStyle/>
        <a:p>
          <a:endParaRPr lang="en-US"/>
        </a:p>
      </dgm:t>
    </dgm:pt>
    <dgm:pt modelId="{1BAEA177-E423-7F41-B128-3179744A1325}" type="sibTrans" cxnId="{BCDB3511-905B-9E4C-9BC2-B83EDB1EC493}">
      <dgm:prSet/>
      <dgm:spPr/>
      <dgm:t>
        <a:bodyPr/>
        <a:lstStyle/>
        <a:p>
          <a:endParaRPr lang="en-US"/>
        </a:p>
      </dgm:t>
    </dgm:pt>
    <dgm:pt modelId="{4B51F55E-5D62-CB48-9A55-9EC3C2C2C94C}">
      <dgm:prSet phldrT="[Text]" custT="1"/>
      <dgm:spPr/>
      <dgm:t>
        <a:bodyPr/>
        <a:lstStyle/>
        <a:p>
          <a:r>
            <a:rPr lang="en-US" sz="1800" dirty="0"/>
            <a:t>Administer          </a:t>
          </a:r>
          <a:r>
            <a:rPr lang="en-US" sz="1800" baseline="0" dirty="0"/>
            <a:t>Handle </a:t>
          </a:r>
          <a:r>
            <a:rPr lang="en-US" sz="1800" dirty="0"/>
            <a:t>Waste      C</a:t>
          </a:r>
          <a:r>
            <a:rPr lang="en-US" sz="1800" baseline="0" dirty="0"/>
            <a:t>lean up Spills </a:t>
          </a:r>
          <a:endParaRPr lang="en-US" sz="1800" dirty="0"/>
        </a:p>
      </dgm:t>
    </dgm:pt>
    <dgm:pt modelId="{929973BF-0D06-B240-98A7-2FAD2F7D5246}" type="parTrans" cxnId="{88608AEB-EAEC-514C-95B0-09F238139112}">
      <dgm:prSet/>
      <dgm:spPr/>
      <dgm:t>
        <a:bodyPr/>
        <a:lstStyle/>
        <a:p>
          <a:endParaRPr lang="en-US"/>
        </a:p>
      </dgm:t>
    </dgm:pt>
    <dgm:pt modelId="{4D5C8501-3C38-8343-B200-DD13EC569A99}" type="sibTrans" cxnId="{88608AEB-EAEC-514C-95B0-09F238139112}">
      <dgm:prSet/>
      <dgm:spPr/>
      <dgm:t>
        <a:bodyPr/>
        <a:lstStyle/>
        <a:p>
          <a:endParaRPr lang="en-US"/>
        </a:p>
      </dgm:t>
    </dgm:pt>
    <dgm:pt modelId="{FA2E6D57-2D34-AF49-B168-51F4ED26B990}">
      <dgm:prSet phldrT="[Text]" custT="1"/>
      <dgm:spPr/>
      <dgm:t>
        <a:bodyPr/>
        <a:lstStyle/>
        <a:p>
          <a:r>
            <a:rPr lang="en-US" sz="1800" dirty="0"/>
            <a:t>Equipment Certification Maintenance                        </a:t>
          </a:r>
          <a:r>
            <a:rPr lang="en-US" sz="1800" baseline="0" dirty="0"/>
            <a:t> Repair </a:t>
          </a:r>
          <a:endParaRPr lang="en-US" sz="1800" dirty="0"/>
        </a:p>
      </dgm:t>
    </dgm:pt>
    <dgm:pt modelId="{79747370-9CB7-254F-ACA5-5BD1942536DC}" type="parTrans" cxnId="{1E3BDEA1-E435-6445-ABEF-AEDB1C8F67EA}">
      <dgm:prSet/>
      <dgm:spPr/>
      <dgm:t>
        <a:bodyPr/>
        <a:lstStyle/>
        <a:p>
          <a:endParaRPr lang="en-US"/>
        </a:p>
      </dgm:t>
    </dgm:pt>
    <dgm:pt modelId="{F73CE2C5-BC13-3F4B-889F-BC7A85514C87}" type="sibTrans" cxnId="{1E3BDEA1-E435-6445-ABEF-AEDB1C8F67EA}">
      <dgm:prSet/>
      <dgm:spPr/>
      <dgm:t>
        <a:bodyPr/>
        <a:lstStyle/>
        <a:p>
          <a:endParaRPr lang="en-US"/>
        </a:p>
      </dgm:t>
    </dgm:pt>
    <dgm:pt modelId="{1CA005DB-7329-E749-9DF8-D2BFF33B506F}" type="pres">
      <dgm:prSet presAssocID="{A725B043-5A72-7446-B308-B1368F3A2C54}" presName="Name0" presStyleCnt="0">
        <dgm:presLayoutVars>
          <dgm:dir/>
          <dgm:resizeHandles val="exact"/>
        </dgm:presLayoutVars>
      </dgm:prSet>
      <dgm:spPr/>
    </dgm:pt>
    <dgm:pt modelId="{3168C06B-030C-4D49-842D-39A182821F66}" type="pres">
      <dgm:prSet presAssocID="{A725B043-5A72-7446-B308-B1368F3A2C54}" presName="cycle" presStyleCnt="0"/>
      <dgm:spPr/>
    </dgm:pt>
    <dgm:pt modelId="{A2EC4F08-5FB3-224F-B16F-04B5B0E4DCF6}" type="pres">
      <dgm:prSet presAssocID="{DB132712-7408-4B42-97D8-9FDC06722105}" presName="nodeFirstNode" presStyleLbl="node1" presStyleIdx="0" presStyleCnt="5" custRadScaleRad="108364" custRadScaleInc="0">
        <dgm:presLayoutVars>
          <dgm:bulletEnabled val="1"/>
        </dgm:presLayoutVars>
      </dgm:prSet>
      <dgm:spPr/>
    </dgm:pt>
    <dgm:pt modelId="{D00CED9B-98F5-8F4B-A3AA-DBD5DE34D82C}" type="pres">
      <dgm:prSet presAssocID="{FDC76B09-A018-2247-BC60-BAF2129B192E}" presName="sibTransFirstNode" presStyleLbl="bgShp" presStyleIdx="0" presStyleCnt="1"/>
      <dgm:spPr/>
    </dgm:pt>
    <dgm:pt modelId="{9D1558EC-A65C-7F41-A2F7-414E927E80B1}" type="pres">
      <dgm:prSet presAssocID="{E597A399-994B-1442-B0EC-06E82D09B4A6}" presName="nodeFollowingNodes" presStyleLbl="node1" presStyleIdx="1" presStyleCnt="5" custRadScaleRad="154532" custRadScaleInc="8923">
        <dgm:presLayoutVars>
          <dgm:bulletEnabled val="1"/>
        </dgm:presLayoutVars>
      </dgm:prSet>
      <dgm:spPr/>
    </dgm:pt>
    <dgm:pt modelId="{A2328BBB-E4E7-704C-A97A-50A838360BCC}" type="pres">
      <dgm:prSet presAssocID="{BADEE6BB-E0C7-7447-8020-93B1FDFB0812}" presName="nodeFollowingNodes" presStyleLbl="node1" presStyleIdx="2" presStyleCnt="5" custRadScaleRad="148727" custRadScaleInc="-41054">
        <dgm:presLayoutVars>
          <dgm:bulletEnabled val="1"/>
        </dgm:presLayoutVars>
      </dgm:prSet>
      <dgm:spPr/>
    </dgm:pt>
    <dgm:pt modelId="{5B452CC4-5CAB-5E48-969C-92FEAFC17218}" type="pres">
      <dgm:prSet presAssocID="{4B51F55E-5D62-CB48-9A55-9EC3C2C2C94C}" presName="nodeFollowingNodes" presStyleLbl="node1" presStyleIdx="3" presStyleCnt="5" custRadScaleRad="152144" custRadScaleInc="44870">
        <dgm:presLayoutVars>
          <dgm:bulletEnabled val="1"/>
        </dgm:presLayoutVars>
      </dgm:prSet>
      <dgm:spPr/>
    </dgm:pt>
    <dgm:pt modelId="{C8BBC48D-5A19-4A4F-9351-5806EB09BFF7}" type="pres">
      <dgm:prSet presAssocID="{FA2E6D57-2D34-AF49-B168-51F4ED26B990}" presName="nodeFollowingNodes" presStyleLbl="node1" presStyleIdx="4" presStyleCnt="5" custScaleX="142750" custRadScaleRad="169757" custRadScaleInc="-15050">
        <dgm:presLayoutVars>
          <dgm:bulletEnabled val="1"/>
        </dgm:presLayoutVars>
      </dgm:prSet>
      <dgm:spPr/>
    </dgm:pt>
  </dgm:ptLst>
  <dgm:cxnLst>
    <dgm:cxn modelId="{BCDB3511-905B-9E4C-9BC2-B83EDB1EC493}" srcId="{A725B043-5A72-7446-B308-B1368F3A2C54}" destId="{BADEE6BB-E0C7-7447-8020-93B1FDFB0812}" srcOrd="2" destOrd="0" parTransId="{FCB87956-0138-0745-8BB5-06E7F49496AF}" sibTransId="{1BAEA177-E423-7F41-B128-3179744A1325}"/>
    <dgm:cxn modelId="{A5CD0513-A69F-D445-A35E-389D8833008C}" srcId="{A725B043-5A72-7446-B308-B1368F3A2C54}" destId="{DB132712-7408-4B42-97D8-9FDC06722105}" srcOrd="0" destOrd="0" parTransId="{9851F6E1-5624-6149-885C-844BDC44C75F}" sibTransId="{FDC76B09-A018-2247-BC60-BAF2129B192E}"/>
    <dgm:cxn modelId="{68EF491D-976A-194A-9385-81985DBC15F3}" type="presOf" srcId="{E597A399-994B-1442-B0EC-06E82D09B4A6}" destId="{9D1558EC-A65C-7F41-A2F7-414E927E80B1}" srcOrd="0" destOrd="0" presId="urn:microsoft.com/office/officeart/2005/8/layout/cycle3"/>
    <dgm:cxn modelId="{CEC8887B-D9E3-BA49-8A3E-3C2A3767D12B}" type="presOf" srcId="{FDC76B09-A018-2247-BC60-BAF2129B192E}" destId="{D00CED9B-98F5-8F4B-A3AA-DBD5DE34D82C}" srcOrd="0" destOrd="0" presId="urn:microsoft.com/office/officeart/2005/8/layout/cycle3"/>
    <dgm:cxn modelId="{15D9C78D-C343-2B4F-B403-765DBE626BE4}" type="presOf" srcId="{4B51F55E-5D62-CB48-9A55-9EC3C2C2C94C}" destId="{5B452CC4-5CAB-5E48-969C-92FEAFC17218}" srcOrd="0" destOrd="0" presId="urn:microsoft.com/office/officeart/2005/8/layout/cycle3"/>
    <dgm:cxn modelId="{DA6B5992-AC62-9141-911C-CA5D884485F2}" type="presOf" srcId="{DB132712-7408-4B42-97D8-9FDC06722105}" destId="{A2EC4F08-5FB3-224F-B16F-04B5B0E4DCF6}" srcOrd="0" destOrd="0" presId="urn:microsoft.com/office/officeart/2005/8/layout/cycle3"/>
    <dgm:cxn modelId="{38237193-0A1C-8C4E-A0C4-B47B857B2BA0}" type="presOf" srcId="{BADEE6BB-E0C7-7447-8020-93B1FDFB0812}" destId="{A2328BBB-E4E7-704C-A97A-50A838360BCC}" srcOrd="0" destOrd="0" presId="urn:microsoft.com/office/officeart/2005/8/layout/cycle3"/>
    <dgm:cxn modelId="{682A849E-FCC2-2F41-83CB-8C47105653C1}" type="presOf" srcId="{A725B043-5A72-7446-B308-B1368F3A2C54}" destId="{1CA005DB-7329-E749-9DF8-D2BFF33B506F}" srcOrd="0" destOrd="0" presId="urn:microsoft.com/office/officeart/2005/8/layout/cycle3"/>
    <dgm:cxn modelId="{1E3BDEA1-E435-6445-ABEF-AEDB1C8F67EA}" srcId="{A725B043-5A72-7446-B308-B1368F3A2C54}" destId="{FA2E6D57-2D34-AF49-B168-51F4ED26B990}" srcOrd="4" destOrd="0" parTransId="{79747370-9CB7-254F-ACA5-5BD1942536DC}" sibTransId="{F73CE2C5-BC13-3F4B-889F-BC7A85514C87}"/>
    <dgm:cxn modelId="{869852C0-EC12-A442-A692-77FA8DA623A5}" type="presOf" srcId="{FA2E6D57-2D34-AF49-B168-51F4ED26B990}" destId="{C8BBC48D-5A19-4A4F-9351-5806EB09BFF7}" srcOrd="0" destOrd="0" presId="urn:microsoft.com/office/officeart/2005/8/layout/cycle3"/>
    <dgm:cxn modelId="{46C9E4DF-3F22-DF4B-9569-4C83E368CABA}" srcId="{A725B043-5A72-7446-B308-B1368F3A2C54}" destId="{E597A399-994B-1442-B0EC-06E82D09B4A6}" srcOrd="1" destOrd="0" parTransId="{68C666E2-076E-174D-B8A4-F637162973CC}" sibTransId="{559DB55F-91FB-344D-B28A-D6628BADEBBE}"/>
    <dgm:cxn modelId="{88608AEB-EAEC-514C-95B0-09F238139112}" srcId="{A725B043-5A72-7446-B308-B1368F3A2C54}" destId="{4B51F55E-5D62-CB48-9A55-9EC3C2C2C94C}" srcOrd="3" destOrd="0" parTransId="{929973BF-0D06-B240-98A7-2FAD2F7D5246}" sibTransId="{4D5C8501-3C38-8343-B200-DD13EC569A99}"/>
    <dgm:cxn modelId="{684D6696-13D7-594D-8D23-62865D2091B7}" type="presParOf" srcId="{1CA005DB-7329-E749-9DF8-D2BFF33B506F}" destId="{3168C06B-030C-4D49-842D-39A182821F66}" srcOrd="0" destOrd="0" presId="urn:microsoft.com/office/officeart/2005/8/layout/cycle3"/>
    <dgm:cxn modelId="{4FA9F6AE-2282-864F-B86F-26C2066A46B0}" type="presParOf" srcId="{3168C06B-030C-4D49-842D-39A182821F66}" destId="{A2EC4F08-5FB3-224F-B16F-04B5B0E4DCF6}" srcOrd="0" destOrd="0" presId="urn:microsoft.com/office/officeart/2005/8/layout/cycle3"/>
    <dgm:cxn modelId="{18CA064B-E085-5141-B0A9-A0C035F15BEC}" type="presParOf" srcId="{3168C06B-030C-4D49-842D-39A182821F66}" destId="{D00CED9B-98F5-8F4B-A3AA-DBD5DE34D82C}" srcOrd="1" destOrd="0" presId="urn:microsoft.com/office/officeart/2005/8/layout/cycle3"/>
    <dgm:cxn modelId="{DD322AC1-C990-F643-BBD4-3D160210D72B}" type="presParOf" srcId="{3168C06B-030C-4D49-842D-39A182821F66}" destId="{9D1558EC-A65C-7F41-A2F7-414E927E80B1}" srcOrd="2" destOrd="0" presId="urn:microsoft.com/office/officeart/2005/8/layout/cycle3"/>
    <dgm:cxn modelId="{4937BC73-7550-6044-9DD3-9CBD54C6C980}" type="presParOf" srcId="{3168C06B-030C-4D49-842D-39A182821F66}" destId="{A2328BBB-E4E7-704C-A97A-50A838360BCC}" srcOrd="3" destOrd="0" presId="urn:microsoft.com/office/officeart/2005/8/layout/cycle3"/>
    <dgm:cxn modelId="{23C2649A-137A-6244-8B9A-158A5672F92E}" type="presParOf" srcId="{3168C06B-030C-4D49-842D-39A182821F66}" destId="{5B452CC4-5CAB-5E48-969C-92FEAFC17218}" srcOrd="4" destOrd="0" presId="urn:microsoft.com/office/officeart/2005/8/layout/cycle3"/>
    <dgm:cxn modelId="{E31A7363-EACB-0447-A10A-B6014A477BF0}" type="presParOf" srcId="{3168C06B-030C-4D49-842D-39A182821F66}" destId="{C8BBC48D-5A19-4A4F-9351-5806EB09BFF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7F767E-A0A3-274A-9EBA-9BEAEBE74A2F}" type="doc">
      <dgm:prSet loTypeId="urn:microsoft.com/office/officeart/2005/8/layout/default" loCatId="" qsTypeId="urn:microsoft.com/office/officeart/2005/8/quickstyle/3D3" qsCatId="3D" csTypeId="urn:microsoft.com/office/officeart/2005/8/colors/accent2_4" csCatId="accent2" phldr="1"/>
      <dgm:spPr/>
      <dgm:t>
        <a:bodyPr/>
        <a:lstStyle/>
        <a:p>
          <a:endParaRPr lang="en-US"/>
        </a:p>
      </dgm:t>
    </dgm:pt>
    <dgm:pt modelId="{911A3B4D-EB20-4445-9751-C66C2DE55F9C}">
      <dgm:prSet phldrT="[Text]" custT="1"/>
      <dgm:spPr/>
      <dgm:t>
        <a:bodyPr/>
        <a:lstStyle/>
        <a:p>
          <a:r>
            <a:rPr lang="en-US" sz="2900" dirty="0"/>
            <a:t>Integumentary/Mucosal</a:t>
          </a:r>
        </a:p>
      </dgm:t>
    </dgm:pt>
    <dgm:pt modelId="{D3BDAD02-BB29-7A44-AC02-7067560A27E9}" type="parTrans" cxnId="{321B0E2A-FB78-564B-AE55-52B9EB297F94}">
      <dgm:prSet/>
      <dgm:spPr/>
      <dgm:t>
        <a:bodyPr/>
        <a:lstStyle/>
        <a:p>
          <a:endParaRPr lang="en-US"/>
        </a:p>
      </dgm:t>
    </dgm:pt>
    <dgm:pt modelId="{9A55AB09-7F89-6F48-A37E-B352F5B6D367}" type="sibTrans" cxnId="{321B0E2A-FB78-564B-AE55-52B9EB297F94}">
      <dgm:prSet/>
      <dgm:spPr/>
      <dgm:t>
        <a:bodyPr/>
        <a:lstStyle/>
        <a:p>
          <a:endParaRPr lang="en-US"/>
        </a:p>
      </dgm:t>
    </dgm:pt>
    <dgm:pt modelId="{9C09DDCB-27E8-F040-A323-958518E01DFA}">
      <dgm:prSet phldrT="[Text]" custT="1"/>
      <dgm:spPr/>
      <dgm:t>
        <a:bodyPr/>
        <a:lstStyle/>
        <a:p>
          <a:r>
            <a:rPr lang="en-US" sz="3200" dirty="0"/>
            <a:t>Neurologic</a:t>
          </a:r>
        </a:p>
      </dgm:t>
    </dgm:pt>
    <dgm:pt modelId="{7FF34EB3-DF45-6F46-A324-997BEDE307A8}" type="parTrans" cxnId="{BAB8AB65-BB30-1640-B7F6-746B1E76A6EA}">
      <dgm:prSet/>
      <dgm:spPr/>
      <dgm:t>
        <a:bodyPr/>
        <a:lstStyle/>
        <a:p>
          <a:endParaRPr lang="en-US"/>
        </a:p>
      </dgm:t>
    </dgm:pt>
    <dgm:pt modelId="{1A20486C-F02E-2B48-8B54-70EC7BA33A94}" type="sibTrans" cxnId="{BAB8AB65-BB30-1640-B7F6-746B1E76A6EA}">
      <dgm:prSet/>
      <dgm:spPr/>
      <dgm:t>
        <a:bodyPr/>
        <a:lstStyle/>
        <a:p>
          <a:endParaRPr lang="en-US"/>
        </a:p>
      </dgm:t>
    </dgm:pt>
    <dgm:pt modelId="{6DC08CD7-11DC-1B49-ABCA-C1A7C1323BC9}">
      <dgm:prSet phldrT="[Text]" custT="1"/>
      <dgm:spPr/>
      <dgm:t>
        <a:bodyPr/>
        <a:lstStyle/>
        <a:p>
          <a:r>
            <a:rPr lang="en-US" sz="2900" dirty="0"/>
            <a:t>Gastrointestinal</a:t>
          </a:r>
        </a:p>
      </dgm:t>
    </dgm:pt>
    <dgm:pt modelId="{95B3D278-0CB6-164A-A1F2-8C09F2E1164F}" type="parTrans" cxnId="{B8FB784B-4E7D-164A-AEB8-A49C75536E35}">
      <dgm:prSet/>
      <dgm:spPr/>
      <dgm:t>
        <a:bodyPr/>
        <a:lstStyle/>
        <a:p>
          <a:endParaRPr lang="en-US"/>
        </a:p>
      </dgm:t>
    </dgm:pt>
    <dgm:pt modelId="{9711082A-C544-224C-8B3F-FCF0FB13ACA9}" type="sibTrans" cxnId="{B8FB784B-4E7D-164A-AEB8-A49C75536E35}">
      <dgm:prSet/>
      <dgm:spPr/>
      <dgm:t>
        <a:bodyPr/>
        <a:lstStyle/>
        <a:p>
          <a:endParaRPr lang="en-US"/>
        </a:p>
      </dgm:t>
    </dgm:pt>
    <dgm:pt modelId="{6E2A7957-93D5-6742-A561-4B18C3EAA136}">
      <dgm:prSet phldrT="[Text]" custT="1"/>
      <dgm:spPr/>
      <dgm:t>
        <a:bodyPr/>
        <a:lstStyle/>
        <a:p>
          <a:r>
            <a:rPr lang="en-US" sz="3200" dirty="0"/>
            <a:t>Respiratory</a:t>
          </a:r>
        </a:p>
      </dgm:t>
    </dgm:pt>
    <dgm:pt modelId="{A97C4199-6013-8045-A627-A09380C6E043}" type="parTrans" cxnId="{8926FC54-113B-574B-92E9-AE5E900F53C8}">
      <dgm:prSet/>
      <dgm:spPr/>
      <dgm:t>
        <a:bodyPr/>
        <a:lstStyle/>
        <a:p>
          <a:endParaRPr lang="en-US"/>
        </a:p>
      </dgm:t>
    </dgm:pt>
    <dgm:pt modelId="{E6B7DAE0-B5D7-CC40-AE89-1765C013D613}" type="sibTrans" cxnId="{8926FC54-113B-574B-92E9-AE5E900F53C8}">
      <dgm:prSet/>
      <dgm:spPr/>
      <dgm:t>
        <a:bodyPr/>
        <a:lstStyle/>
        <a:p>
          <a:endParaRPr lang="en-US"/>
        </a:p>
      </dgm:t>
    </dgm:pt>
    <dgm:pt modelId="{FD63C2B8-FC80-2640-97EB-F9915BD5C027}">
      <dgm:prSet phldrT="[Text]" custT="1"/>
      <dgm:spPr/>
      <dgm:t>
        <a:bodyPr/>
        <a:lstStyle/>
        <a:p>
          <a:pPr>
            <a:lnSpc>
              <a:spcPct val="100000"/>
            </a:lnSpc>
            <a:spcAft>
              <a:spcPts val="0"/>
            </a:spcAft>
          </a:pPr>
          <a:r>
            <a:rPr lang="en-US" sz="2800" dirty="0"/>
            <a:t>Reproductive/</a:t>
          </a:r>
        </a:p>
        <a:p>
          <a:pPr>
            <a:lnSpc>
              <a:spcPct val="100000"/>
            </a:lnSpc>
            <a:spcAft>
              <a:spcPts val="0"/>
            </a:spcAft>
          </a:pPr>
          <a:r>
            <a:rPr lang="en-US" sz="2800" dirty="0"/>
            <a:t>Developmental</a:t>
          </a:r>
        </a:p>
      </dgm:t>
    </dgm:pt>
    <dgm:pt modelId="{8D8A990E-ECE3-4046-920C-A5497A2083A8}" type="parTrans" cxnId="{74988655-5584-6543-94A2-942A28563260}">
      <dgm:prSet/>
      <dgm:spPr/>
      <dgm:t>
        <a:bodyPr/>
        <a:lstStyle/>
        <a:p>
          <a:endParaRPr lang="en-US"/>
        </a:p>
      </dgm:t>
    </dgm:pt>
    <dgm:pt modelId="{DCBB1EE1-0070-8947-9DDE-D3A48E85C465}" type="sibTrans" cxnId="{74988655-5584-6543-94A2-942A28563260}">
      <dgm:prSet/>
      <dgm:spPr/>
      <dgm:t>
        <a:bodyPr/>
        <a:lstStyle/>
        <a:p>
          <a:endParaRPr lang="en-US"/>
        </a:p>
      </dgm:t>
    </dgm:pt>
    <dgm:pt modelId="{EFC6C91B-1FFA-B941-97DB-C49BE68DB0DE}">
      <dgm:prSet phldrT="[Text]" custT="1"/>
      <dgm:spPr/>
      <dgm:t>
        <a:bodyPr/>
        <a:lstStyle/>
        <a:p>
          <a:r>
            <a:rPr lang="en-US" sz="3200" dirty="0"/>
            <a:t>Carcinogenic</a:t>
          </a:r>
        </a:p>
      </dgm:t>
    </dgm:pt>
    <dgm:pt modelId="{6EE4301D-EF8E-0247-AE2B-78ACA0F81DE4}" type="parTrans" cxnId="{0D1FAB5E-3F0A-D94D-B564-CDB4FFC8F03B}">
      <dgm:prSet/>
      <dgm:spPr/>
      <dgm:t>
        <a:bodyPr/>
        <a:lstStyle/>
        <a:p>
          <a:endParaRPr lang="en-US"/>
        </a:p>
      </dgm:t>
    </dgm:pt>
    <dgm:pt modelId="{1F03223B-29E0-124B-8D0C-4BB033B05C5B}" type="sibTrans" cxnId="{0D1FAB5E-3F0A-D94D-B564-CDB4FFC8F03B}">
      <dgm:prSet/>
      <dgm:spPr/>
      <dgm:t>
        <a:bodyPr/>
        <a:lstStyle/>
        <a:p>
          <a:endParaRPr lang="en-US"/>
        </a:p>
      </dgm:t>
    </dgm:pt>
    <dgm:pt modelId="{7C16E9AF-C011-474A-A9DB-C2AC71DAC96B}" type="pres">
      <dgm:prSet presAssocID="{7C7F767E-A0A3-274A-9EBA-9BEAEBE74A2F}" presName="diagram" presStyleCnt="0">
        <dgm:presLayoutVars>
          <dgm:dir/>
          <dgm:resizeHandles val="exact"/>
        </dgm:presLayoutVars>
      </dgm:prSet>
      <dgm:spPr/>
    </dgm:pt>
    <dgm:pt modelId="{032D46F1-F9CA-1945-A1DD-8DBF3AAD3F9F}" type="pres">
      <dgm:prSet presAssocID="{911A3B4D-EB20-4445-9751-C66C2DE55F9C}" presName="node" presStyleLbl="node1" presStyleIdx="0" presStyleCnt="6">
        <dgm:presLayoutVars>
          <dgm:bulletEnabled val="1"/>
        </dgm:presLayoutVars>
      </dgm:prSet>
      <dgm:spPr/>
    </dgm:pt>
    <dgm:pt modelId="{4413163F-4F3F-5C4F-A3F8-0C2365AAF961}" type="pres">
      <dgm:prSet presAssocID="{9A55AB09-7F89-6F48-A37E-B352F5B6D367}" presName="sibTrans" presStyleCnt="0"/>
      <dgm:spPr/>
    </dgm:pt>
    <dgm:pt modelId="{59141CF3-6C34-7C4D-ABB9-B72621EAAEC9}" type="pres">
      <dgm:prSet presAssocID="{9C09DDCB-27E8-F040-A323-958518E01DFA}" presName="node" presStyleLbl="node1" presStyleIdx="1" presStyleCnt="6">
        <dgm:presLayoutVars>
          <dgm:bulletEnabled val="1"/>
        </dgm:presLayoutVars>
      </dgm:prSet>
      <dgm:spPr/>
    </dgm:pt>
    <dgm:pt modelId="{832E0DCA-E466-F540-B75E-0629F448079E}" type="pres">
      <dgm:prSet presAssocID="{1A20486C-F02E-2B48-8B54-70EC7BA33A94}" presName="sibTrans" presStyleCnt="0"/>
      <dgm:spPr/>
    </dgm:pt>
    <dgm:pt modelId="{F0FADF84-A9DA-B143-ADD1-1DC24F9241A3}" type="pres">
      <dgm:prSet presAssocID="{6DC08CD7-11DC-1B49-ABCA-C1A7C1323BC9}" presName="node" presStyleLbl="node1" presStyleIdx="2" presStyleCnt="6">
        <dgm:presLayoutVars>
          <dgm:bulletEnabled val="1"/>
        </dgm:presLayoutVars>
      </dgm:prSet>
      <dgm:spPr/>
    </dgm:pt>
    <dgm:pt modelId="{05878E24-78C5-4B40-92A8-FFB73BCF8198}" type="pres">
      <dgm:prSet presAssocID="{9711082A-C544-224C-8B3F-FCF0FB13ACA9}" presName="sibTrans" presStyleCnt="0"/>
      <dgm:spPr/>
    </dgm:pt>
    <dgm:pt modelId="{10A527EA-5CA5-1441-BFF9-B4AE15A514AB}" type="pres">
      <dgm:prSet presAssocID="{6E2A7957-93D5-6742-A561-4B18C3EAA136}" presName="node" presStyleLbl="node1" presStyleIdx="3" presStyleCnt="6" custLinFactNeighborX="1016" custLinFactNeighborY="-1107">
        <dgm:presLayoutVars>
          <dgm:bulletEnabled val="1"/>
        </dgm:presLayoutVars>
      </dgm:prSet>
      <dgm:spPr/>
    </dgm:pt>
    <dgm:pt modelId="{AA8DF274-6DCD-AA43-B3F1-756F06551BA8}" type="pres">
      <dgm:prSet presAssocID="{E6B7DAE0-B5D7-CC40-AE89-1765C013D613}" presName="sibTrans" presStyleCnt="0"/>
      <dgm:spPr/>
    </dgm:pt>
    <dgm:pt modelId="{6D0E0C3A-766B-884A-B049-D8AC1B84624B}" type="pres">
      <dgm:prSet presAssocID="{FD63C2B8-FC80-2640-97EB-F9915BD5C027}" presName="node" presStyleLbl="node1" presStyleIdx="4" presStyleCnt="6" custLinFactNeighborX="0" custLinFactNeighborY="-1107">
        <dgm:presLayoutVars>
          <dgm:bulletEnabled val="1"/>
        </dgm:presLayoutVars>
      </dgm:prSet>
      <dgm:spPr/>
    </dgm:pt>
    <dgm:pt modelId="{0B56FD32-C3F9-2C4A-B067-127AEC8429EB}" type="pres">
      <dgm:prSet presAssocID="{DCBB1EE1-0070-8947-9DDE-D3A48E85C465}" presName="sibTrans" presStyleCnt="0"/>
      <dgm:spPr/>
    </dgm:pt>
    <dgm:pt modelId="{4E71DDFA-FBDC-C541-94E8-0EB5C5346415}" type="pres">
      <dgm:prSet presAssocID="{EFC6C91B-1FFA-B941-97DB-C49BE68DB0DE}" presName="node" presStyleLbl="node1" presStyleIdx="5" presStyleCnt="6" custLinFactNeighborX="703" custLinFactNeighborY="-1107">
        <dgm:presLayoutVars>
          <dgm:bulletEnabled val="1"/>
        </dgm:presLayoutVars>
      </dgm:prSet>
      <dgm:spPr/>
    </dgm:pt>
  </dgm:ptLst>
  <dgm:cxnLst>
    <dgm:cxn modelId="{A4E2EA18-8BD1-5740-9BBA-00E58FC13D1F}" type="presOf" srcId="{911A3B4D-EB20-4445-9751-C66C2DE55F9C}" destId="{032D46F1-F9CA-1945-A1DD-8DBF3AAD3F9F}" srcOrd="0" destOrd="0" presId="urn:microsoft.com/office/officeart/2005/8/layout/default"/>
    <dgm:cxn modelId="{4783CC1B-E3F3-9A43-8306-BF08315408CC}" type="presOf" srcId="{FD63C2B8-FC80-2640-97EB-F9915BD5C027}" destId="{6D0E0C3A-766B-884A-B049-D8AC1B84624B}" srcOrd="0" destOrd="0" presId="urn:microsoft.com/office/officeart/2005/8/layout/default"/>
    <dgm:cxn modelId="{321B0E2A-FB78-564B-AE55-52B9EB297F94}" srcId="{7C7F767E-A0A3-274A-9EBA-9BEAEBE74A2F}" destId="{911A3B4D-EB20-4445-9751-C66C2DE55F9C}" srcOrd="0" destOrd="0" parTransId="{D3BDAD02-BB29-7A44-AC02-7067560A27E9}" sibTransId="{9A55AB09-7F89-6F48-A37E-B352F5B6D367}"/>
    <dgm:cxn modelId="{0D1FAB5E-3F0A-D94D-B564-CDB4FFC8F03B}" srcId="{7C7F767E-A0A3-274A-9EBA-9BEAEBE74A2F}" destId="{EFC6C91B-1FFA-B941-97DB-C49BE68DB0DE}" srcOrd="5" destOrd="0" parTransId="{6EE4301D-EF8E-0247-AE2B-78ACA0F81DE4}" sibTransId="{1F03223B-29E0-124B-8D0C-4BB033B05C5B}"/>
    <dgm:cxn modelId="{BAB8AB65-BB30-1640-B7F6-746B1E76A6EA}" srcId="{7C7F767E-A0A3-274A-9EBA-9BEAEBE74A2F}" destId="{9C09DDCB-27E8-F040-A323-958518E01DFA}" srcOrd="1" destOrd="0" parTransId="{7FF34EB3-DF45-6F46-A324-997BEDE307A8}" sibTransId="{1A20486C-F02E-2B48-8B54-70EC7BA33A94}"/>
    <dgm:cxn modelId="{B8FB784B-4E7D-164A-AEB8-A49C75536E35}" srcId="{7C7F767E-A0A3-274A-9EBA-9BEAEBE74A2F}" destId="{6DC08CD7-11DC-1B49-ABCA-C1A7C1323BC9}" srcOrd="2" destOrd="0" parTransId="{95B3D278-0CB6-164A-A1F2-8C09F2E1164F}" sibTransId="{9711082A-C544-224C-8B3F-FCF0FB13ACA9}"/>
    <dgm:cxn modelId="{8926FC54-113B-574B-92E9-AE5E900F53C8}" srcId="{7C7F767E-A0A3-274A-9EBA-9BEAEBE74A2F}" destId="{6E2A7957-93D5-6742-A561-4B18C3EAA136}" srcOrd="3" destOrd="0" parTransId="{A97C4199-6013-8045-A627-A09380C6E043}" sibTransId="{E6B7DAE0-B5D7-CC40-AE89-1765C013D613}"/>
    <dgm:cxn modelId="{74988655-5584-6543-94A2-942A28563260}" srcId="{7C7F767E-A0A3-274A-9EBA-9BEAEBE74A2F}" destId="{FD63C2B8-FC80-2640-97EB-F9915BD5C027}" srcOrd="4" destOrd="0" parTransId="{8D8A990E-ECE3-4046-920C-A5497A2083A8}" sibTransId="{DCBB1EE1-0070-8947-9DDE-D3A48E85C465}"/>
    <dgm:cxn modelId="{E0167685-3E5A-A348-843E-919B68CBA784}" type="presOf" srcId="{6DC08CD7-11DC-1B49-ABCA-C1A7C1323BC9}" destId="{F0FADF84-A9DA-B143-ADD1-1DC24F9241A3}" srcOrd="0" destOrd="0" presId="urn:microsoft.com/office/officeart/2005/8/layout/default"/>
    <dgm:cxn modelId="{61CF838E-5F0A-BF4B-8979-A9511F5AD3F1}" type="presOf" srcId="{7C7F767E-A0A3-274A-9EBA-9BEAEBE74A2F}" destId="{7C16E9AF-C011-474A-A9DB-C2AC71DAC96B}" srcOrd="0" destOrd="0" presId="urn:microsoft.com/office/officeart/2005/8/layout/default"/>
    <dgm:cxn modelId="{B3346CA9-4275-2144-B999-92088C3C5879}" type="presOf" srcId="{EFC6C91B-1FFA-B941-97DB-C49BE68DB0DE}" destId="{4E71DDFA-FBDC-C541-94E8-0EB5C5346415}" srcOrd="0" destOrd="0" presId="urn:microsoft.com/office/officeart/2005/8/layout/default"/>
    <dgm:cxn modelId="{5D8BAAD7-8D3C-7346-B7F1-74FBA71673FA}" type="presOf" srcId="{9C09DDCB-27E8-F040-A323-958518E01DFA}" destId="{59141CF3-6C34-7C4D-ABB9-B72621EAAEC9}" srcOrd="0" destOrd="0" presId="urn:microsoft.com/office/officeart/2005/8/layout/default"/>
    <dgm:cxn modelId="{685E63E3-1BD2-1944-8461-848A1A7E520B}" type="presOf" srcId="{6E2A7957-93D5-6742-A561-4B18C3EAA136}" destId="{10A527EA-5CA5-1441-BFF9-B4AE15A514AB}" srcOrd="0" destOrd="0" presId="urn:microsoft.com/office/officeart/2005/8/layout/default"/>
    <dgm:cxn modelId="{2019BAC5-0F20-804C-B352-E90F50293A7A}" type="presParOf" srcId="{7C16E9AF-C011-474A-A9DB-C2AC71DAC96B}" destId="{032D46F1-F9CA-1945-A1DD-8DBF3AAD3F9F}" srcOrd="0" destOrd="0" presId="urn:microsoft.com/office/officeart/2005/8/layout/default"/>
    <dgm:cxn modelId="{05EEFE17-EE3F-524F-8D1C-E155D4D84105}" type="presParOf" srcId="{7C16E9AF-C011-474A-A9DB-C2AC71DAC96B}" destId="{4413163F-4F3F-5C4F-A3F8-0C2365AAF961}" srcOrd="1" destOrd="0" presId="urn:microsoft.com/office/officeart/2005/8/layout/default"/>
    <dgm:cxn modelId="{8F8B13FA-C1D0-AF43-A842-91716FCEF050}" type="presParOf" srcId="{7C16E9AF-C011-474A-A9DB-C2AC71DAC96B}" destId="{59141CF3-6C34-7C4D-ABB9-B72621EAAEC9}" srcOrd="2" destOrd="0" presId="urn:microsoft.com/office/officeart/2005/8/layout/default"/>
    <dgm:cxn modelId="{239CA299-ACAC-0046-ACF3-A9BDD99BE793}" type="presParOf" srcId="{7C16E9AF-C011-474A-A9DB-C2AC71DAC96B}" destId="{832E0DCA-E466-F540-B75E-0629F448079E}" srcOrd="3" destOrd="0" presId="urn:microsoft.com/office/officeart/2005/8/layout/default"/>
    <dgm:cxn modelId="{A03FC093-8877-D345-9042-9DF6C5768E59}" type="presParOf" srcId="{7C16E9AF-C011-474A-A9DB-C2AC71DAC96B}" destId="{F0FADF84-A9DA-B143-ADD1-1DC24F9241A3}" srcOrd="4" destOrd="0" presId="urn:microsoft.com/office/officeart/2005/8/layout/default"/>
    <dgm:cxn modelId="{1F032778-EA97-824E-AEE5-434D5F5174D6}" type="presParOf" srcId="{7C16E9AF-C011-474A-A9DB-C2AC71DAC96B}" destId="{05878E24-78C5-4B40-92A8-FFB73BCF8198}" srcOrd="5" destOrd="0" presId="urn:microsoft.com/office/officeart/2005/8/layout/default"/>
    <dgm:cxn modelId="{F730ECA5-FFDA-954E-9F6F-826B84934E3B}" type="presParOf" srcId="{7C16E9AF-C011-474A-A9DB-C2AC71DAC96B}" destId="{10A527EA-5CA5-1441-BFF9-B4AE15A514AB}" srcOrd="6" destOrd="0" presId="urn:microsoft.com/office/officeart/2005/8/layout/default"/>
    <dgm:cxn modelId="{B2714EA0-DFB5-E347-A3F3-5B0743CD0E0F}" type="presParOf" srcId="{7C16E9AF-C011-474A-A9DB-C2AC71DAC96B}" destId="{AA8DF274-6DCD-AA43-B3F1-756F06551BA8}" srcOrd="7" destOrd="0" presId="urn:microsoft.com/office/officeart/2005/8/layout/default"/>
    <dgm:cxn modelId="{A40B859D-5D30-CA46-B2D6-ABEFBA0AECA9}" type="presParOf" srcId="{7C16E9AF-C011-474A-A9DB-C2AC71DAC96B}" destId="{6D0E0C3A-766B-884A-B049-D8AC1B84624B}" srcOrd="8" destOrd="0" presId="urn:microsoft.com/office/officeart/2005/8/layout/default"/>
    <dgm:cxn modelId="{93333EFE-F08F-1447-8C7C-489141EA2FA0}" type="presParOf" srcId="{7C16E9AF-C011-474A-A9DB-C2AC71DAC96B}" destId="{0B56FD32-C3F9-2C4A-B067-127AEC8429EB}" srcOrd="9" destOrd="0" presId="urn:microsoft.com/office/officeart/2005/8/layout/default"/>
    <dgm:cxn modelId="{7482A863-5015-DE41-96AB-BA3252CB2F77}" type="presParOf" srcId="{7C16E9AF-C011-474A-A9DB-C2AC71DAC96B}" destId="{4E71DDFA-FBDC-C541-94E8-0EB5C5346415}"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CED9B-98F5-8F4B-A3AA-DBD5DE34D82C}">
      <dsp:nvSpPr>
        <dsp:cNvPr id="0" name=""/>
        <dsp:cNvSpPr/>
      </dsp:nvSpPr>
      <dsp:spPr>
        <a:xfrm>
          <a:off x="3307322" y="-33356"/>
          <a:ext cx="4853468" cy="4853468"/>
        </a:xfrm>
        <a:prstGeom prst="circularArrow">
          <a:avLst>
            <a:gd name="adj1" fmla="val 5544"/>
            <a:gd name="adj2" fmla="val 330680"/>
            <a:gd name="adj3" fmla="val 13730315"/>
            <a:gd name="adj4" fmla="val 17413785"/>
            <a:gd name="adj5" fmla="val 575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2EC4F08-5FB3-224F-B16F-04B5B0E4DCF6}">
      <dsp:nvSpPr>
        <dsp:cNvPr id="0" name=""/>
        <dsp:cNvSpPr/>
      </dsp:nvSpPr>
      <dsp:spPr>
        <a:xfrm>
          <a:off x="4575429" y="0"/>
          <a:ext cx="2317253" cy="115862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Manufacture Transport</a:t>
          </a:r>
        </a:p>
      </dsp:txBody>
      <dsp:txXfrm>
        <a:off x="4631988" y="56559"/>
        <a:ext cx="2204135" cy="1045508"/>
      </dsp:txXfrm>
    </dsp:sp>
    <dsp:sp modelId="{9D1558EC-A65C-7F41-A2F7-414E927E80B1}">
      <dsp:nvSpPr>
        <dsp:cNvPr id="0" name=""/>
        <dsp:cNvSpPr/>
      </dsp:nvSpPr>
      <dsp:spPr>
        <a:xfrm>
          <a:off x="7696202" y="1371589"/>
          <a:ext cx="2317253" cy="115862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Order                 Receive                 Store        </a:t>
          </a:r>
        </a:p>
        <a:p>
          <a:pPr marL="0" lvl="0" indent="0" algn="ctr" defTabSz="800100">
            <a:lnSpc>
              <a:spcPct val="90000"/>
            </a:lnSpc>
            <a:spcBef>
              <a:spcPct val="0"/>
            </a:spcBef>
            <a:spcAft>
              <a:spcPct val="35000"/>
            </a:spcAft>
            <a:buNone/>
          </a:pPr>
          <a:endParaRPr lang="en-US" sz="1800" kern="1200" dirty="0"/>
        </a:p>
      </dsp:txBody>
      <dsp:txXfrm>
        <a:off x="7752761" y="1428148"/>
        <a:ext cx="2204135" cy="1045508"/>
      </dsp:txXfrm>
    </dsp:sp>
    <dsp:sp modelId="{A2328BBB-E4E7-704C-A97A-50A838360BCC}">
      <dsp:nvSpPr>
        <dsp:cNvPr id="0" name=""/>
        <dsp:cNvSpPr/>
      </dsp:nvSpPr>
      <dsp:spPr>
        <a:xfrm>
          <a:off x="7258068" y="3581398"/>
          <a:ext cx="2317253" cy="115862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Handle               Prepare          Dispense</a:t>
          </a:r>
        </a:p>
      </dsp:txBody>
      <dsp:txXfrm>
        <a:off x="7314627" y="3637957"/>
        <a:ext cx="2204135" cy="1045508"/>
      </dsp:txXfrm>
    </dsp:sp>
    <dsp:sp modelId="{5B452CC4-5CAB-5E48-969C-92FEAFC17218}">
      <dsp:nvSpPr>
        <dsp:cNvPr id="0" name=""/>
        <dsp:cNvSpPr/>
      </dsp:nvSpPr>
      <dsp:spPr>
        <a:xfrm>
          <a:off x="1771653" y="3505214"/>
          <a:ext cx="2317253" cy="1158626"/>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Administer          </a:t>
          </a:r>
          <a:r>
            <a:rPr lang="en-US" sz="1800" kern="1200" baseline="0" dirty="0"/>
            <a:t>Handle </a:t>
          </a:r>
          <a:r>
            <a:rPr lang="en-US" sz="1800" kern="1200" dirty="0"/>
            <a:t>Waste      C</a:t>
          </a:r>
          <a:r>
            <a:rPr lang="en-US" sz="1800" kern="1200" baseline="0" dirty="0"/>
            <a:t>lean up Spills </a:t>
          </a:r>
          <a:endParaRPr lang="en-US" sz="1800" kern="1200" dirty="0"/>
        </a:p>
      </dsp:txBody>
      <dsp:txXfrm>
        <a:off x="1828212" y="3561773"/>
        <a:ext cx="2204135" cy="1045508"/>
      </dsp:txXfrm>
    </dsp:sp>
    <dsp:sp modelId="{C8BBC48D-5A19-4A4F-9351-5806EB09BFF7}">
      <dsp:nvSpPr>
        <dsp:cNvPr id="0" name=""/>
        <dsp:cNvSpPr/>
      </dsp:nvSpPr>
      <dsp:spPr>
        <a:xfrm>
          <a:off x="609609" y="1523995"/>
          <a:ext cx="3307879" cy="1158626"/>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Equipment Certification Maintenance                        </a:t>
          </a:r>
          <a:r>
            <a:rPr lang="en-US" sz="1800" kern="1200" baseline="0" dirty="0"/>
            <a:t> Repair </a:t>
          </a:r>
          <a:endParaRPr lang="en-US" sz="1800" kern="1200" dirty="0"/>
        </a:p>
      </dsp:txBody>
      <dsp:txXfrm>
        <a:off x="666168" y="1580554"/>
        <a:ext cx="3194761" cy="1045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D46F1-F9CA-1945-A1DD-8DBF3AAD3F9F}">
      <dsp:nvSpPr>
        <dsp:cNvPr id="0" name=""/>
        <dsp:cNvSpPr/>
      </dsp:nvSpPr>
      <dsp:spPr>
        <a:xfrm>
          <a:off x="735210" y="1022"/>
          <a:ext cx="2636118" cy="1581670"/>
        </a:xfrm>
        <a:prstGeom prst="rect">
          <a:avLst/>
        </a:prstGeom>
        <a:solidFill>
          <a:schemeClr val="accent2">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Integumentary/Mucosal</a:t>
          </a:r>
        </a:p>
      </dsp:txBody>
      <dsp:txXfrm>
        <a:off x="735210" y="1022"/>
        <a:ext cx="2636118" cy="1581670"/>
      </dsp:txXfrm>
    </dsp:sp>
    <dsp:sp modelId="{59141CF3-6C34-7C4D-ABB9-B72621EAAEC9}">
      <dsp:nvSpPr>
        <dsp:cNvPr id="0" name=""/>
        <dsp:cNvSpPr/>
      </dsp:nvSpPr>
      <dsp:spPr>
        <a:xfrm>
          <a:off x="3634940" y="1022"/>
          <a:ext cx="2636118" cy="1581670"/>
        </a:xfrm>
        <a:prstGeom prst="rect">
          <a:avLst/>
        </a:prstGeom>
        <a:solidFill>
          <a:schemeClr val="accent2">
            <a:shade val="50000"/>
            <a:hueOff val="-13828"/>
            <a:satOff val="-2803"/>
            <a:lumOff val="1541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Neurologic</a:t>
          </a:r>
        </a:p>
      </dsp:txBody>
      <dsp:txXfrm>
        <a:off x="3634940" y="1022"/>
        <a:ext cx="2636118" cy="1581670"/>
      </dsp:txXfrm>
    </dsp:sp>
    <dsp:sp modelId="{F0FADF84-A9DA-B143-ADD1-1DC24F9241A3}">
      <dsp:nvSpPr>
        <dsp:cNvPr id="0" name=""/>
        <dsp:cNvSpPr/>
      </dsp:nvSpPr>
      <dsp:spPr>
        <a:xfrm>
          <a:off x="6534670" y="1022"/>
          <a:ext cx="2636118" cy="1581670"/>
        </a:xfrm>
        <a:prstGeom prst="rect">
          <a:avLst/>
        </a:prstGeom>
        <a:solidFill>
          <a:schemeClr val="accent2">
            <a:shade val="50000"/>
            <a:hueOff val="-27656"/>
            <a:satOff val="-5606"/>
            <a:lumOff val="3083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Gastrointestinal</a:t>
          </a:r>
        </a:p>
      </dsp:txBody>
      <dsp:txXfrm>
        <a:off x="6534670" y="1022"/>
        <a:ext cx="2636118" cy="1581670"/>
      </dsp:txXfrm>
    </dsp:sp>
    <dsp:sp modelId="{10A527EA-5CA5-1441-BFF9-B4AE15A514AB}">
      <dsp:nvSpPr>
        <dsp:cNvPr id="0" name=""/>
        <dsp:cNvSpPr/>
      </dsp:nvSpPr>
      <dsp:spPr>
        <a:xfrm>
          <a:off x="761993" y="1828796"/>
          <a:ext cx="2636118" cy="1581670"/>
        </a:xfrm>
        <a:prstGeom prst="rect">
          <a:avLst/>
        </a:prstGeom>
        <a:solidFill>
          <a:schemeClr val="accent2">
            <a:shade val="50000"/>
            <a:hueOff val="-41484"/>
            <a:satOff val="-8409"/>
            <a:lumOff val="4625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Respiratory</a:t>
          </a:r>
        </a:p>
      </dsp:txBody>
      <dsp:txXfrm>
        <a:off x="761993" y="1828796"/>
        <a:ext cx="2636118" cy="1581670"/>
      </dsp:txXfrm>
    </dsp:sp>
    <dsp:sp modelId="{6D0E0C3A-766B-884A-B049-D8AC1B84624B}">
      <dsp:nvSpPr>
        <dsp:cNvPr id="0" name=""/>
        <dsp:cNvSpPr/>
      </dsp:nvSpPr>
      <dsp:spPr>
        <a:xfrm>
          <a:off x="3634940" y="1828796"/>
          <a:ext cx="2636118" cy="1581670"/>
        </a:xfrm>
        <a:prstGeom prst="rect">
          <a:avLst/>
        </a:prstGeom>
        <a:solidFill>
          <a:schemeClr val="accent2">
            <a:shade val="50000"/>
            <a:hueOff val="-27656"/>
            <a:satOff val="-5606"/>
            <a:lumOff val="3083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t>Reproductive/</a:t>
          </a:r>
        </a:p>
        <a:p>
          <a:pPr marL="0" lvl="0" indent="0" algn="ctr" defTabSz="1244600">
            <a:lnSpc>
              <a:spcPct val="100000"/>
            </a:lnSpc>
            <a:spcBef>
              <a:spcPct val="0"/>
            </a:spcBef>
            <a:spcAft>
              <a:spcPts val="0"/>
            </a:spcAft>
            <a:buNone/>
          </a:pPr>
          <a:r>
            <a:rPr lang="en-US" sz="2800" kern="1200" dirty="0"/>
            <a:t>Developmental</a:t>
          </a:r>
        </a:p>
      </dsp:txBody>
      <dsp:txXfrm>
        <a:off x="3634940" y="1828796"/>
        <a:ext cx="2636118" cy="1581670"/>
      </dsp:txXfrm>
    </dsp:sp>
    <dsp:sp modelId="{4E71DDFA-FBDC-C541-94E8-0EB5C5346415}">
      <dsp:nvSpPr>
        <dsp:cNvPr id="0" name=""/>
        <dsp:cNvSpPr/>
      </dsp:nvSpPr>
      <dsp:spPr>
        <a:xfrm>
          <a:off x="6553202" y="1828796"/>
          <a:ext cx="2636118" cy="1581670"/>
        </a:xfrm>
        <a:prstGeom prst="rect">
          <a:avLst/>
        </a:prstGeom>
        <a:solidFill>
          <a:schemeClr val="accent2">
            <a:shade val="50000"/>
            <a:hueOff val="-13828"/>
            <a:satOff val="-2803"/>
            <a:lumOff val="1541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Carcinogenic</a:t>
          </a:r>
        </a:p>
      </dsp:txBody>
      <dsp:txXfrm>
        <a:off x="6553202" y="1828796"/>
        <a:ext cx="2636118" cy="158167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4B9AC1-4230-D744-BF23-44B74CA90686}" type="datetimeFigureOut">
              <a:rPr lang="en-US" smtClean="0"/>
              <a:t>8/19/2025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14E958-BEDD-6944-B1A8-86A8BD269D7D}" type="slidenum">
              <a:rPr lang="en-US" smtClean="0"/>
              <a:t>‹#›</a:t>
            </a:fld>
            <a:endParaRPr lang="en-US" dirty="0"/>
          </a:p>
        </p:txBody>
      </p:sp>
    </p:spTree>
    <p:extLst>
      <p:ext uri="{BB962C8B-B14F-4D97-AF65-F5344CB8AC3E}">
        <p14:creationId xmlns:p14="http://schemas.microsoft.com/office/powerpoint/2010/main" val="1409838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F7622-DBC1-4C47-9267-83B2C3EBAA61}" type="datetimeFigureOut">
              <a:rPr lang="en-US" smtClean="0"/>
              <a:t>8/19/2025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BED6C-47CE-A24C-BBB0-D54A4958026F}" type="slidenum">
              <a:rPr lang="en-US" smtClean="0"/>
              <a:t>‹#›</a:t>
            </a:fld>
            <a:endParaRPr lang="en-US" dirty="0"/>
          </a:p>
        </p:txBody>
      </p:sp>
    </p:spTree>
    <p:extLst>
      <p:ext uri="{BB962C8B-B14F-4D97-AF65-F5344CB8AC3E}">
        <p14:creationId xmlns:p14="http://schemas.microsoft.com/office/powerpoint/2010/main" val="88447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8/15/2025</a:t>
            </a:r>
          </a:p>
        </p:txBody>
      </p:sp>
      <p:sp>
        <p:nvSpPr>
          <p:cNvPr id="4" name="Slide Number Placeholder 3"/>
          <p:cNvSpPr>
            <a:spLocks noGrp="1"/>
          </p:cNvSpPr>
          <p:nvPr>
            <p:ph type="sldNum" sz="quarter" idx="5"/>
          </p:nvPr>
        </p:nvSpPr>
        <p:spPr/>
        <p:txBody>
          <a:bodyPr/>
          <a:lstStyle/>
          <a:p>
            <a:fld id="{BACBED6C-47CE-A24C-BBB0-D54A4958026F}" type="slidenum">
              <a:rPr lang="en-US" smtClean="0"/>
              <a:t>1</a:t>
            </a:fld>
            <a:endParaRPr lang="en-US" dirty="0"/>
          </a:p>
        </p:txBody>
      </p:sp>
    </p:spTree>
    <p:extLst>
      <p:ext uri="{BB962C8B-B14F-4D97-AF65-F5344CB8AC3E}">
        <p14:creationId xmlns:p14="http://schemas.microsoft.com/office/powerpoint/2010/main" val="3870071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23</a:t>
            </a:fld>
            <a:endParaRPr lang="en-US" dirty="0"/>
          </a:p>
        </p:txBody>
      </p:sp>
    </p:spTree>
    <p:extLst>
      <p:ext uri="{BB962C8B-B14F-4D97-AF65-F5344CB8AC3E}">
        <p14:creationId xmlns:p14="http://schemas.microsoft.com/office/powerpoint/2010/main" val="477961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24</a:t>
            </a:fld>
            <a:endParaRPr lang="en-US" dirty="0"/>
          </a:p>
        </p:txBody>
      </p:sp>
    </p:spTree>
    <p:extLst>
      <p:ext uri="{BB962C8B-B14F-4D97-AF65-F5344CB8AC3E}">
        <p14:creationId xmlns:p14="http://schemas.microsoft.com/office/powerpoint/2010/main" val="2815549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II/III: ventilated BSC that protect personnel, product and work environment </a:t>
            </a:r>
          </a:p>
          <a:p>
            <a:r>
              <a:rPr lang="en-US" dirty="0"/>
              <a:t>A Class II Type B2 (TOTAL EXHAUST) is preferred:</a:t>
            </a:r>
            <a:r>
              <a:rPr lang="en-US" baseline="0" dirty="0"/>
              <a:t> can be used for volatile toxic chemicals </a:t>
            </a:r>
            <a:endParaRPr lang="en-US" dirty="0"/>
          </a:p>
          <a:p>
            <a:endParaRPr lang="en-US" dirty="0"/>
          </a:p>
        </p:txBody>
      </p:sp>
      <p:sp>
        <p:nvSpPr>
          <p:cNvPr id="4" name="Slide Number Placeholder 3"/>
          <p:cNvSpPr>
            <a:spLocks noGrp="1"/>
          </p:cNvSpPr>
          <p:nvPr>
            <p:ph type="sldNum" sz="quarter" idx="5"/>
          </p:nvPr>
        </p:nvSpPr>
        <p:spPr/>
        <p:txBody>
          <a:bodyPr/>
          <a:lstStyle/>
          <a:p>
            <a:fld id="{BACBED6C-47CE-A24C-BBB0-D54A4958026F}" type="slidenum">
              <a:rPr lang="en-US" smtClean="0"/>
              <a:t>25</a:t>
            </a:fld>
            <a:endParaRPr lang="en-US" dirty="0"/>
          </a:p>
        </p:txBody>
      </p:sp>
    </p:spTree>
    <p:extLst>
      <p:ext uri="{BB962C8B-B14F-4D97-AF65-F5344CB8AC3E}">
        <p14:creationId xmlns:p14="http://schemas.microsoft.com/office/powerpoint/2010/main" val="1703524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II/III: ventilated BSC that protect personnel, product and work environment </a:t>
            </a:r>
          </a:p>
          <a:p>
            <a:r>
              <a:rPr lang="en-US" dirty="0"/>
              <a:t>A Class II Type B2 (TOTAL EXHAUST) is preferred:</a:t>
            </a:r>
            <a:r>
              <a:rPr lang="en-US" baseline="0" dirty="0"/>
              <a:t> can be used for volatile toxic chemicals </a:t>
            </a:r>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27</a:t>
            </a:fld>
            <a:endParaRPr lang="en-US" dirty="0"/>
          </a:p>
        </p:txBody>
      </p:sp>
    </p:spTree>
    <p:extLst>
      <p:ext uri="{BB962C8B-B14F-4D97-AF65-F5344CB8AC3E}">
        <p14:creationId xmlns:p14="http://schemas.microsoft.com/office/powerpoint/2010/main" val="692115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31</a:t>
            </a:fld>
            <a:endParaRPr lang="en-US" dirty="0"/>
          </a:p>
        </p:txBody>
      </p:sp>
    </p:spTree>
    <p:extLst>
      <p:ext uri="{BB962C8B-B14F-4D97-AF65-F5344CB8AC3E}">
        <p14:creationId xmlns:p14="http://schemas.microsoft.com/office/powerpoint/2010/main" val="3739009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respirators can filter hazardous agents from</a:t>
            </a:r>
            <a:r>
              <a:rPr lang="en-US" baseline="0" dirty="0"/>
              <a:t> workplace air.</a:t>
            </a:r>
          </a:p>
          <a:p>
            <a:r>
              <a:rPr lang="en-US" baseline="0" dirty="0"/>
              <a:t>A surgical mask does not offer respiratory protection. </a:t>
            </a:r>
          </a:p>
          <a:p>
            <a:endParaRPr lang="en-US" baseline="0" dirty="0"/>
          </a:p>
        </p:txBody>
      </p:sp>
      <p:sp>
        <p:nvSpPr>
          <p:cNvPr id="4" name="Slide Number Placeholder 3"/>
          <p:cNvSpPr>
            <a:spLocks noGrp="1"/>
          </p:cNvSpPr>
          <p:nvPr>
            <p:ph type="sldNum" sz="quarter" idx="10"/>
          </p:nvPr>
        </p:nvSpPr>
        <p:spPr/>
        <p:txBody>
          <a:bodyPr/>
          <a:lstStyle/>
          <a:p>
            <a:fld id="{BACBED6C-47CE-A24C-BBB0-D54A4958026F}" type="slidenum">
              <a:rPr lang="en-US" smtClean="0"/>
              <a:t>33</a:t>
            </a:fld>
            <a:endParaRPr lang="en-US" dirty="0"/>
          </a:p>
        </p:txBody>
      </p:sp>
    </p:spTree>
    <p:extLst>
      <p:ext uri="{BB962C8B-B14F-4D97-AF65-F5344CB8AC3E}">
        <p14:creationId xmlns:p14="http://schemas.microsoft.com/office/powerpoint/2010/main" val="260726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4</a:t>
            </a:fld>
            <a:endParaRPr lang="en-US" dirty="0"/>
          </a:p>
        </p:txBody>
      </p:sp>
    </p:spTree>
    <p:extLst>
      <p:ext uri="{BB962C8B-B14F-4D97-AF65-F5344CB8AC3E}">
        <p14:creationId xmlns:p14="http://schemas.microsoft.com/office/powerpoint/2010/main" val="29693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NIOSH list is </a:t>
            </a:r>
            <a:r>
              <a:rPr lang="en-US" baseline="0" dirty="0"/>
              <a:t>updated periodically, most recently in 2016. </a:t>
            </a:r>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5</a:t>
            </a:fld>
            <a:endParaRPr lang="en-US" dirty="0"/>
          </a:p>
        </p:txBody>
      </p:sp>
    </p:spTree>
    <p:extLst>
      <p:ext uri="{BB962C8B-B14F-4D97-AF65-F5344CB8AC3E}">
        <p14:creationId xmlns:p14="http://schemas.microsoft.com/office/powerpoint/2010/main" val="1432943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Abacavir: genotoxic</a:t>
            </a:r>
            <a:r>
              <a:rPr lang="en-US" baseline="0" dirty="0"/>
              <a:t> </a:t>
            </a:r>
          </a:p>
          <a:p>
            <a:r>
              <a:rPr lang="en-US" baseline="0" dirty="0"/>
              <a:t>Mycophenolic acid: embryofetal toxicity, increased risk of miscarriage </a:t>
            </a:r>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6</a:t>
            </a:fld>
            <a:endParaRPr lang="en-US" dirty="0"/>
          </a:p>
        </p:txBody>
      </p:sp>
    </p:spTree>
    <p:extLst>
      <p:ext uri="{BB962C8B-B14F-4D97-AF65-F5344CB8AC3E}">
        <p14:creationId xmlns:p14="http://schemas.microsoft.com/office/powerpoint/2010/main" val="272190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employees involved in these activities have the potential for contact with trace contamination.  Breakage during</a:t>
            </a:r>
            <a:r>
              <a:rPr lang="en-US" baseline="0" dirty="0"/>
              <a:t> the manufacturing process, or during transport of the drugs can lead to contamination on the outside surfaces of the packaging.  Receiving and storage, can receive these vials and packages without knowing that the contamination had taken place. Breakage during transport can potentially expose someone opening shipping totes to dermal contact with hazardous agents.   During preparation and dispensing there are opportunities for contamination to the external surfaces of finished products as well as compounding areas and surrounding surfaces.  During administration contamination from spills and leaks.   Primary engineering controls such as the BSC must also be certified to protect the users from aerosolized HDs</a:t>
            </a:r>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7</a:t>
            </a:fld>
            <a:endParaRPr lang="en-US" dirty="0"/>
          </a:p>
        </p:txBody>
      </p:sp>
    </p:spTree>
    <p:extLst>
      <p:ext uri="{BB962C8B-B14F-4D97-AF65-F5344CB8AC3E}">
        <p14:creationId xmlns:p14="http://schemas.microsoft.com/office/powerpoint/2010/main" val="12272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While some hazardous drugs are dermally absorbed, a 1992 report showed no detectable skin absorption of doxorubicin, daunorubicin, vincristine, vinblastine, or melphalan.   An alternative to dermal absorption is that surface contamination transferred to hands may be ingested via the hand-to-mouth route. </a:t>
            </a: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8</a:t>
            </a:fld>
            <a:endParaRPr lang="en-US" dirty="0"/>
          </a:p>
        </p:txBody>
      </p:sp>
    </p:spTree>
    <p:extLst>
      <p:ext uri="{BB962C8B-B14F-4D97-AF65-F5344CB8AC3E}">
        <p14:creationId xmlns:p14="http://schemas.microsoft.com/office/powerpoint/2010/main" val="143551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health risk these</a:t>
            </a:r>
            <a:r>
              <a:rPr lang="en-US" baseline="0" dirty="0"/>
              <a:t> drugs pose depends on the toxicity of the drugs as well as how much exposure a worker has to these drugs.</a:t>
            </a:r>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10</a:t>
            </a:fld>
            <a:endParaRPr lang="en-US" dirty="0"/>
          </a:p>
        </p:txBody>
      </p:sp>
    </p:spTree>
    <p:extLst>
      <p:ext uri="{BB962C8B-B14F-4D97-AF65-F5344CB8AC3E}">
        <p14:creationId xmlns:p14="http://schemas.microsoft.com/office/powerpoint/2010/main" val="966158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13</a:t>
            </a:fld>
            <a:endParaRPr lang="en-US" dirty="0"/>
          </a:p>
        </p:txBody>
      </p:sp>
    </p:spTree>
    <p:extLst>
      <p:ext uri="{BB962C8B-B14F-4D97-AF65-F5344CB8AC3E}">
        <p14:creationId xmlns:p14="http://schemas.microsoft.com/office/powerpoint/2010/main" val="660182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18</a:t>
            </a:fld>
            <a:endParaRPr lang="en-US" dirty="0"/>
          </a:p>
        </p:txBody>
      </p:sp>
    </p:spTree>
    <p:extLst>
      <p:ext uri="{BB962C8B-B14F-4D97-AF65-F5344CB8AC3E}">
        <p14:creationId xmlns:p14="http://schemas.microsoft.com/office/powerpoint/2010/main" val="4117083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F46322-41D5-4983-AE69-28AE60365E10}" type="datetime1">
              <a:rPr lang="en-US" smtClean="0"/>
              <a:t>8/19/2025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876"/>
            <a:ext cx="3747093" cy="609600"/>
          </a:xfrm>
          <a:prstGeom prst="rect">
            <a:avLst/>
          </a:prstGeom>
        </p:spPr>
      </p:pic>
    </p:spTree>
    <p:extLst>
      <p:ext uri="{BB962C8B-B14F-4D97-AF65-F5344CB8AC3E}">
        <p14:creationId xmlns:p14="http://schemas.microsoft.com/office/powerpoint/2010/main" val="1164775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2E8A31-6C7E-462C-93D8-3A30F4C8B23D}" type="datetime1">
              <a:rPr lang="en-US" smtClean="0"/>
              <a:t>8/19/2025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1848670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F51765-B8E4-4C15-86A7-7BCBD6550913}" type="datetime1">
              <a:rPr lang="en-US" smtClean="0"/>
              <a:t>8/19/2025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90572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B3A8E7-D158-4D69-9D3A-8D4CEF37DFA4}" type="datetime1">
              <a:rPr lang="en-US" smtClean="0"/>
              <a:t>8/19/2025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41203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BEBE8-166C-455D-AD3A-CC80894EAB13}" type="datetime1">
              <a:rPr lang="en-US" smtClean="0"/>
              <a:t>8/19/2025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2373230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E124D1-6FCF-4A10-B16F-2E93090BC236}" type="datetime1">
              <a:rPr lang="en-US" smtClean="0"/>
              <a:t>8/19/2025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3574164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828A46-FD5C-496B-8FB9-672826249C6C}" type="datetime1">
              <a:rPr lang="en-US" smtClean="0"/>
              <a:t>8/19/2025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3477526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D15544-F4E7-4C77-917F-A738C787DC21}" type="datetime1">
              <a:rPr lang="en-US" smtClean="0"/>
              <a:t>8/19/2025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4028330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1CBB5-5A0B-466F-8E0D-A1BCB931DD2C}" type="datetime1">
              <a:rPr lang="en-US" smtClean="0"/>
              <a:t>8/19/2025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2527835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72678D-6CC8-47B1-8DA3-6F5DFE5E3D69}" type="datetime1">
              <a:rPr lang="en-US" smtClean="0"/>
              <a:t>8/19/2025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3802908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77EB0B-2F95-4916-8C8D-3CFA88B63E5A}" type="datetime1">
              <a:rPr lang="en-US" smtClean="0"/>
              <a:t>8/19/2025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3532004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38200"/>
            <a:ext cx="10972800" cy="762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1D72A-B971-4724-837B-569C645D6B63}" type="datetime1">
              <a:rPr lang="en-US" smtClean="0"/>
              <a:t>8/19/2025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82A62-F42C-4DB0-B9C7-0E29F2BD7E77}" type="slidenum">
              <a:rPr lang="en-US" smtClean="0"/>
              <a:t>‹#›</a:t>
            </a:fld>
            <a:endParaRPr lang="en-US" dirty="0"/>
          </a:p>
        </p:txBody>
      </p:sp>
      <p:sp>
        <p:nvSpPr>
          <p:cNvPr id="7" name="Rectangle 6"/>
          <p:cNvSpPr/>
          <p:nvPr/>
        </p:nvSpPr>
        <p:spPr>
          <a:xfrm>
            <a:off x="0" y="6248400"/>
            <a:ext cx="12192000" cy="609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0"/>
            <a:ext cx="12192000" cy="114300"/>
          </a:xfrm>
          <a:prstGeom prst="rect">
            <a:avLst/>
          </a:prstGeom>
          <a:solidFill>
            <a:srgbClr val="96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 name="Straight Connector 10"/>
          <p:cNvCxnSpPr/>
          <p:nvPr/>
        </p:nvCxnSpPr>
        <p:spPr>
          <a:xfrm>
            <a:off x="0" y="790576"/>
            <a:ext cx="12192000" cy="0"/>
          </a:xfrm>
          <a:prstGeom prst="line">
            <a:avLst/>
          </a:prstGeom>
          <a:ln w="12700">
            <a:solidFill>
              <a:srgbClr val="A50021"/>
            </a:solidFill>
          </a:ln>
          <a:effectLst>
            <a:outerShdw blurRad="508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983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olicymanager.uhmc.sunysb.edu/dotNet/documents/?docid=10026"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hyperlink" Target="https://inside.stonybrookmedicine.edu/sites/default/files/2025-Hazardous-Drugs-Chemotherapeutic-Agents.pdf" TargetMode="External"/><Relationship Id="rId2" Type="http://schemas.openxmlformats.org/officeDocument/2006/relationships/hyperlink" Target="https://inside.stonybrookmedicine.edu/sites/default/files/2025_SBUH_NonAntineoplastic_HazardousDrug_Assessmentofrisk_1.pdf"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nside.stonybrookmedicine.edu/clinical-professional-resources/drug-references" TargetMode="Externa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www.drugmsds.com/?source=http://online.lexi.com" TargetMode="External"/><Relationship Id="rId7" Type="http://schemas.openxmlformats.org/officeDocument/2006/relationships/image" Target="../media/image18.png"/><Relationship Id="rId2" Type="http://schemas.openxmlformats.org/officeDocument/2006/relationships/hyperlink" Target="https://www.micromedexsolutions.com/home/dispatch/ssl/true" TargetMode="Externa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hyperlink" Target="https://www.micromedexsolutions.com/micromedex2/librarian/"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tiff"/><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slideLayout" Target="../slideLayouts/slideLayout2.xml"/><Relationship Id="rId1" Type="http://schemas.openxmlformats.org/officeDocument/2006/relationships/video" Target="https://www.youtube.com/embed/CXzp90Obyog" TargetMode="Externa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1.png"/><Relationship Id="rId4" Type="http://schemas.openxmlformats.org/officeDocument/2006/relationships/image" Target="../media/image27.tif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policymanager.uhmc.sunysb.edu/docview/?docid=24743" TargetMode="External"/><Relationship Id="rId7" Type="http://schemas.openxmlformats.org/officeDocument/2006/relationships/hyperlink" Target="https://www.stonybrook.edu/commcms/oide/policies/sb-main-campus-lisvh/p105" TargetMode="External"/><Relationship Id="rId2" Type="http://schemas.openxmlformats.org/officeDocument/2006/relationships/hyperlink" Target="https://policymanager.uhmc.sunysb.edu/docview/?docid=21452" TargetMode="External"/><Relationship Id="rId1" Type="http://schemas.openxmlformats.org/officeDocument/2006/relationships/slideLayout" Target="../slideLayouts/slideLayout2.xml"/><Relationship Id="rId6" Type="http://schemas.openxmlformats.org/officeDocument/2006/relationships/hyperlink" Target="https://policymanager.uhmc.sunysb.edu/docview/?docid=18087" TargetMode="External"/><Relationship Id="rId5" Type="http://schemas.openxmlformats.org/officeDocument/2006/relationships/hyperlink" Target="https://policymanager.uhmc.sunysb.edu/docview/?docid=6832" TargetMode="External"/><Relationship Id="rId4" Type="http://schemas.openxmlformats.org/officeDocument/2006/relationships/hyperlink" Target="https://policymanager.uhmc.sunysb.edu/docview/?docid=2224"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osha.gov/SLTC/hazardousdrugs/index.html" TargetMode="External"/><Relationship Id="rId3" Type="http://schemas.openxmlformats.org/officeDocument/2006/relationships/hyperlink" Target="https://inside.stonybrookmedicine.edu/sites/default/files/Hazardous_Drugs_Assessment_of_Risk_Worksheet_092719_1.pdf" TargetMode="External"/><Relationship Id="rId7" Type="http://schemas.openxmlformats.org/officeDocument/2006/relationships/hyperlink" Target="https://www.ons.org/" TargetMode="External"/><Relationship Id="rId2" Type="http://schemas.openxmlformats.org/officeDocument/2006/relationships/hyperlink" Target="https://inside.stonybrookmedicine.edu/hr/emphealth/aboutus" TargetMode="External"/><Relationship Id="rId1" Type="http://schemas.openxmlformats.org/officeDocument/2006/relationships/slideLayout" Target="../slideLayouts/slideLayout4.xml"/><Relationship Id="rId6" Type="http://schemas.openxmlformats.org/officeDocument/2006/relationships/hyperlink" Target="https://www.cdc.gov/niosh/topics/hazdrug/" TargetMode="External"/><Relationship Id="rId5" Type="http://schemas.openxmlformats.org/officeDocument/2006/relationships/hyperlink" Target="https://www.stonybrook.edu/commcms/oide-accessibility/" TargetMode="External"/><Relationship Id="rId4" Type="http://schemas.openxmlformats.org/officeDocument/2006/relationships/hyperlink" Target="https://inside.stonybrookmedicine.edu/sites/default/files/Antineoplastic_Med_Assessment_of_Risk_Worksheet_092719.pdf" TargetMode="External"/><Relationship Id="rId9" Type="http://schemas.openxmlformats.org/officeDocument/2006/relationships/hyperlink" Target="https://www.usp.org/compounding/general-chapter-hazardous-drugs-handling-healthcar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niosh/docs/2016-161/default.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47800"/>
            <a:ext cx="10363200" cy="1470025"/>
          </a:xfrm>
        </p:spPr>
        <p:txBody>
          <a:bodyPr>
            <a:normAutofit/>
          </a:bodyPr>
          <a:lstStyle/>
          <a:p>
            <a:r>
              <a:rPr lang="en-US" sz="5000" b="1" dirty="0"/>
              <a:t>Safe Handling of Hazardous Drugs </a:t>
            </a:r>
          </a:p>
        </p:txBody>
      </p:sp>
      <p:sp>
        <p:nvSpPr>
          <p:cNvPr id="3" name="Subtitle 2"/>
          <p:cNvSpPr>
            <a:spLocks noGrp="1"/>
          </p:cNvSpPr>
          <p:nvPr>
            <p:ph type="subTitle" idx="1"/>
          </p:nvPr>
        </p:nvSpPr>
        <p:spPr/>
        <p:txBody>
          <a:bodyPr>
            <a:normAutofit/>
          </a:bodyPr>
          <a:lstStyle/>
          <a:p>
            <a:r>
              <a:rPr lang="en-US" dirty="0">
                <a:solidFill>
                  <a:schemeClr val="tx1"/>
                </a:solidFill>
              </a:rPr>
              <a:t>Stony Brook University Hospital </a:t>
            </a:r>
          </a:p>
        </p:txBody>
      </p:sp>
      <p:sp>
        <p:nvSpPr>
          <p:cNvPr id="4" name="Slide Number Placeholder 3"/>
          <p:cNvSpPr>
            <a:spLocks noGrp="1"/>
          </p:cNvSpPr>
          <p:nvPr>
            <p:ph type="sldNum" sz="quarter" idx="12"/>
          </p:nvPr>
        </p:nvSpPr>
        <p:spPr/>
        <p:txBody>
          <a:bodyPr/>
          <a:lstStyle/>
          <a:p>
            <a:fld id="{7ED82A62-F42C-4DB0-B9C7-0E29F2BD7E77}" type="slidenum">
              <a:rPr lang="en-US" smtClean="0"/>
              <a:t>1</a:t>
            </a:fld>
            <a:endParaRPr lang="en-US" dirty="0"/>
          </a:p>
        </p:txBody>
      </p:sp>
      <p:pic>
        <p:nvPicPr>
          <p:cNvPr id="6" name="Picture 5"/>
          <p:cNvPicPr>
            <a:picLocks noChangeAspect="1"/>
          </p:cNvPicPr>
          <p:nvPr/>
        </p:nvPicPr>
        <p:blipFill>
          <a:blip r:embed="rId3"/>
          <a:stretch>
            <a:fillRect/>
          </a:stretch>
        </p:blipFill>
        <p:spPr>
          <a:xfrm>
            <a:off x="8763000" y="2917825"/>
            <a:ext cx="2950862" cy="2233638"/>
          </a:xfrm>
          <a:prstGeom prst="rect">
            <a:avLst/>
          </a:prstGeom>
        </p:spPr>
      </p:pic>
      <p:pic>
        <p:nvPicPr>
          <p:cNvPr id="7" name="Picture 6"/>
          <p:cNvPicPr>
            <a:picLocks noChangeAspect="1"/>
          </p:cNvPicPr>
          <p:nvPr/>
        </p:nvPicPr>
        <p:blipFill>
          <a:blip r:embed="rId4"/>
          <a:stretch>
            <a:fillRect/>
          </a:stretch>
        </p:blipFill>
        <p:spPr>
          <a:xfrm>
            <a:off x="187163" y="4495800"/>
            <a:ext cx="3384378" cy="1311225"/>
          </a:xfrm>
          <a:prstGeom prst="rect">
            <a:avLst/>
          </a:prstGeom>
        </p:spPr>
      </p:pic>
    </p:spTree>
    <p:extLst>
      <p:ext uri="{BB962C8B-B14F-4D97-AF65-F5344CB8AC3E}">
        <p14:creationId xmlns:p14="http://schemas.microsoft.com/office/powerpoint/2010/main" val="576838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HEALTH EFFECTS</a:t>
            </a:r>
          </a:p>
        </p:txBody>
      </p:sp>
      <p:sp>
        <p:nvSpPr>
          <p:cNvPr id="3" name="Content Placeholder 2"/>
          <p:cNvSpPr>
            <a:spLocks noGrp="1"/>
          </p:cNvSpPr>
          <p:nvPr>
            <p:ph idx="1"/>
          </p:nvPr>
        </p:nvSpPr>
        <p:spPr/>
        <p:txBody>
          <a:bodyPr>
            <a:normAutofit/>
          </a:bodyPr>
          <a:lstStyle/>
          <a:p>
            <a:r>
              <a:rPr lang="en-US" sz="2600" dirty="0"/>
              <a:t>Exposure to hazardous drugs in the workplace has been associated with acute and short-term reactions, as well as long term effects </a:t>
            </a:r>
          </a:p>
          <a:p>
            <a:pPr lvl="1"/>
            <a:endParaRPr lang="en-US" sz="1800" dirty="0"/>
          </a:p>
        </p:txBody>
      </p:sp>
      <p:sp>
        <p:nvSpPr>
          <p:cNvPr id="7" name="Slide Number Placeholder 6"/>
          <p:cNvSpPr>
            <a:spLocks noGrp="1"/>
          </p:cNvSpPr>
          <p:nvPr>
            <p:ph type="sldNum" sz="quarter" idx="12"/>
          </p:nvPr>
        </p:nvSpPr>
        <p:spPr/>
        <p:txBody>
          <a:bodyPr/>
          <a:lstStyle/>
          <a:p>
            <a:fld id="{7ED82A62-F42C-4DB0-B9C7-0E29F2BD7E77}" type="slidenum">
              <a:rPr lang="en-US" smtClean="0"/>
              <a:t>10</a:t>
            </a:fld>
            <a:endParaRPr lang="en-US" dirty="0"/>
          </a:p>
        </p:txBody>
      </p:sp>
      <p:sp>
        <p:nvSpPr>
          <p:cNvPr id="4" name="Rectangle 3"/>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r>
              <a:rPr lang="en-US" sz="1200" dirty="0">
                <a:solidFill>
                  <a:srgbClr val="000000"/>
                </a:solidFill>
              </a:rPr>
              <a:t>.</a:t>
            </a:r>
            <a:endParaRPr lang="en-US" sz="1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13518"/>
            <a:ext cx="3276600" cy="533400"/>
          </a:xfrm>
          <a:prstGeom prst="rect">
            <a:avLst/>
          </a:prstGeom>
        </p:spPr>
      </p:pic>
      <p:graphicFrame>
        <p:nvGraphicFramePr>
          <p:cNvPr id="6" name="Content Placeholder 3"/>
          <p:cNvGraphicFramePr>
            <a:graphicFrameLocks/>
          </p:cNvGraphicFramePr>
          <p:nvPr>
            <p:extLst>
              <p:ext uri="{D42A27DB-BD31-4B8C-83A1-F6EECF244321}">
                <p14:modId xmlns:p14="http://schemas.microsoft.com/office/powerpoint/2010/main" val="1961401510"/>
              </p:ext>
            </p:extLst>
          </p:nvPr>
        </p:nvGraphicFramePr>
        <p:xfrm>
          <a:off x="1170123" y="2695873"/>
          <a:ext cx="9906000" cy="3428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854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762000"/>
          </a:xfrm>
        </p:spPr>
        <p:txBody>
          <a:bodyPr>
            <a:normAutofit/>
          </a:bodyPr>
          <a:lstStyle/>
          <a:p>
            <a:r>
              <a:rPr lang="en-US" b="1" dirty="0"/>
              <a:t>NIOSH’s HIERARCHY OF HAZARD CONTROLS</a:t>
            </a:r>
          </a:p>
        </p:txBody>
      </p:sp>
      <p:sp>
        <p:nvSpPr>
          <p:cNvPr id="4" name="Slide Number Placeholder 3"/>
          <p:cNvSpPr>
            <a:spLocks noGrp="1"/>
          </p:cNvSpPr>
          <p:nvPr>
            <p:ph type="sldNum" sz="quarter" idx="12"/>
          </p:nvPr>
        </p:nvSpPr>
        <p:spPr/>
        <p:txBody>
          <a:bodyPr/>
          <a:lstStyle/>
          <a:p>
            <a:fld id="{7ED82A62-F42C-4DB0-B9C7-0E29F2BD7E77}" type="slidenum">
              <a:rPr lang="en-US" smtClean="0"/>
              <a:t>11</a:t>
            </a:fld>
            <a:endParaRPr lang="en-US" dirty="0"/>
          </a:p>
        </p:txBody>
      </p:sp>
      <p:pic>
        <p:nvPicPr>
          <p:cNvPr id="1026" name="Picture 2" descr="Hierarchy of Controls: Elimination, Substitution, Engineering Controls, Administrative Controls, Personal Protective Equipment shown in an upside down trian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24000"/>
            <a:ext cx="6848475" cy="45855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181975" y="4343400"/>
            <a:ext cx="2514600" cy="369332"/>
          </a:xfrm>
          <a:prstGeom prst="rect">
            <a:avLst/>
          </a:prstGeom>
          <a:noFill/>
        </p:spPr>
        <p:txBody>
          <a:bodyPr wrap="square" rtlCol="0">
            <a:spAutoFit/>
          </a:bodyPr>
          <a:lstStyle/>
          <a:p>
            <a:r>
              <a:rPr lang="en-US" dirty="0"/>
              <a:t>Includes Work Practices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77801"/>
            <a:ext cx="3276600" cy="533400"/>
          </a:xfrm>
          <a:prstGeom prst="rect">
            <a:avLst/>
          </a:prstGeom>
        </p:spPr>
      </p:pic>
    </p:spTree>
    <p:extLst>
      <p:ext uri="{BB962C8B-B14F-4D97-AF65-F5344CB8AC3E}">
        <p14:creationId xmlns:p14="http://schemas.microsoft.com/office/powerpoint/2010/main" val="4109129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11430000" cy="762000"/>
          </a:xfrm>
        </p:spPr>
        <p:txBody>
          <a:bodyPr>
            <a:normAutofit fontScale="90000"/>
          </a:bodyPr>
          <a:lstStyle/>
          <a:p>
            <a:r>
              <a:rPr lang="en-US" sz="4900" b="1" dirty="0"/>
              <a:t>HOW TO PROTECT YOURSELF FROM EXPOSURE</a:t>
            </a:r>
          </a:p>
        </p:txBody>
      </p:sp>
      <p:sp>
        <p:nvSpPr>
          <p:cNvPr id="3" name="Content Placeholder 2"/>
          <p:cNvSpPr>
            <a:spLocks noGrp="1"/>
          </p:cNvSpPr>
          <p:nvPr>
            <p:ph idx="1"/>
          </p:nvPr>
        </p:nvSpPr>
        <p:spPr>
          <a:xfrm>
            <a:off x="609600" y="1953268"/>
            <a:ext cx="10972800" cy="4525964"/>
          </a:xfrm>
        </p:spPr>
        <p:txBody>
          <a:bodyPr>
            <a:normAutofit/>
          </a:bodyPr>
          <a:lstStyle/>
          <a:p>
            <a:r>
              <a:rPr lang="en-US" sz="4000" dirty="0"/>
              <a:t>Administrative controls</a:t>
            </a:r>
          </a:p>
          <a:p>
            <a:r>
              <a:rPr lang="en-US" sz="4000" dirty="0"/>
              <a:t>Engineering controls</a:t>
            </a:r>
          </a:p>
          <a:p>
            <a:r>
              <a:rPr lang="en-US" sz="4000" dirty="0"/>
              <a:t>Work practices </a:t>
            </a:r>
          </a:p>
          <a:p>
            <a:r>
              <a:rPr lang="en-US" sz="4000" dirty="0"/>
              <a:t>Personal protective equipment (PPE)</a:t>
            </a:r>
          </a:p>
          <a:p>
            <a:pPr lvl="1"/>
            <a:endParaRPr lang="en-US" sz="2400" dirty="0"/>
          </a:p>
          <a:p>
            <a:pPr lvl="1"/>
            <a:endParaRPr lang="en-US" sz="2400" dirty="0"/>
          </a:p>
        </p:txBody>
      </p:sp>
      <p:sp>
        <p:nvSpPr>
          <p:cNvPr id="6" name="Slide Number Placeholder 5"/>
          <p:cNvSpPr>
            <a:spLocks noGrp="1"/>
          </p:cNvSpPr>
          <p:nvPr>
            <p:ph type="sldNum" sz="quarter" idx="12"/>
          </p:nvPr>
        </p:nvSpPr>
        <p:spPr/>
        <p:txBody>
          <a:bodyPr/>
          <a:lstStyle/>
          <a:p>
            <a:fld id="{7ED82A62-F42C-4DB0-B9C7-0E29F2BD7E77}" type="slidenum">
              <a:rPr lang="en-US" smtClean="0"/>
              <a:t>12</a:t>
            </a:fld>
            <a:endParaRPr lang="en-US" dirty="0"/>
          </a:p>
        </p:txBody>
      </p:sp>
      <p:sp>
        <p:nvSpPr>
          <p:cNvPr id="4" name="Rectangle 3"/>
          <p:cNvSpPr/>
          <p:nvPr/>
        </p:nvSpPr>
        <p:spPr>
          <a:xfrm>
            <a:off x="36022" y="6248400"/>
            <a:ext cx="10860578" cy="461665"/>
          </a:xfrm>
          <a:prstGeom prst="rect">
            <a:avLst/>
          </a:prstGeom>
        </p:spPr>
        <p:txBody>
          <a:bodyPr wrap="square">
            <a:spAutoFit/>
          </a:bodyPr>
          <a:lstStyle/>
          <a:p>
            <a:r>
              <a:rPr lang="en-US" sz="1200" dirty="0">
                <a:solidFill>
                  <a:schemeClr val="bg1"/>
                </a:solidFill>
                <a:latin typeface="+mj-lt"/>
              </a:rPr>
              <a:t>National Institute for Occupational Safety and Health. NIOSH alert: pre- venting occupational exposure to anti- neoplastic and other hazardous drugs in health care settings. www.cdc.gov/niosh/ docs/2004-165/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spTree>
    <p:extLst>
      <p:ext uri="{BB962C8B-B14F-4D97-AF65-F5344CB8AC3E}">
        <p14:creationId xmlns:p14="http://schemas.microsoft.com/office/powerpoint/2010/main" val="2141948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ADMINISTRATIVE CONTROLS</a:t>
            </a:r>
          </a:p>
        </p:txBody>
      </p:sp>
      <p:sp>
        <p:nvSpPr>
          <p:cNvPr id="3" name="Content Placeholder 2"/>
          <p:cNvSpPr>
            <a:spLocks noGrp="1"/>
          </p:cNvSpPr>
          <p:nvPr>
            <p:ph idx="1"/>
          </p:nvPr>
        </p:nvSpPr>
        <p:spPr>
          <a:xfrm>
            <a:off x="609600" y="1600201"/>
            <a:ext cx="10972800" cy="4525964"/>
          </a:xfrm>
        </p:spPr>
        <p:txBody>
          <a:bodyPr>
            <a:normAutofit lnSpcReduction="10000"/>
          </a:bodyPr>
          <a:lstStyle/>
          <a:p>
            <a:r>
              <a:rPr lang="en-US" sz="2600" dirty="0"/>
              <a:t>Implement a program for the safe handling of HD</a:t>
            </a:r>
            <a:endParaRPr lang="en-US" sz="2600" dirty="0">
              <a:solidFill>
                <a:srgbClr val="7030A0"/>
              </a:solidFill>
            </a:endParaRPr>
          </a:p>
          <a:p>
            <a:r>
              <a:rPr lang="en-US" sz="2600" dirty="0"/>
              <a:t>Effective polices (i.e., </a:t>
            </a:r>
            <a:r>
              <a:rPr lang="en-US" sz="2600" dirty="0">
                <a:solidFill>
                  <a:srgbClr val="7030A0"/>
                </a:solidFill>
                <a:hlinkClick r:id="rId3"/>
              </a:rPr>
              <a:t>MM0081 Hazardous Drugs Management</a:t>
            </a:r>
            <a:r>
              <a:rPr lang="en-US" sz="2600" dirty="0"/>
              <a:t>), procedures, SOP addressing:</a:t>
            </a:r>
          </a:p>
          <a:p>
            <a:pPr lvl="1"/>
            <a:r>
              <a:rPr lang="en-US" sz="2200" dirty="0"/>
              <a:t>Labeling and storage </a:t>
            </a:r>
          </a:p>
          <a:p>
            <a:pPr lvl="1"/>
            <a:r>
              <a:rPr lang="en-US" sz="2200" dirty="0"/>
              <a:t>Procedures for preparation, administration, and disposal </a:t>
            </a:r>
          </a:p>
          <a:p>
            <a:pPr lvl="1"/>
            <a:r>
              <a:rPr lang="en-US" sz="2200" dirty="0"/>
              <a:t>Spill control procedures</a:t>
            </a:r>
          </a:p>
          <a:p>
            <a:pPr lvl="1"/>
            <a:r>
              <a:rPr lang="en-US" sz="2200" dirty="0"/>
              <a:t>Handling damaged containers or cartons </a:t>
            </a:r>
          </a:p>
          <a:p>
            <a:r>
              <a:rPr lang="en-US" sz="2600" dirty="0"/>
              <a:t>Provide training for handling HD safely, using equipment and PPE properly, and cleaning up spills </a:t>
            </a:r>
          </a:p>
          <a:p>
            <a:pPr lvl="1"/>
            <a:r>
              <a:rPr lang="en-US" sz="2200" dirty="0"/>
              <a:t>Annual competency exam for pharmacy staff</a:t>
            </a:r>
          </a:p>
          <a:p>
            <a:pPr lvl="1"/>
            <a:r>
              <a:rPr lang="en-US" sz="2200" dirty="0"/>
              <a:t>Annual competency for Nursing</a:t>
            </a:r>
          </a:p>
        </p:txBody>
      </p:sp>
      <p:sp>
        <p:nvSpPr>
          <p:cNvPr id="6" name="Slide Number Placeholder 5"/>
          <p:cNvSpPr>
            <a:spLocks noGrp="1"/>
          </p:cNvSpPr>
          <p:nvPr>
            <p:ph type="sldNum" sz="quarter" idx="12"/>
          </p:nvPr>
        </p:nvSpPr>
        <p:spPr/>
        <p:txBody>
          <a:bodyPr/>
          <a:lstStyle/>
          <a:p>
            <a:fld id="{7ED82A62-F42C-4DB0-B9C7-0E29F2BD7E77}" type="slidenum">
              <a:rPr lang="en-US" smtClean="0"/>
              <a:t>13</a:t>
            </a:fld>
            <a:endParaRPr lang="en-US" dirty="0"/>
          </a:p>
        </p:txBody>
      </p:sp>
      <p:sp>
        <p:nvSpPr>
          <p:cNvPr id="4" name="Rectangle 3"/>
          <p:cNvSpPr/>
          <p:nvPr/>
        </p:nvSpPr>
        <p:spPr>
          <a:xfrm>
            <a:off x="36022" y="6248400"/>
            <a:ext cx="10860578" cy="461665"/>
          </a:xfrm>
          <a:prstGeom prst="rect">
            <a:avLst/>
          </a:prstGeom>
        </p:spPr>
        <p:txBody>
          <a:bodyPr wrap="square">
            <a:spAutoFit/>
          </a:bodyPr>
          <a:lstStyle/>
          <a:p>
            <a:r>
              <a:rPr lang="en-US" sz="1200" dirty="0">
                <a:solidFill>
                  <a:schemeClr val="bg1"/>
                </a:solidFill>
                <a:latin typeface="+mj-lt"/>
              </a:rPr>
              <a:t>National Institute for Occupational Safety and Health. NIOSH alert: pre- venting occupational exposure to anti-neoplastic and other hazardous drugs in health care settings. www.cdc.gov/niosh/ docs/2004-165/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spTree>
    <p:extLst>
      <p:ext uri="{BB962C8B-B14F-4D97-AF65-F5344CB8AC3E}">
        <p14:creationId xmlns:p14="http://schemas.microsoft.com/office/powerpoint/2010/main" val="628154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73369"/>
            <a:ext cx="8001000" cy="762000"/>
          </a:xfrm>
        </p:spPr>
        <p:txBody>
          <a:bodyPr>
            <a:normAutofit/>
          </a:bodyPr>
          <a:lstStyle/>
          <a:p>
            <a:r>
              <a:rPr lang="en-US" b="1" dirty="0"/>
              <a:t>HOW WE IDENTIFY HD</a:t>
            </a:r>
          </a:p>
        </p:txBody>
      </p:sp>
      <p:sp>
        <p:nvSpPr>
          <p:cNvPr id="3" name="Content Placeholder 2"/>
          <p:cNvSpPr>
            <a:spLocks noGrp="1"/>
          </p:cNvSpPr>
          <p:nvPr>
            <p:ph idx="1"/>
          </p:nvPr>
        </p:nvSpPr>
        <p:spPr/>
        <p:txBody>
          <a:bodyPr/>
          <a:lstStyle/>
          <a:p>
            <a:r>
              <a:rPr lang="en-US" dirty="0"/>
              <a:t>External Labeling </a:t>
            </a:r>
          </a:p>
          <a:p>
            <a:r>
              <a:rPr lang="en-US" dirty="0"/>
              <a:t>EMAR – Warning “CAUTION - Handling Precautions”</a:t>
            </a:r>
          </a:p>
          <a:p>
            <a:r>
              <a:rPr lang="en-US" dirty="0"/>
              <a:t>EMAR Link to the NIOSH list</a:t>
            </a:r>
          </a:p>
          <a:p>
            <a:r>
              <a:rPr lang="en-US" dirty="0"/>
              <a:t>Risk Assessments on Hospital Intranet</a:t>
            </a:r>
          </a:p>
          <a:p>
            <a:pPr lvl="1"/>
            <a:r>
              <a:rPr lang="en-US" b="1" dirty="0">
                <a:hlinkClick r:id="rId2"/>
              </a:rPr>
              <a:t>Hazardous Drugs Assessment of Risk Worksheet </a:t>
            </a:r>
            <a:endParaRPr lang="en-US" b="1" dirty="0"/>
          </a:p>
          <a:p>
            <a:pPr lvl="1"/>
            <a:r>
              <a:rPr lang="en-US" b="1" dirty="0">
                <a:hlinkClick r:id="rId3"/>
              </a:rPr>
              <a:t>Antineoplastic Medication Assessment of Risk Worksheet </a:t>
            </a:r>
            <a:endParaRPr lang="en-US" dirty="0"/>
          </a:p>
          <a:p>
            <a:r>
              <a:rPr lang="en-US" dirty="0"/>
              <a:t>Pyxis Pop Up upon removal</a:t>
            </a:r>
          </a:p>
        </p:txBody>
      </p:sp>
      <p:sp>
        <p:nvSpPr>
          <p:cNvPr id="5" name="Slide Number Placeholder 4"/>
          <p:cNvSpPr>
            <a:spLocks noGrp="1"/>
          </p:cNvSpPr>
          <p:nvPr>
            <p:ph type="sldNum" sz="quarter" idx="12"/>
          </p:nvPr>
        </p:nvSpPr>
        <p:spPr/>
        <p:txBody>
          <a:bodyPr/>
          <a:lstStyle/>
          <a:p>
            <a:fld id="{7ED82A62-F42C-4DB0-B9C7-0E29F2BD7E77}" type="slidenum">
              <a:rPr lang="en-US" smtClean="0"/>
              <a:t>14</a:t>
            </a:fld>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Tree>
    <p:extLst>
      <p:ext uri="{BB962C8B-B14F-4D97-AF65-F5344CB8AC3E}">
        <p14:creationId xmlns:p14="http://schemas.microsoft.com/office/powerpoint/2010/main" val="1773639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HAZARD LABELING</a:t>
            </a:r>
          </a:p>
        </p:txBody>
      </p:sp>
      <p:sp>
        <p:nvSpPr>
          <p:cNvPr id="3" name="Content Placeholder 2"/>
          <p:cNvSpPr>
            <a:spLocks noGrp="1"/>
          </p:cNvSpPr>
          <p:nvPr>
            <p:ph idx="1"/>
          </p:nvPr>
        </p:nvSpPr>
        <p:spPr>
          <a:xfrm>
            <a:off x="289226" y="1464233"/>
            <a:ext cx="8276372" cy="4373563"/>
          </a:xfrm>
        </p:spPr>
        <p:txBody>
          <a:bodyPr/>
          <a:lstStyle/>
          <a:p>
            <a:pPr>
              <a:spcBef>
                <a:spcPts val="0"/>
              </a:spcBef>
            </a:pPr>
            <a:r>
              <a:rPr lang="en-US" dirty="0"/>
              <a:t>Drug packages and HD storage areas have distinctive labels identifying those drugs as requiring special handling precautions </a:t>
            </a:r>
          </a:p>
          <a:p>
            <a:r>
              <a:rPr lang="en-US" dirty="0"/>
              <a:t>HD will contain appropriate labels to alert Nursing and to guide proper PPE for safe handling</a:t>
            </a:r>
          </a:p>
        </p:txBody>
      </p:sp>
      <p:sp>
        <p:nvSpPr>
          <p:cNvPr id="11" name="Slide Number Placeholder 10"/>
          <p:cNvSpPr>
            <a:spLocks noGrp="1"/>
          </p:cNvSpPr>
          <p:nvPr>
            <p:ph type="sldNum" sz="quarter" idx="12"/>
          </p:nvPr>
        </p:nvSpPr>
        <p:spPr/>
        <p:txBody>
          <a:bodyPr/>
          <a:lstStyle/>
          <a:p>
            <a:fld id="{7ED82A62-F42C-4DB0-B9C7-0E29F2BD7E77}" type="slidenum">
              <a:rPr lang="en-US" smtClean="0"/>
              <a:t>15</a:t>
            </a:fld>
            <a:endParaRPr lang="en-US" dirty="0"/>
          </a:p>
        </p:txBody>
      </p:sp>
      <p:pic>
        <p:nvPicPr>
          <p:cNvPr id="4" name="Picture 3">
            <a:extLst>
              <a:ext uri="{FF2B5EF4-FFF2-40B4-BE49-F238E27FC236}">
                <a16:creationId xmlns:a16="http://schemas.microsoft.com/office/drawing/2014/main" id="{DE1D08C9-B200-4651-A13D-3FC9777A662F}"/>
              </a:ext>
            </a:extLst>
          </p:cNvPr>
          <p:cNvPicPr>
            <a:picLocks noChangeAspect="1"/>
          </p:cNvPicPr>
          <p:nvPr/>
        </p:nvPicPr>
        <p:blipFill>
          <a:blip r:embed="rId2"/>
          <a:stretch>
            <a:fillRect/>
          </a:stretch>
        </p:blipFill>
        <p:spPr>
          <a:xfrm>
            <a:off x="8137824" y="4507411"/>
            <a:ext cx="3793022" cy="1358431"/>
          </a:xfrm>
          <a:prstGeom prst="rect">
            <a:avLst/>
          </a:prstGeom>
        </p:spPr>
      </p:pic>
      <p:pic>
        <p:nvPicPr>
          <p:cNvPr id="5" name="Content Placeholder 3">
            <a:extLst>
              <a:ext uri="{FF2B5EF4-FFF2-40B4-BE49-F238E27FC236}">
                <a16:creationId xmlns:a16="http://schemas.microsoft.com/office/drawing/2014/main" id="{4E52F16B-E4B7-48D9-869B-537E2EC8E8BC}"/>
              </a:ext>
            </a:extLst>
          </p:cNvPr>
          <p:cNvPicPr>
            <a:picLocks noChangeAspect="1"/>
          </p:cNvPicPr>
          <p:nvPr/>
        </p:nvPicPr>
        <p:blipFill>
          <a:blip r:embed="rId3"/>
          <a:stretch>
            <a:fillRect/>
          </a:stretch>
        </p:blipFill>
        <p:spPr>
          <a:xfrm>
            <a:off x="295088" y="4507411"/>
            <a:ext cx="3764949" cy="1313355"/>
          </a:xfrm>
          <a:prstGeom prst="rect">
            <a:avLst/>
          </a:prstGeom>
        </p:spPr>
      </p:pic>
      <p:pic>
        <p:nvPicPr>
          <p:cNvPr id="6" name="Picture 5"/>
          <p:cNvPicPr>
            <a:picLocks noChangeAspect="1"/>
          </p:cNvPicPr>
          <p:nvPr/>
        </p:nvPicPr>
        <p:blipFill>
          <a:blip r:embed="rId4"/>
          <a:stretch>
            <a:fillRect/>
          </a:stretch>
        </p:blipFill>
        <p:spPr>
          <a:xfrm>
            <a:off x="8565598" y="2995637"/>
            <a:ext cx="3383573" cy="131075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2360" y="4760254"/>
            <a:ext cx="3107279" cy="143394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
        <p:nvSpPr>
          <p:cNvPr id="9" name="Rectangle 8"/>
          <p:cNvSpPr/>
          <p:nvPr/>
        </p:nvSpPr>
        <p:spPr>
          <a:xfrm>
            <a:off x="36022" y="6248400"/>
            <a:ext cx="10860578" cy="461665"/>
          </a:xfrm>
          <a:prstGeom prst="rect">
            <a:avLst/>
          </a:prstGeom>
        </p:spPr>
        <p:txBody>
          <a:bodyPr wrap="square">
            <a:spAutoFit/>
          </a:bodyPr>
          <a:lstStyle/>
          <a:p>
            <a:r>
              <a:rPr lang="en-US" sz="1200" dirty="0">
                <a:solidFill>
                  <a:schemeClr val="bg1"/>
                </a:solidFill>
                <a:latin typeface="+mj-lt"/>
              </a:rPr>
              <a:t>National Institute for Occupational Safety and Health. NIOSH alert: preventing occupational exposure to anti- neoplastic and other hazardous drugs in health care settings. www.cdc.gov/niosh/ docs/2004-165/ </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9693" y="1405318"/>
            <a:ext cx="2150353" cy="1245032"/>
          </a:xfrm>
          <a:prstGeom prst="rect">
            <a:avLst/>
          </a:prstGeom>
        </p:spPr>
      </p:pic>
    </p:spTree>
    <p:extLst>
      <p:ext uri="{BB962C8B-B14F-4D97-AF65-F5344CB8AC3E}">
        <p14:creationId xmlns:p14="http://schemas.microsoft.com/office/powerpoint/2010/main" val="780555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894123"/>
            <a:ext cx="10972800" cy="762000"/>
          </a:xfrm>
        </p:spPr>
        <p:txBody>
          <a:bodyPr/>
          <a:lstStyle/>
          <a:p>
            <a:r>
              <a:rPr lang="en-US" dirty="0">
                <a:solidFill>
                  <a:srgbClr val="FF0000"/>
                </a:solidFill>
              </a:rPr>
              <a:t>                         EMAR LINK</a:t>
            </a:r>
          </a:p>
        </p:txBody>
      </p:sp>
      <p:pic>
        <p:nvPicPr>
          <p:cNvPr id="4" name="Content Placeholder 3"/>
          <p:cNvPicPr>
            <a:picLocks noGrp="1"/>
          </p:cNvPicPr>
          <p:nvPr>
            <p:ph idx="1"/>
          </p:nvPr>
        </p:nvPicPr>
        <p:blipFill>
          <a:blip r:embed="rId2"/>
          <a:stretch>
            <a:fillRect/>
          </a:stretch>
        </p:blipFill>
        <p:spPr>
          <a:xfrm>
            <a:off x="304800" y="152400"/>
            <a:ext cx="9448800" cy="6629400"/>
          </a:xfrm>
          <a:prstGeom prst="rect">
            <a:avLst/>
          </a:prstGeom>
        </p:spPr>
      </p:pic>
      <p:sp>
        <p:nvSpPr>
          <p:cNvPr id="7" name="Slide Number Placeholder 6"/>
          <p:cNvSpPr>
            <a:spLocks noGrp="1"/>
          </p:cNvSpPr>
          <p:nvPr>
            <p:ph type="sldNum" sz="quarter" idx="12"/>
          </p:nvPr>
        </p:nvSpPr>
        <p:spPr/>
        <p:txBody>
          <a:bodyPr/>
          <a:lstStyle/>
          <a:p>
            <a:fld id="{7ED82A62-F42C-4DB0-B9C7-0E29F2BD7E77}" type="slidenum">
              <a:rPr lang="en-US" smtClean="0"/>
              <a:t>16</a:t>
            </a:fld>
            <a:endParaRPr lang="en-US" dirty="0"/>
          </a:p>
        </p:txBody>
      </p:sp>
      <p:sp>
        <p:nvSpPr>
          <p:cNvPr id="5" name="Down Arrow 4"/>
          <p:cNvSpPr/>
          <p:nvPr/>
        </p:nvSpPr>
        <p:spPr>
          <a:xfrm rot="10615631">
            <a:off x="4445548" y="5127154"/>
            <a:ext cx="838200" cy="990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5785124" y="5318159"/>
            <a:ext cx="1828800" cy="1077218"/>
          </a:xfrm>
          <a:prstGeom prst="rect">
            <a:avLst/>
          </a:prstGeom>
          <a:noFill/>
        </p:spPr>
        <p:txBody>
          <a:bodyPr wrap="square" rtlCol="0">
            <a:spAutoFit/>
          </a:bodyPr>
          <a:lstStyle/>
          <a:p>
            <a:r>
              <a:rPr lang="en-US" sz="3200" dirty="0">
                <a:solidFill>
                  <a:srgbClr val="FF0000"/>
                </a:solidFill>
              </a:rPr>
              <a:t>EMAR LINK</a:t>
            </a:r>
          </a:p>
        </p:txBody>
      </p:sp>
      <p:sp>
        <p:nvSpPr>
          <p:cNvPr id="6" name="TextBox 5"/>
          <p:cNvSpPr txBox="1"/>
          <p:nvPr/>
        </p:nvSpPr>
        <p:spPr>
          <a:xfrm>
            <a:off x="6400800" y="3657600"/>
            <a:ext cx="5638800" cy="954107"/>
          </a:xfrm>
          <a:prstGeom prst="rect">
            <a:avLst/>
          </a:prstGeom>
          <a:noFill/>
        </p:spPr>
        <p:txBody>
          <a:bodyPr wrap="square" rtlCol="0">
            <a:spAutoFit/>
          </a:bodyPr>
          <a:lstStyle/>
          <a:p>
            <a:r>
              <a:rPr lang="en-US" sz="2800" dirty="0">
                <a:solidFill>
                  <a:srgbClr val="FF0000"/>
                </a:solidFill>
              </a:rPr>
              <a:t>Caution –Handling Precaution links to NIOSH handling recommendations</a:t>
            </a:r>
          </a:p>
        </p:txBody>
      </p:sp>
    </p:spTree>
    <p:extLst>
      <p:ext uri="{BB962C8B-B14F-4D97-AF65-F5344CB8AC3E}">
        <p14:creationId xmlns:p14="http://schemas.microsoft.com/office/powerpoint/2010/main" val="503652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76200"/>
            <a:ext cx="8686800" cy="762000"/>
          </a:xfrm>
        </p:spPr>
        <p:txBody>
          <a:bodyPr/>
          <a:lstStyle/>
          <a:p>
            <a:r>
              <a:rPr lang="en-US" b="1" dirty="0"/>
              <a:t>ADMINISTRATIVE CONTROLS</a:t>
            </a:r>
            <a:endParaRPr lang="en-US" dirty="0"/>
          </a:p>
        </p:txBody>
      </p:sp>
      <p:sp>
        <p:nvSpPr>
          <p:cNvPr id="3" name="Content Placeholder 2"/>
          <p:cNvSpPr>
            <a:spLocks noGrp="1"/>
          </p:cNvSpPr>
          <p:nvPr>
            <p:ph idx="1"/>
          </p:nvPr>
        </p:nvSpPr>
        <p:spPr>
          <a:xfrm>
            <a:off x="533400" y="990600"/>
            <a:ext cx="10972800" cy="5105400"/>
          </a:xfrm>
        </p:spPr>
        <p:txBody>
          <a:bodyPr>
            <a:normAutofit lnSpcReduction="10000"/>
          </a:bodyPr>
          <a:lstStyle/>
          <a:p>
            <a:r>
              <a:rPr lang="en-US" sz="2600" dirty="0"/>
              <a:t>Pharmacy has a process for reviewing the hazardous potential of </a:t>
            </a:r>
            <a:r>
              <a:rPr lang="en-US" sz="2600" b="1" dirty="0"/>
              <a:t>new medications</a:t>
            </a:r>
            <a:r>
              <a:rPr lang="en-US" sz="2600" dirty="0"/>
              <a:t> and addressing concerns prior to introducing them to the pharmacy</a:t>
            </a:r>
          </a:p>
          <a:p>
            <a:r>
              <a:rPr lang="en-US" sz="2600" dirty="0"/>
              <a:t>NIOSH recommendation </a:t>
            </a:r>
          </a:p>
          <a:p>
            <a:pPr lvl="1"/>
            <a:r>
              <a:rPr lang="en-US" sz="2200" dirty="0"/>
              <a:t>Assessment of Risk for SBUH hazardous drug formulary</a:t>
            </a:r>
          </a:p>
          <a:p>
            <a:pPr lvl="1"/>
            <a:r>
              <a:rPr lang="en-US" sz="2200" dirty="0"/>
              <a:t>Safety Data Sheet (SDS) from manufacturer</a:t>
            </a:r>
          </a:p>
          <a:p>
            <a:pPr lvl="1"/>
            <a:r>
              <a:rPr lang="en-US" sz="2200" dirty="0"/>
              <a:t>Hospital intranet – source of HD handling </a:t>
            </a:r>
          </a:p>
          <a:p>
            <a:pPr lvl="1"/>
            <a:r>
              <a:rPr lang="en-US" sz="2200" dirty="0"/>
              <a:t>Product labeling</a:t>
            </a:r>
          </a:p>
          <a:p>
            <a:pPr lvl="2"/>
            <a:r>
              <a:rPr lang="en-US" sz="2000" dirty="0"/>
              <a:t>Reproductive and developmental toxicity (commonly USP 800 section 8, Use in Specific Populations)</a:t>
            </a:r>
          </a:p>
          <a:p>
            <a:pPr lvl="2"/>
            <a:r>
              <a:rPr lang="en-US" sz="2000" dirty="0"/>
              <a:t>Risk of carcinogenicity, genotoxicity, or teratogenicity (commonly section 13, Nonclinical Toxicology)</a:t>
            </a:r>
          </a:p>
          <a:p>
            <a:pPr lvl="2"/>
            <a:r>
              <a:rPr lang="en-US" sz="2000" dirty="0"/>
              <a:t>Precautions while handling (commonly section 16, How Supplied/Storage and Handling)</a:t>
            </a:r>
          </a:p>
          <a:p>
            <a:pPr lvl="2"/>
            <a:r>
              <a:rPr lang="en-US" sz="2000" dirty="0"/>
              <a:t>Hospital labeling of all products</a:t>
            </a:r>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17</a:t>
            </a:fld>
            <a:endParaRPr lang="en-US" dirty="0"/>
          </a:p>
        </p:txBody>
      </p:sp>
      <p:sp>
        <p:nvSpPr>
          <p:cNvPr id="4" name="Rectangle 3"/>
          <p:cNvSpPr/>
          <p:nvPr/>
        </p:nvSpPr>
        <p:spPr>
          <a:xfrm>
            <a:off x="0" y="6248400"/>
            <a:ext cx="9601200" cy="276999"/>
          </a:xfrm>
          <a:prstGeom prst="rect">
            <a:avLst/>
          </a:prstGeom>
        </p:spPr>
        <p:txBody>
          <a:bodyPr wrap="square">
            <a:spAutoFit/>
          </a:bodyPr>
          <a:lstStyle/>
          <a:p>
            <a:r>
              <a:rPr lang="en-US" sz="1200" dirty="0">
                <a:solidFill>
                  <a:schemeClr val="bg1"/>
                </a:solidFill>
              </a:rPr>
              <a:t>US Pharmacopeial Convention. (2016). </a:t>
            </a:r>
            <a:r>
              <a:rPr lang="en-US" sz="1200" i="1" dirty="0">
                <a:solidFill>
                  <a:schemeClr val="bg1"/>
                </a:solidFill>
              </a:rPr>
              <a:t>&lt;800&gt; Hazardous Drugs—Handling in Healthcare Settings. </a:t>
            </a:r>
            <a:endParaRPr lang="en-US" sz="1200"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1216"/>
            <a:ext cx="3276600" cy="575702"/>
          </a:xfrm>
          <a:prstGeom prst="rect">
            <a:avLst/>
          </a:prstGeom>
        </p:spPr>
      </p:pic>
    </p:spTree>
    <p:extLst>
      <p:ext uri="{BB962C8B-B14F-4D97-AF65-F5344CB8AC3E}">
        <p14:creationId xmlns:p14="http://schemas.microsoft.com/office/powerpoint/2010/main" val="698767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76200"/>
            <a:ext cx="8686800" cy="762000"/>
          </a:xfrm>
        </p:spPr>
        <p:txBody>
          <a:bodyPr/>
          <a:lstStyle/>
          <a:p>
            <a:r>
              <a:rPr lang="en-US" b="1" dirty="0"/>
              <a:t>ADMINISTRATIVE CONTROLS</a:t>
            </a:r>
            <a:endParaRPr lang="en-US" dirty="0"/>
          </a:p>
        </p:txBody>
      </p:sp>
      <p:sp>
        <p:nvSpPr>
          <p:cNvPr id="3" name="Content Placeholder 2"/>
          <p:cNvSpPr>
            <a:spLocks noGrp="1"/>
          </p:cNvSpPr>
          <p:nvPr>
            <p:ph idx="1"/>
          </p:nvPr>
        </p:nvSpPr>
        <p:spPr>
          <a:xfrm>
            <a:off x="533400" y="990600"/>
            <a:ext cx="10972800" cy="2971800"/>
          </a:xfrm>
        </p:spPr>
        <p:txBody>
          <a:bodyPr>
            <a:normAutofit/>
          </a:bodyPr>
          <a:lstStyle/>
          <a:p>
            <a:pPr marL="0" indent="0">
              <a:buNone/>
            </a:pPr>
            <a:r>
              <a:rPr lang="en-US" sz="3600" b="1" dirty="0"/>
              <a:t>Hazardous Drug Precautions:</a:t>
            </a:r>
          </a:p>
          <a:p>
            <a:r>
              <a:rPr lang="en-US" sz="2600" dirty="0"/>
              <a:t>HD precautions are implemented from the time of initiation of the HD until 48 hours after completion of administration.</a:t>
            </a:r>
          </a:p>
          <a:p>
            <a:r>
              <a:rPr lang="en-US" sz="2600" dirty="0"/>
              <a:t>An “HD Precautions” sign is posted by the patient room door or displayed on electronic room sign to notify staff.</a:t>
            </a:r>
          </a:p>
          <a:p>
            <a:endParaRPr lang="en-US" sz="2600" dirty="0"/>
          </a:p>
        </p:txBody>
      </p:sp>
      <p:sp>
        <p:nvSpPr>
          <p:cNvPr id="7" name="Slide Number Placeholder 6"/>
          <p:cNvSpPr>
            <a:spLocks noGrp="1"/>
          </p:cNvSpPr>
          <p:nvPr>
            <p:ph type="sldNum" sz="quarter" idx="12"/>
          </p:nvPr>
        </p:nvSpPr>
        <p:spPr/>
        <p:txBody>
          <a:bodyPr/>
          <a:lstStyle/>
          <a:p>
            <a:fld id="{7ED82A62-F42C-4DB0-B9C7-0E29F2BD7E77}" type="slidenum">
              <a:rPr lang="en-US" smtClean="0"/>
              <a:t>18</a:t>
            </a:fld>
            <a:endParaRPr lang="en-US" dirty="0"/>
          </a:p>
        </p:txBody>
      </p:sp>
      <p:sp>
        <p:nvSpPr>
          <p:cNvPr id="4" name="Rectangle 3"/>
          <p:cNvSpPr/>
          <p:nvPr/>
        </p:nvSpPr>
        <p:spPr>
          <a:xfrm>
            <a:off x="0" y="6248400"/>
            <a:ext cx="9601200" cy="276999"/>
          </a:xfrm>
          <a:prstGeom prst="rect">
            <a:avLst/>
          </a:prstGeom>
        </p:spPr>
        <p:txBody>
          <a:bodyPr wrap="square">
            <a:spAutoFit/>
          </a:bodyPr>
          <a:lstStyle/>
          <a:p>
            <a:r>
              <a:rPr lang="en-US" sz="1200" dirty="0">
                <a:solidFill>
                  <a:schemeClr val="bg1"/>
                </a:solidFill>
              </a:rPr>
              <a:t>US Pharmacopeial Convention. (2016). </a:t>
            </a:r>
            <a:r>
              <a:rPr lang="en-US" sz="1200" i="1" dirty="0">
                <a:solidFill>
                  <a:schemeClr val="bg1"/>
                </a:solidFill>
              </a:rPr>
              <a:t>&lt;800&gt; Hazardous Drugs—Handling in Healthcare Settings. </a:t>
            </a:r>
            <a:endParaRPr lang="en-US" sz="12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1216"/>
            <a:ext cx="3276600" cy="575702"/>
          </a:xfrm>
          <a:prstGeom prst="rect">
            <a:avLst/>
          </a:prstGeom>
        </p:spPr>
      </p:pic>
      <p:sp>
        <p:nvSpPr>
          <p:cNvPr id="6" name="TextBox 5"/>
          <p:cNvSpPr txBox="1"/>
          <p:nvPr/>
        </p:nvSpPr>
        <p:spPr>
          <a:xfrm>
            <a:off x="1828800" y="4343400"/>
            <a:ext cx="7696200" cy="923330"/>
          </a:xfrm>
          <a:prstGeom prst="rect">
            <a:avLst/>
          </a:prstGeom>
          <a:solidFill>
            <a:srgbClr val="FFFF00"/>
          </a:solidFill>
          <a:ln>
            <a:solidFill>
              <a:schemeClr val="tx1"/>
            </a:solidFill>
          </a:ln>
        </p:spPr>
        <p:txBody>
          <a:bodyPr wrap="square" rtlCol="0">
            <a:spAutoFit/>
          </a:bodyPr>
          <a:lstStyle/>
          <a:p>
            <a:pPr algn="ctr"/>
            <a:r>
              <a:rPr lang="en-US" sz="5400" dirty="0"/>
              <a:t>HD PRECAUTIONS </a:t>
            </a:r>
          </a:p>
        </p:txBody>
      </p:sp>
    </p:spTree>
    <p:extLst>
      <p:ext uri="{BB962C8B-B14F-4D97-AF65-F5344CB8AC3E}">
        <p14:creationId xmlns:p14="http://schemas.microsoft.com/office/powerpoint/2010/main" val="3041307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ASSESSMENT OF RISK</a:t>
            </a:r>
          </a:p>
        </p:txBody>
      </p:sp>
      <p:sp>
        <p:nvSpPr>
          <p:cNvPr id="3" name="Content Placeholder 2"/>
          <p:cNvSpPr>
            <a:spLocks noGrp="1"/>
          </p:cNvSpPr>
          <p:nvPr>
            <p:ph sz="half" idx="1"/>
          </p:nvPr>
        </p:nvSpPr>
        <p:spPr>
          <a:xfrm>
            <a:off x="609600" y="2057400"/>
            <a:ext cx="5384800" cy="4525963"/>
          </a:xfrm>
        </p:spPr>
        <p:txBody>
          <a:bodyPr/>
          <a:lstStyle/>
          <a:p>
            <a:pPr marL="0" indent="0">
              <a:buNone/>
            </a:pPr>
            <a:r>
              <a:rPr lang="en-US" b="1" u="sng" dirty="0">
                <a:solidFill>
                  <a:srgbClr val="C00000"/>
                </a:solidFill>
              </a:rPr>
              <a:t>Chemotherapeutic HD </a:t>
            </a:r>
          </a:p>
          <a:p>
            <a:r>
              <a:rPr lang="en-US" dirty="0"/>
              <a:t>Mitigation of Risk is </a:t>
            </a:r>
            <a:r>
              <a:rPr lang="en-US" b="1" dirty="0"/>
              <a:t>Universal</a:t>
            </a:r>
            <a:r>
              <a:rPr lang="en-US" dirty="0"/>
              <a:t> for all injectable Chemotherapy hazardous drugs</a:t>
            </a:r>
          </a:p>
          <a:p>
            <a:r>
              <a:rPr lang="en-US" dirty="0"/>
              <a:t>Detailed document found on Hospital Intranet</a:t>
            </a:r>
          </a:p>
        </p:txBody>
      </p:sp>
      <p:sp>
        <p:nvSpPr>
          <p:cNvPr id="4" name="Content Placeholder 3"/>
          <p:cNvSpPr>
            <a:spLocks noGrp="1"/>
          </p:cNvSpPr>
          <p:nvPr>
            <p:ph sz="half" idx="2"/>
          </p:nvPr>
        </p:nvSpPr>
        <p:spPr>
          <a:xfrm>
            <a:off x="6197600" y="2060028"/>
            <a:ext cx="5384800" cy="4525963"/>
          </a:xfrm>
        </p:spPr>
        <p:txBody>
          <a:bodyPr/>
          <a:lstStyle/>
          <a:p>
            <a:pPr marL="0" indent="0">
              <a:buNone/>
            </a:pPr>
            <a:r>
              <a:rPr lang="en-US" b="1" u="sng" dirty="0">
                <a:solidFill>
                  <a:srgbClr val="C00000"/>
                </a:solidFill>
              </a:rPr>
              <a:t>Non-Chemotherapeutic HD</a:t>
            </a:r>
          </a:p>
          <a:p>
            <a:r>
              <a:rPr lang="en-US" dirty="0"/>
              <a:t>Mitigation of Risk is </a:t>
            </a:r>
            <a:r>
              <a:rPr lang="en-US" b="1" dirty="0"/>
              <a:t>dependent </a:t>
            </a:r>
            <a:r>
              <a:rPr lang="en-US" dirty="0"/>
              <a:t>on type of hazard agent presents to staff</a:t>
            </a:r>
          </a:p>
          <a:p>
            <a:r>
              <a:rPr lang="en-US" dirty="0"/>
              <a:t>Detailed document found on Hospital Intranet</a:t>
            </a:r>
          </a:p>
          <a:p>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19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spTree>
    <p:extLst>
      <p:ext uri="{BB962C8B-B14F-4D97-AF65-F5344CB8AC3E}">
        <p14:creationId xmlns:p14="http://schemas.microsoft.com/office/powerpoint/2010/main" val="3935504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COURSE OBJECTIVES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Describe procedures for safe handling of hazardous drugs </a:t>
            </a:r>
            <a:r>
              <a:rPr lang="en-US" dirty="0">
                <a:solidFill>
                  <a:srgbClr val="7030A0"/>
                </a:solidFill>
              </a:rPr>
              <a:t>(HD) </a:t>
            </a:r>
            <a:r>
              <a:rPr lang="en-US" dirty="0"/>
              <a:t>at Stony Brook University Hospital </a:t>
            </a:r>
          </a:p>
          <a:p>
            <a:r>
              <a:rPr lang="en-US" dirty="0"/>
              <a:t>Define a HD</a:t>
            </a:r>
          </a:p>
          <a:p>
            <a:r>
              <a:rPr lang="en-US" dirty="0"/>
              <a:t>Describe the three categories of HD, as defined by the National Institute for Occupational Safety and Health (NIOSH) </a:t>
            </a:r>
          </a:p>
          <a:p>
            <a:r>
              <a:rPr lang="en-US" dirty="0"/>
              <a:t>Identify the potential adverse health effects associated with exposure to HD </a:t>
            </a:r>
          </a:p>
          <a:p>
            <a:r>
              <a:rPr lang="en-US" dirty="0"/>
              <a:t>Describe appropriate engineering controls and personal protective equipment required for handling HD </a:t>
            </a:r>
          </a:p>
          <a:p>
            <a:r>
              <a:rPr lang="en-US" dirty="0"/>
              <a:t>Outline the importance of administrative and safe work practice controls in the workplace</a:t>
            </a:r>
          </a:p>
          <a:p>
            <a:endParaRPr lang="en-US" dirty="0"/>
          </a:p>
        </p:txBody>
      </p:sp>
      <p:sp>
        <p:nvSpPr>
          <p:cNvPr id="5" name="Slide Number Placeholder 4"/>
          <p:cNvSpPr>
            <a:spLocks noGrp="1"/>
          </p:cNvSpPr>
          <p:nvPr>
            <p:ph type="sldNum" sz="quarter" idx="12"/>
          </p:nvPr>
        </p:nvSpPr>
        <p:spPr/>
        <p:txBody>
          <a:bodyPr/>
          <a:lstStyle/>
          <a:p>
            <a:fld id="{7ED82A62-F42C-4DB0-B9C7-0E29F2BD7E77}" type="slidenum">
              <a:rPr lang="en-US" smtClean="0"/>
              <a:t>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1216"/>
            <a:ext cx="3276600" cy="575702"/>
          </a:xfrm>
          <a:prstGeom prst="rect">
            <a:avLst/>
          </a:prstGeom>
        </p:spPr>
      </p:pic>
    </p:spTree>
    <p:extLst>
      <p:ext uri="{BB962C8B-B14F-4D97-AF65-F5344CB8AC3E}">
        <p14:creationId xmlns:p14="http://schemas.microsoft.com/office/powerpoint/2010/main" val="3776920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ASSESSMENT OF RISK WORKSHEET</a:t>
            </a:r>
          </a:p>
        </p:txBody>
      </p:sp>
      <p:sp>
        <p:nvSpPr>
          <p:cNvPr id="3" name="Content Placeholder 2"/>
          <p:cNvSpPr>
            <a:spLocks noGrp="1"/>
          </p:cNvSpPr>
          <p:nvPr>
            <p:ph sz="half" idx="1"/>
          </p:nvPr>
        </p:nvSpPr>
        <p:spPr>
          <a:xfrm>
            <a:off x="6162431" y="2140276"/>
            <a:ext cx="5384800" cy="4372583"/>
          </a:xfrm>
        </p:spPr>
        <p:txBody>
          <a:bodyPr>
            <a:noAutofit/>
          </a:bodyPr>
          <a:lstStyle/>
          <a:p>
            <a:r>
              <a:rPr lang="en-US" dirty="0"/>
              <a:t>Details risk present in all handling steps (receiving/storage, compounding, dispensing, transporting, storage, administration, manipulation, disposal)</a:t>
            </a:r>
          </a:p>
          <a:p>
            <a:r>
              <a:rPr lang="en-US" dirty="0"/>
              <a:t>Lists required PPE to mitigate risk</a:t>
            </a:r>
          </a:p>
        </p:txBody>
      </p:sp>
      <p:sp>
        <p:nvSpPr>
          <p:cNvPr id="6" name="Slide Number Placeholder 5"/>
          <p:cNvSpPr>
            <a:spLocks noGrp="1"/>
          </p:cNvSpPr>
          <p:nvPr>
            <p:ph type="sldNum" sz="quarter" idx="12"/>
          </p:nvPr>
        </p:nvSpPr>
        <p:spPr/>
        <p:txBody>
          <a:bodyPr/>
          <a:lstStyle/>
          <a:p>
            <a:fld id="{7ED82A62-F42C-4DB0-B9C7-0E29F2BD7E77}" type="slidenum">
              <a:rPr lang="en-US" smtClean="0"/>
              <a:t>20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46" y="156754"/>
            <a:ext cx="3276600" cy="533400"/>
          </a:xfrm>
          <a:prstGeom prst="rect">
            <a:avLst/>
          </a:prstGeom>
        </p:spPr>
      </p:pic>
      <p:sp>
        <p:nvSpPr>
          <p:cNvPr id="11" name="Rectangle 10"/>
          <p:cNvSpPr/>
          <p:nvPr/>
        </p:nvSpPr>
        <p:spPr>
          <a:xfrm>
            <a:off x="6066692" y="5334000"/>
            <a:ext cx="6096000" cy="646331"/>
          </a:xfrm>
          <a:prstGeom prst="rect">
            <a:avLst/>
          </a:prstGeom>
          <a:noFill/>
        </p:spPr>
        <p:txBody>
          <a:bodyPr>
            <a:spAutoFit/>
          </a:bodyPr>
          <a:lstStyle/>
          <a:p>
            <a:r>
              <a:rPr lang="en-US" dirty="0">
                <a:hlinkClick r:id="rId3"/>
              </a:rPr>
              <a:t>https://inside.stonybrookmedicine.edu/clinical-professional-resources/drug-references</a:t>
            </a:r>
            <a:endParaRPr lang="en-US" dirty="0"/>
          </a:p>
        </p:txBody>
      </p:sp>
      <p:pic>
        <p:nvPicPr>
          <p:cNvPr id="8" name="Picture 7"/>
          <p:cNvPicPr>
            <a:picLocks noChangeAspect="1"/>
          </p:cNvPicPr>
          <p:nvPr/>
        </p:nvPicPr>
        <p:blipFill>
          <a:blip r:embed="rId4"/>
          <a:stretch>
            <a:fillRect/>
          </a:stretch>
        </p:blipFill>
        <p:spPr>
          <a:xfrm>
            <a:off x="0" y="1752600"/>
            <a:ext cx="5696745" cy="905001"/>
          </a:xfrm>
          <a:prstGeom prst="rect">
            <a:avLst/>
          </a:prstGeom>
        </p:spPr>
      </p:pic>
      <p:pic>
        <p:nvPicPr>
          <p:cNvPr id="4" name="Picture 3"/>
          <p:cNvPicPr>
            <a:picLocks noChangeAspect="1"/>
          </p:cNvPicPr>
          <p:nvPr/>
        </p:nvPicPr>
        <p:blipFill>
          <a:blip r:embed="rId5"/>
          <a:stretch>
            <a:fillRect/>
          </a:stretch>
        </p:blipFill>
        <p:spPr>
          <a:xfrm>
            <a:off x="744625" y="2412608"/>
            <a:ext cx="4690277" cy="3567723"/>
          </a:xfrm>
          <a:prstGeom prst="rect">
            <a:avLst/>
          </a:prstGeom>
        </p:spPr>
      </p:pic>
      <p:sp>
        <p:nvSpPr>
          <p:cNvPr id="10" name="Right Arrow 9"/>
          <p:cNvSpPr/>
          <p:nvPr/>
        </p:nvSpPr>
        <p:spPr>
          <a:xfrm rot="20929299" flipH="1" flipV="1">
            <a:off x="2719300" y="4683613"/>
            <a:ext cx="1998169" cy="61909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9724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72955" y="732826"/>
            <a:ext cx="10972800" cy="762000"/>
          </a:xfrm>
        </p:spPr>
        <p:txBody>
          <a:bodyPr/>
          <a:lstStyle/>
          <a:p>
            <a:r>
              <a:rPr lang="en-US" b="1" dirty="0"/>
              <a:t>HD SAFETY DATA SHEETS (SDS)</a:t>
            </a:r>
          </a:p>
        </p:txBody>
      </p:sp>
      <p:sp>
        <p:nvSpPr>
          <p:cNvPr id="4" name="Content Placeholder 3"/>
          <p:cNvSpPr>
            <a:spLocks noGrp="1"/>
          </p:cNvSpPr>
          <p:nvPr>
            <p:ph sz="half" idx="1"/>
          </p:nvPr>
        </p:nvSpPr>
        <p:spPr>
          <a:xfrm>
            <a:off x="78619" y="1494826"/>
            <a:ext cx="4851400" cy="4796246"/>
          </a:xfrm>
          <a:ln w="25400">
            <a:solidFill>
              <a:schemeClr val="accent1">
                <a:shade val="95000"/>
                <a:satMod val="105000"/>
              </a:schemeClr>
            </a:solidFill>
          </a:ln>
        </p:spPr>
        <p:txBody>
          <a:bodyPr>
            <a:normAutofit fontScale="77500" lnSpcReduction="20000"/>
          </a:bodyPr>
          <a:lstStyle/>
          <a:p>
            <a:pPr marL="0" indent="0">
              <a:buNone/>
            </a:pPr>
            <a:r>
              <a:rPr lang="en-US" sz="3600" dirty="0">
                <a:hlinkClick r:id="rId2"/>
              </a:rPr>
              <a:t>Micromedex</a:t>
            </a:r>
            <a:r>
              <a:rPr lang="en-US" sz="3600" dirty="0"/>
              <a:t> and </a:t>
            </a:r>
            <a:r>
              <a:rPr lang="en-US" sz="3600" dirty="0">
                <a:hlinkClick r:id="rId3"/>
              </a:rPr>
              <a:t>Lexicomp</a:t>
            </a:r>
            <a:r>
              <a:rPr lang="en-US" sz="3600" dirty="0"/>
              <a:t> sites include pharmaceutical SDS</a:t>
            </a:r>
          </a:p>
          <a:p>
            <a:pPr marL="0" indent="0">
              <a:buNone/>
            </a:pPr>
            <a:endParaRPr lang="en-US" sz="1300" dirty="0"/>
          </a:p>
          <a:p>
            <a:pPr marL="0" indent="0">
              <a:buNone/>
            </a:pPr>
            <a:r>
              <a:rPr lang="en-US" dirty="0"/>
              <a:t>Micromedex instructions:</a:t>
            </a:r>
          </a:p>
          <a:p>
            <a:pPr marL="514350" lvl="0" indent="-514350">
              <a:buFont typeface="+mj-lt"/>
              <a:buAutoNum type="arabicPeriod"/>
            </a:pPr>
            <a:r>
              <a:rPr lang="en-US" dirty="0"/>
              <a:t>Select </a:t>
            </a:r>
            <a:r>
              <a:rPr lang="en-US" b="1" dirty="0"/>
              <a:t>MicroMedex – indepth interface</a:t>
            </a:r>
            <a:r>
              <a:rPr lang="en-US" b="1" i="1" dirty="0"/>
              <a:t>.</a:t>
            </a:r>
            <a:endParaRPr lang="en-US" dirty="0"/>
          </a:p>
          <a:p>
            <a:pPr marL="514350" lvl="0" indent="-514350">
              <a:buFont typeface="+mj-lt"/>
              <a:buAutoNum type="arabicPeriod"/>
            </a:pPr>
            <a:r>
              <a:rPr lang="en-US" dirty="0"/>
              <a:t>Select </a:t>
            </a:r>
            <a:r>
              <a:rPr lang="en-US" u="sng" dirty="0">
                <a:hlinkClick r:id="rId4"/>
              </a:rPr>
              <a:t>Micromedex</a:t>
            </a:r>
            <a:r>
              <a:rPr lang="en-US" dirty="0"/>
              <a:t> in application box on top right.</a:t>
            </a:r>
          </a:p>
          <a:p>
            <a:pPr marL="514350" lvl="0" indent="-514350">
              <a:buFont typeface="+mj-lt"/>
              <a:buAutoNum type="arabicPeriod"/>
            </a:pPr>
            <a:r>
              <a:rPr lang="en-US" dirty="0"/>
              <a:t>Enter name of the drug in the search field and press enter.</a:t>
            </a:r>
          </a:p>
          <a:p>
            <a:pPr marL="514350" lvl="0" indent="-514350">
              <a:buFont typeface="+mj-lt"/>
              <a:buAutoNum type="arabicPeriod"/>
            </a:pPr>
            <a:r>
              <a:rPr lang="en-US" dirty="0"/>
              <a:t>Click on </a:t>
            </a:r>
            <a:r>
              <a:rPr lang="en-US" b="1" dirty="0"/>
              <a:t>Toxicology </a:t>
            </a:r>
            <a:r>
              <a:rPr lang="en-US" dirty="0"/>
              <a:t>in the Related Results section (on right side).</a:t>
            </a:r>
          </a:p>
          <a:p>
            <a:pPr marL="514350" lvl="0" indent="-514350">
              <a:buFont typeface="+mj-lt"/>
              <a:buAutoNum type="arabicPeriod"/>
            </a:pPr>
            <a:r>
              <a:rPr lang="en-US" dirty="0"/>
              <a:t>Click on </a:t>
            </a:r>
            <a:r>
              <a:rPr lang="en-US" b="1" dirty="0"/>
              <a:t>MSDS From USP</a:t>
            </a:r>
            <a:r>
              <a:rPr lang="en-US" dirty="0"/>
              <a:t>.  To print, click on printer icon.</a:t>
            </a:r>
          </a:p>
          <a:p>
            <a:endParaRPr lang="en-US" dirty="0"/>
          </a:p>
        </p:txBody>
      </p:sp>
      <p:sp>
        <p:nvSpPr>
          <p:cNvPr id="2" name="Slide Number Placeholder 1"/>
          <p:cNvSpPr>
            <a:spLocks noGrp="1"/>
          </p:cNvSpPr>
          <p:nvPr>
            <p:ph type="sldNum" sz="quarter" idx="12"/>
          </p:nvPr>
        </p:nvSpPr>
        <p:spPr/>
        <p:txBody>
          <a:bodyPr/>
          <a:lstStyle/>
          <a:p>
            <a:fld id="{7ED82A62-F42C-4DB0-B9C7-0E29F2BD7E77}" type="slidenum">
              <a:rPr lang="en-US" smtClean="0"/>
              <a:t>21</a:t>
            </a:fld>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46" y="156754"/>
            <a:ext cx="3276600" cy="533400"/>
          </a:xfrm>
          <a:prstGeom prst="rect">
            <a:avLst/>
          </a:prstGeom>
        </p:spPr>
      </p:pic>
      <p:pic>
        <p:nvPicPr>
          <p:cNvPr id="15" name="Picture 14"/>
          <p:cNvPicPr>
            <a:picLocks noChangeAspect="1"/>
          </p:cNvPicPr>
          <p:nvPr/>
        </p:nvPicPr>
        <p:blipFill>
          <a:blip r:embed="rId6"/>
          <a:stretch>
            <a:fillRect/>
          </a:stretch>
        </p:blipFill>
        <p:spPr>
          <a:xfrm>
            <a:off x="5486400" y="1604554"/>
            <a:ext cx="5591955" cy="781159"/>
          </a:xfrm>
          <a:prstGeom prst="rect">
            <a:avLst/>
          </a:prstGeom>
        </p:spPr>
      </p:pic>
      <p:pic>
        <p:nvPicPr>
          <p:cNvPr id="8" name="Picture 7"/>
          <p:cNvPicPr>
            <a:picLocks noChangeAspect="1"/>
          </p:cNvPicPr>
          <p:nvPr/>
        </p:nvPicPr>
        <p:blipFill>
          <a:blip r:embed="rId7"/>
          <a:stretch>
            <a:fillRect/>
          </a:stretch>
        </p:blipFill>
        <p:spPr>
          <a:xfrm>
            <a:off x="5153376" y="2743200"/>
            <a:ext cx="7192379" cy="2734057"/>
          </a:xfrm>
          <a:prstGeom prst="rect">
            <a:avLst/>
          </a:prstGeom>
        </p:spPr>
      </p:pic>
      <p:cxnSp>
        <p:nvCxnSpPr>
          <p:cNvPr id="9" name="Straight Arrow Connector 8"/>
          <p:cNvCxnSpPr/>
          <p:nvPr/>
        </p:nvCxnSpPr>
        <p:spPr>
          <a:xfrm flipV="1">
            <a:off x="8543921" y="5316351"/>
            <a:ext cx="858624" cy="518393"/>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478156" y="2927693"/>
            <a:ext cx="924389" cy="643504"/>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59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WORK PRACTICES</a:t>
            </a:r>
            <a:endParaRPr lang="en-US" dirty="0"/>
          </a:p>
        </p:txBody>
      </p:sp>
      <p:sp>
        <p:nvSpPr>
          <p:cNvPr id="3" name="Content Placeholder 2"/>
          <p:cNvSpPr>
            <a:spLocks noGrp="1"/>
          </p:cNvSpPr>
          <p:nvPr>
            <p:ph idx="1"/>
          </p:nvPr>
        </p:nvSpPr>
        <p:spPr>
          <a:xfrm>
            <a:off x="609600" y="1752601"/>
            <a:ext cx="10972800" cy="4038599"/>
          </a:xfrm>
        </p:spPr>
        <p:txBody>
          <a:bodyPr>
            <a:normAutofit fontScale="47500" lnSpcReduction="20000"/>
          </a:bodyPr>
          <a:lstStyle/>
          <a:p>
            <a:pPr marL="0" indent="0">
              <a:buNone/>
            </a:pPr>
            <a:r>
              <a:rPr lang="en-US" sz="5100" b="1" dirty="0"/>
              <a:t>Delivery to Nursing Units</a:t>
            </a:r>
          </a:p>
          <a:p>
            <a:pPr>
              <a:lnSpc>
                <a:spcPct val="120000"/>
              </a:lnSpc>
            </a:pPr>
            <a:r>
              <a:rPr lang="en-US" sz="5100" dirty="0"/>
              <a:t>Manufacturer original packages can be sent via pneumatic tube system</a:t>
            </a:r>
          </a:p>
          <a:p>
            <a:pPr lvl="1">
              <a:lnSpc>
                <a:spcPct val="120000"/>
              </a:lnSpc>
            </a:pPr>
            <a:r>
              <a:rPr lang="en-US" sz="5100" dirty="0"/>
              <a:t>Unit dose oral solid hazardous drugs (e.g. tablets) may be delivered via pneumatic tube system </a:t>
            </a:r>
          </a:p>
          <a:p>
            <a:pPr>
              <a:lnSpc>
                <a:spcPct val="120000"/>
              </a:lnSpc>
            </a:pPr>
            <a:r>
              <a:rPr lang="en-US" sz="5100" b="1" dirty="0">
                <a:solidFill>
                  <a:srgbClr val="C00000"/>
                </a:solidFill>
              </a:rPr>
              <a:t>Injectable hazardous drugs </a:t>
            </a:r>
            <a:r>
              <a:rPr lang="en-US" sz="5100" dirty="0"/>
              <a:t>must be </a:t>
            </a:r>
            <a:r>
              <a:rPr lang="en-US" sz="5100" b="1" dirty="0">
                <a:solidFill>
                  <a:srgbClr val="C00000"/>
                </a:solidFill>
              </a:rPr>
              <a:t>hand-delivered or picked up</a:t>
            </a:r>
            <a:r>
              <a:rPr lang="en-US" sz="5100" dirty="0"/>
              <a:t> </a:t>
            </a:r>
          </a:p>
          <a:p>
            <a:pPr>
              <a:lnSpc>
                <a:spcPct val="120000"/>
              </a:lnSpc>
            </a:pPr>
            <a:r>
              <a:rPr lang="en-US" sz="5100" dirty="0"/>
              <a:t>IVPB and oral syringes must be delivered by Pharmacy Technician in a container with cover </a:t>
            </a:r>
          </a:p>
          <a:p>
            <a:pPr>
              <a:lnSpc>
                <a:spcPct val="120000"/>
              </a:lnSpc>
            </a:pPr>
            <a:r>
              <a:rPr lang="en-US" sz="5100" dirty="0"/>
              <a:t>All solid dosage forms of medication and oral syringes must be dispensed in HD precaution zip-lock bag </a:t>
            </a:r>
          </a:p>
          <a:p>
            <a:endParaRPr lang="en-US" sz="2600" dirty="0"/>
          </a:p>
          <a:p>
            <a:endParaRPr lang="en-US" sz="2600" dirty="0"/>
          </a:p>
          <a:p>
            <a:endParaRPr lang="en-US" sz="2600" dirty="0"/>
          </a:p>
          <a:p>
            <a:endParaRPr lang="en-US" sz="2600" b="1" dirty="0"/>
          </a:p>
        </p:txBody>
      </p:sp>
      <p:sp>
        <p:nvSpPr>
          <p:cNvPr id="5" name="Slide Number Placeholder 4"/>
          <p:cNvSpPr>
            <a:spLocks noGrp="1"/>
          </p:cNvSpPr>
          <p:nvPr>
            <p:ph type="sldNum" sz="quarter" idx="12"/>
          </p:nvPr>
        </p:nvSpPr>
        <p:spPr/>
        <p:txBody>
          <a:bodyPr/>
          <a:lstStyle/>
          <a:p>
            <a:fld id="{7ED82A62-F42C-4DB0-B9C7-0E29F2BD7E77}" type="slidenum">
              <a:rPr lang="en-US" smtClean="0"/>
              <a:t>22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Tree>
    <p:extLst>
      <p:ext uri="{BB962C8B-B14F-4D97-AF65-F5344CB8AC3E}">
        <p14:creationId xmlns:p14="http://schemas.microsoft.com/office/powerpoint/2010/main" val="498563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0247"/>
            <a:ext cx="10972800" cy="762000"/>
          </a:xfrm>
        </p:spPr>
        <p:txBody>
          <a:bodyPr/>
          <a:lstStyle/>
          <a:p>
            <a:r>
              <a:rPr lang="en-US" b="1" dirty="0"/>
              <a:t>WORK PRACTICES</a:t>
            </a:r>
            <a:endParaRPr lang="en-US" dirty="0"/>
          </a:p>
        </p:txBody>
      </p:sp>
      <p:sp>
        <p:nvSpPr>
          <p:cNvPr id="3" name="Content Placeholder 2"/>
          <p:cNvSpPr>
            <a:spLocks noGrp="1"/>
          </p:cNvSpPr>
          <p:nvPr>
            <p:ph idx="1"/>
          </p:nvPr>
        </p:nvSpPr>
        <p:spPr>
          <a:xfrm>
            <a:off x="533400" y="1672247"/>
            <a:ext cx="10972800" cy="4876800"/>
          </a:xfrm>
        </p:spPr>
        <p:txBody>
          <a:bodyPr>
            <a:normAutofit/>
          </a:bodyPr>
          <a:lstStyle/>
          <a:p>
            <a:pPr marL="0" indent="0">
              <a:buNone/>
            </a:pPr>
            <a:r>
              <a:rPr lang="en-US" sz="2800" b="1" dirty="0"/>
              <a:t>Administration of Hazardous Drugs </a:t>
            </a:r>
          </a:p>
          <a:p>
            <a:r>
              <a:rPr lang="en-US" sz="2800" dirty="0"/>
              <a:t>IV hazardous medications, will have a primed IV set attached</a:t>
            </a:r>
          </a:p>
          <a:p>
            <a:pPr marL="0" indent="0">
              <a:buNone/>
            </a:pPr>
            <a:r>
              <a:rPr lang="en-US" sz="2800" dirty="0"/>
              <a:t>      - All Antineoplastic Drugs will be primed</a:t>
            </a:r>
          </a:p>
          <a:p>
            <a:pPr marL="0" indent="0">
              <a:buNone/>
            </a:pPr>
            <a:r>
              <a:rPr lang="en-US" sz="2800" dirty="0"/>
              <a:t>      - All Carcinogenic and Mutagenic HD will be primed.</a:t>
            </a:r>
          </a:p>
          <a:p>
            <a:r>
              <a:rPr lang="en-US" sz="2800" dirty="0"/>
              <a:t>CSTDs will be used for all Antineoplastic drugs, and all carcinogenic or mutagenic HD  </a:t>
            </a:r>
          </a:p>
          <a:p>
            <a:r>
              <a:rPr lang="en-US" sz="2800" dirty="0"/>
              <a:t>Avoid spiking an IV set with HD at the patient bedside</a:t>
            </a:r>
            <a:r>
              <a:rPr lang="en-US" sz="2800" b="1" dirty="0"/>
              <a:t> </a:t>
            </a:r>
          </a:p>
          <a:p>
            <a:r>
              <a:rPr lang="en-US" sz="2800" dirty="0"/>
              <a:t>Learn how to handle spills safely</a:t>
            </a:r>
          </a:p>
          <a:p>
            <a:pPr marL="0" indent="0">
              <a:buNone/>
            </a:pPr>
            <a:endParaRPr lang="en-US" sz="2800" dirty="0"/>
          </a:p>
          <a:p>
            <a:endParaRPr lang="en-US" sz="2800" dirty="0"/>
          </a:p>
        </p:txBody>
      </p:sp>
      <p:sp>
        <p:nvSpPr>
          <p:cNvPr id="6" name="Slide Number Placeholder 5"/>
          <p:cNvSpPr>
            <a:spLocks noGrp="1"/>
          </p:cNvSpPr>
          <p:nvPr>
            <p:ph type="sldNum" sz="quarter" idx="12"/>
          </p:nvPr>
        </p:nvSpPr>
        <p:spPr/>
        <p:txBody>
          <a:bodyPr/>
          <a:lstStyle/>
          <a:p>
            <a:fld id="{7ED82A62-F42C-4DB0-B9C7-0E29F2BD7E77}" type="slidenum">
              <a:rPr lang="en-US" smtClean="0"/>
              <a:t>23</a:t>
            </a:fld>
            <a:endParaRPr lang="en-US" dirty="0"/>
          </a:p>
        </p:txBody>
      </p:sp>
      <p:sp>
        <p:nvSpPr>
          <p:cNvPr id="4" name="Rectangle 3"/>
          <p:cNvSpPr/>
          <p:nvPr/>
        </p:nvSpPr>
        <p:spPr>
          <a:xfrm>
            <a:off x="0" y="6248400"/>
            <a:ext cx="9601200" cy="276999"/>
          </a:xfrm>
          <a:prstGeom prst="rect">
            <a:avLst/>
          </a:prstGeom>
        </p:spPr>
        <p:txBody>
          <a:bodyPr wrap="square">
            <a:spAutoFit/>
          </a:bodyPr>
          <a:lstStyle/>
          <a:p>
            <a:r>
              <a:rPr lang="en-US" sz="1200" dirty="0">
                <a:solidFill>
                  <a:schemeClr val="bg1"/>
                </a:solidFill>
              </a:rPr>
              <a:t>US Pharmacopeial Convention. (2016). </a:t>
            </a:r>
            <a:r>
              <a:rPr lang="en-US" sz="1200" i="1" dirty="0">
                <a:solidFill>
                  <a:schemeClr val="bg1"/>
                </a:solidFill>
              </a:rPr>
              <a:t>&lt;800&gt; Hazardous Drugs—Handling in Healthcare Settings. </a:t>
            </a:r>
            <a:endParaRPr lang="en-US" sz="12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Tree>
    <p:extLst>
      <p:ext uri="{BB962C8B-B14F-4D97-AF65-F5344CB8AC3E}">
        <p14:creationId xmlns:p14="http://schemas.microsoft.com/office/powerpoint/2010/main" val="1320344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0247"/>
            <a:ext cx="10972800" cy="762000"/>
          </a:xfrm>
        </p:spPr>
        <p:txBody>
          <a:bodyPr/>
          <a:lstStyle/>
          <a:p>
            <a:r>
              <a:rPr lang="en-US" b="1" dirty="0"/>
              <a:t>WORK PRACTICES</a:t>
            </a:r>
            <a:endParaRPr lang="en-US" dirty="0"/>
          </a:p>
        </p:txBody>
      </p:sp>
      <p:sp>
        <p:nvSpPr>
          <p:cNvPr id="3" name="Content Placeholder 2"/>
          <p:cNvSpPr>
            <a:spLocks noGrp="1"/>
          </p:cNvSpPr>
          <p:nvPr>
            <p:ph idx="1"/>
          </p:nvPr>
        </p:nvSpPr>
        <p:spPr>
          <a:xfrm>
            <a:off x="533400" y="1672247"/>
            <a:ext cx="10972800" cy="4876800"/>
          </a:xfrm>
        </p:spPr>
        <p:txBody>
          <a:bodyPr>
            <a:normAutofit/>
          </a:bodyPr>
          <a:lstStyle/>
          <a:p>
            <a:pPr marL="0" indent="0">
              <a:buNone/>
            </a:pPr>
            <a:r>
              <a:rPr lang="en-US" sz="2800" b="1" dirty="0"/>
              <a:t>Transport of Hazardous Drugs </a:t>
            </a:r>
          </a:p>
          <a:p>
            <a:r>
              <a:rPr lang="en-US" sz="2800" dirty="0"/>
              <a:t>Prior to Transport, Pharmacy staff applies caution labels to HD dispensing containers and sealable transport bags</a:t>
            </a:r>
          </a:p>
          <a:p>
            <a:r>
              <a:rPr lang="en-US" sz="2800" dirty="0"/>
              <a:t>HDs are </a:t>
            </a:r>
            <a:r>
              <a:rPr lang="en-US" sz="2800" u="sng" dirty="0"/>
              <a:t>not transported through the pneumatic tube system </a:t>
            </a:r>
            <a:r>
              <a:rPr lang="en-US" sz="2800" dirty="0"/>
              <a:t>(“P tube”), except when its in oral solid form</a:t>
            </a:r>
          </a:p>
          <a:p>
            <a:pPr marL="0" indent="0">
              <a:buNone/>
            </a:pPr>
            <a:endParaRPr lang="en-US" sz="2800" dirty="0"/>
          </a:p>
          <a:p>
            <a:endParaRPr lang="en-US" sz="2800" dirty="0"/>
          </a:p>
        </p:txBody>
      </p:sp>
      <p:sp>
        <p:nvSpPr>
          <p:cNvPr id="6" name="Slide Number Placeholder 5"/>
          <p:cNvSpPr>
            <a:spLocks noGrp="1"/>
          </p:cNvSpPr>
          <p:nvPr>
            <p:ph type="sldNum" sz="quarter" idx="12"/>
          </p:nvPr>
        </p:nvSpPr>
        <p:spPr/>
        <p:txBody>
          <a:bodyPr/>
          <a:lstStyle/>
          <a:p>
            <a:fld id="{7ED82A62-F42C-4DB0-B9C7-0E29F2BD7E77}" type="slidenum">
              <a:rPr lang="en-US" smtClean="0"/>
              <a:t>24</a:t>
            </a:fld>
            <a:endParaRPr lang="en-US" dirty="0"/>
          </a:p>
        </p:txBody>
      </p:sp>
      <p:sp>
        <p:nvSpPr>
          <p:cNvPr id="4" name="Rectangle 3"/>
          <p:cNvSpPr/>
          <p:nvPr/>
        </p:nvSpPr>
        <p:spPr>
          <a:xfrm>
            <a:off x="0" y="6248400"/>
            <a:ext cx="9601200" cy="276999"/>
          </a:xfrm>
          <a:prstGeom prst="rect">
            <a:avLst/>
          </a:prstGeom>
        </p:spPr>
        <p:txBody>
          <a:bodyPr wrap="square">
            <a:spAutoFit/>
          </a:bodyPr>
          <a:lstStyle/>
          <a:p>
            <a:r>
              <a:rPr lang="en-US" sz="1200" dirty="0">
                <a:solidFill>
                  <a:schemeClr val="bg1"/>
                </a:solidFill>
              </a:rPr>
              <a:t>US Pharmacopeial Convention. (2016). </a:t>
            </a:r>
            <a:r>
              <a:rPr lang="en-US" sz="1200" i="1" dirty="0">
                <a:solidFill>
                  <a:schemeClr val="bg1"/>
                </a:solidFill>
              </a:rPr>
              <a:t>&lt;800&gt; Hazardous Drugs—Handling in Healthcare Settings. </a:t>
            </a:r>
            <a:endParaRPr lang="en-US" sz="12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Tree>
    <p:extLst>
      <p:ext uri="{BB962C8B-B14F-4D97-AF65-F5344CB8AC3E}">
        <p14:creationId xmlns:p14="http://schemas.microsoft.com/office/powerpoint/2010/main" val="377437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ENGINEERING CONTROLS</a:t>
            </a:r>
          </a:p>
        </p:txBody>
      </p:sp>
      <p:sp>
        <p:nvSpPr>
          <p:cNvPr id="4" name="Slide Number Placeholder 3"/>
          <p:cNvSpPr>
            <a:spLocks noGrp="1"/>
          </p:cNvSpPr>
          <p:nvPr>
            <p:ph type="sldNum" sz="quarter" idx="12"/>
          </p:nvPr>
        </p:nvSpPr>
        <p:spPr/>
        <p:txBody>
          <a:bodyPr/>
          <a:lstStyle/>
          <a:p>
            <a:fld id="{7ED82A62-F42C-4DB0-B9C7-0E29F2BD7E77}" type="slidenum">
              <a:rPr lang="en-US" smtClean="0"/>
              <a:t>25</a:t>
            </a:fld>
            <a:endParaRPr lang="en-US" dirty="0"/>
          </a:p>
        </p:txBody>
      </p:sp>
      <p:sp>
        <p:nvSpPr>
          <p:cNvPr id="3" name="TextBox 2"/>
          <p:cNvSpPr txBox="1"/>
          <p:nvPr/>
        </p:nvSpPr>
        <p:spPr>
          <a:xfrm>
            <a:off x="838200" y="1905000"/>
            <a:ext cx="94488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Use of Closed System Transfer Devices (CSTD) supplied with hazardous IVs</a:t>
            </a:r>
          </a:p>
          <a:p>
            <a:pPr marL="342900" indent="-342900">
              <a:buFont typeface="Arial" panose="020B0604020202020204" pitchFamily="34" charset="0"/>
              <a:buChar char="•"/>
            </a:pPr>
            <a:r>
              <a:rPr lang="en-US" sz="2800" dirty="0"/>
              <a:t>Utilization of mechanical equipment such as biological safety cabinets during preparation in Pharmacy</a:t>
            </a:r>
          </a:p>
          <a:p>
            <a:pPr marL="742950" lvl="1" indent="-285750">
              <a:buFont typeface="Arial" panose="020B0604020202020204" pitchFamily="34" charset="0"/>
              <a:buChar char="•"/>
            </a:pPr>
            <a:r>
              <a:rPr lang="en-US" sz="2800" dirty="0"/>
              <a:t>Certification</a:t>
            </a:r>
          </a:p>
          <a:p>
            <a:pPr marL="742950" lvl="1" indent="-285750">
              <a:buFont typeface="Arial" panose="020B0604020202020204" pitchFamily="34" charset="0"/>
              <a:buChar char="•"/>
            </a:pPr>
            <a:r>
              <a:rPr lang="en-US" sz="2800" dirty="0"/>
              <a:t>Testing</a:t>
            </a:r>
          </a:p>
          <a:p>
            <a:pPr marL="742950" lvl="1" indent="-285750">
              <a:buFont typeface="Arial" panose="020B0604020202020204" pitchFamily="34" charset="0"/>
              <a:buChar char="•"/>
            </a:pPr>
            <a:r>
              <a:rPr lang="en-US" sz="2800" dirty="0"/>
              <a:t>Calibration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2743200" cy="446567"/>
          </a:xfrm>
          <a:prstGeom prst="rect">
            <a:avLst/>
          </a:prstGeom>
        </p:spPr>
      </p:pic>
    </p:spTree>
    <p:extLst>
      <p:ext uri="{BB962C8B-B14F-4D97-AF65-F5344CB8AC3E}">
        <p14:creationId xmlns:p14="http://schemas.microsoft.com/office/powerpoint/2010/main" val="2915707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l="30858" r="3176"/>
          <a:stretch/>
        </p:blipFill>
        <p:spPr>
          <a:xfrm rot="5400000">
            <a:off x="4241382" y="-470643"/>
            <a:ext cx="6873537" cy="7814823"/>
          </a:xfrm>
          <a:prstGeom prst="rect">
            <a:avLst/>
          </a:prstGeom>
        </p:spPr>
      </p:pic>
      <p:sp>
        <p:nvSpPr>
          <p:cNvPr id="6" name="TextBox 5"/>
          <p:cNvSpPr txBox="1"/>
          <p:nvPr/>
        </p:nvSpPr>
        <p:spPr>
          <a:xfrm>
            <a:off x="3846154" y="3222321"/>
            <a:ext cx="970960" cy="523220"/>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n-US" sz="2800" dirty="0"/>
              <a:t>Drug</a:t>
            </a:r>
          </a:p>
        </p:txBody>
      </p:sp>
      <p:sp>
        <p:nvSpPr>
          <p:cNvPr id="8" name="TextBox 7"/>
          <p:cNvSpPr txBox="1"/>
          <p:nvPr/>
        </p:nvSpPr>
        <p:spPr>
          <a:xfrm>
            <a:off x="3002455" y="5742335"/>
            <a:ext cx="1423447" cy="954107"/>
          </a:xfrm>
          <a:prstGeom prst="rect">
            <a:avLst/>
          </a:prstGeom>
          <a:solidFill>
            <a:schemeClr val="accent6"/>
          </a:solidFill>
          <a:ln>
            <a:solidFill>
              <a:schemeClr val="accent6">
                <a:lumMod val="50000"/>
              </a:schemeClr>
            </a:solidFill>
          </a:ln>
        </p:spPr>
        <p:txBody>
          <a:bodyPr wrap="square" rtlCol="0">
            <a:spAutoFit/>
          </a:bodyPr>
          <a:lstStyle/>
          <a:p>
            <a:pPr algn="ctr"/>
            <a:r>
              <a:rPr lang="en-US" sz="2800" dirty="0"/>
              <a:t>Syringe Adaptor</a:t>
            </a:r>
          </a:p>
        </p:txBody>
      </p:sp>
      <p:sp>
        <p:nvSpPr>
          <p:cNvPr id="9" name="TextBox 8"/>
          <p:cNvSpPr txBox="1"/>
          <p:nvPr/>
        </p:nvSpPr>
        <p:spPr>
          <a:xfrm>
            <a:off x="5544550" y="1358988"/>
            <a:ext cx="1365316" cy="523220"/>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n-US" sz="2800" dirty="0"/>
              <a:t>Diluent</a:t>
            </a:r>
          </a:p>
        </p:txBody>
      </p:sp>
      <p:sp>
        <p:nvSpPr>
          <p:cNvPr id="11" name="TextBox 10"/>
          <p:cNvSpPr txBox="1"/>
          <p:nvPr/>
        </p:nvSpPr>
        <p:spPr>
          <a:xfrm>
            <a:off x="9863597" y="3745541"/>
            <a:ext cx="1365316" cy="523220"/>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n-US" sz="2800" dirty="0"/>
              <a:t>IV Line</a:t>
            </a:r>
          </a:p>
        </p:txBody>
      </p:sp>
      <p:sp>
        <p:nvSpPr>
          <p:cNvPr id="2" name="Oval 1"/>
          <p:cNvSpPr/>
          <p:nvPr/>
        </p:nvSpPr>
        <p:spPr>
          <a:xfrm>
            <a:off x="3657618" y="1178308"/>
            <a:ext cx="1055802" cy="1291472"/>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611295" y="5561772"/>
            <a:ext cx="1685827" cy="104230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987609" y="3483930"/>
            <a:ext cx="2373984" cy="2077841"/>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9275992" y="1630794"/>
            <a:ext cx="937967" cy="838986"/>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0232815" y="928101"/>
            <a:ext cx="1423447" cy="954107"/>
          </a:xfrm>
          <a:prstGeom prst="rect">
            <a:avLst/>
          </a:prstGeom>
          <a:solidFill>
            <a:schemeClr val="accent6"/>
          </a:solidFill>
          <a:ln>
            <a:solidFill>
              <a:schemeClr val="accent6">
                <a:lumMod val="50000"/>
              </a:schemeClr>
            </a:solidFill>
          </a:ln>
        </p:spPr>
        <p:txBody>
          <a:bodyPr wrap="square" rtlCol="0">
            <a:spAutoFit/>
          </a:bodyPr>
          <a:lstStyle/>
          <a:p>
            <a:pPr algn="ctr"/>
            <a:r>
              <a:rPr lang="en-US" sz="2800" dirty="0"/>
              <a:t>Syringe Adaptor</a:t>
            </a:r>
          </a:p>
        </p:txBody>
      </p:sp>
      <p:sp>
        <p:nvSpPr>
          <p:cNvPr id="16" name="TextBox 15"/>
          <p:cNvSpPr txBox="1"/>
          <p:nvPr/>
        </p:nvSpPr>
        <p:spPr>
          <a:xfrm>
            <a:off x="8974336" y="6157231"/>
            <a:ext cx="1423447" cy="523220"/>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n-US" sz="2800" dirty="0"/>
              <a:t>Syringe</a:t>
            </a:r>
          </a:p>
        </p:txBody>
      </p:sp>
      <p:sp>
        <p:nvSpPr>
          <p:cNvPr id="17" name="TextBox 16"/>
          <p:cNvSpPr txBox="1"/>
          <p:nvPr/>
        </p:nvSpPr>
        <p:spPr>
          <a:xfrm>
            <a:off x="8440149" y="4590415"/>
            <a:ext cx="1773809" cy="954107"/>
          </a:xfrm>
          <a:prstGeom prst="rect">
            <a:avLst/>
          </a:prstGeom>
          <a:solidFill>
            <a:schemeClr val="accent6"/>
          </a:solidFill>
          <a:ln>
            <a:solidFill>
              <a:schemeClr val="accent6">
                <a:lumMod val="50000"/>
              </a:schemeClr>
            </a:solidFill>
          </a:ln>
        </p:spPr>
        <p:txBody>
          <a:bodyPr wrap="square" rtlCol="0">
            <a:spAutoFit/>
          </a:bodyPr>
          <a:lstStyle/>
          <a:p>
            <a:pPr algn="ctr"/>
            <a:r>
              <a:rPr lang="en-US" sz="2800" dirty="0"/>
              <a:t>Spike Port Adaptor</a:t>
            </a:r>
          </a:p>
        </p:txBody>
      </p:sp>
      <p:sp>
        <p:nvSpPr>
          <p:cNvPr id="18" name="TextBox 17"/>
          <p:cNvSpPr txBox="1"/>
          <p:nvPr/>
        </p:nvSpPr>
        <p:spPr>
          <a:xfrm>
            <a:off x="2163471" y="1358988"/>
            <a:ext cx="1423447" cy="954107"/>
          </a:xfrm>
          <a:prstGeom prst="rect">
            <a:avLst/>
          </a:prstGeom>
          <a:solidFill>
            <a:schemeClr val="accent6"/>
          </a:solidFill>
          <a:ln>
            <a:solidFill>
              <a:schemeClr val="accent6">
                <a:lumMod val="50000"/>
              </a:schemeClr>
            </a:solidFill>
          </a:ln>
        </p:spPr>
        <p:txBody>
          <a:bodyPr wrap="square" rtlCol="0">
            <a:spAutoFit/>
          </a:bodyPr>
          <a:lstStyle/>
          <a:p>
            <a:pPr algn="ctr"/>
            <a:r>
              <a:rPr lang="en-US" sz="2800" dirty="0"/>
              <a:t>Vial Adaptor</a:t>
            </a:r>
          </a:p>
        </p:txBody>
      </p:sp>
      <p:sp>
        <p:nvSpPr>
          <p:cNvPr id="4" name="Title 3"/>
          <p:cNvSpPr>
            <a:spLocks noGrp="1"/>
          </p:cNvSpPr>
          <p:nvPr>
            <p:ph type="title"/>
          </p:nvPr>
        </p:nvSpPr>
        <p:spPr>
          <a:xfrm>
            <a:off x="3276600" y="0"/>
            <a:ext cx="8516410" cy="762000"/>
          </a:xfrm>
        </p:spPr>
        <p:txBody>
          <a:bodyPr>
            <a:normAutofit/>
          </a:bodyPr>
          <a:lstStyle/>
          <a:p>
            <a:r>
              <a:rPr lang="en-US" sz="4000" b="1" dirty="0"/>
              <a:t>COMPONENTS OF CSTD</a:t>
            </a:r>
          </a:p>
        </p:txBody>
      </p:sp>
      <p:sp>
        <p:nvSpPr>
          <p:cNvPr id="3" name="Slide Number Placeholder 2"/>
          <p:cNvSpPr>
            <a:spLocks noGrp="1"/>
          </p:cNvSpPr>
          <p:nvPr>
            <p:ph type="sldNum" sz="quarter" idx="12"/>
          </p:nvPr>
        </p:nvSpPr>
        <p:spPr/>
        <p:txBody>
          <a:bodyPr/>
          <a:lstStyle/>
          <a:p>
            <a:fld id="{EBD7B4EE-C9E6-4950-A402-B0755A17BE46}" type="slidenum">
              <a:rPr lang="en-US" smtClean="0"/>
              <a:t>26</a:t>
            </a:fld>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Tree>
    <p:extLst>
      <p:ext uri="{BB962C8B-B14F-4D97-AF65-F5344CB8AC3E}">
        <p14:creationId xmlns:p14="http://schemas.microsoft.com/office/powerpoint/2010/main" val="3722693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9812" y="102723"/>
            <a:ext cx="6022188" cy="762000"/>
          </a:xfrm>
        </p:spPr>
        <p:txBody>
          <a:bodyPr>
            <a:normAutofit/>
          </a:bodyPr>
          <a:lstStyle/>
          <a:p>
            <a:r>
              <a:rPr lang="en-US" b="1" dirty="0"/>
              <a:t>CSTD PHARMACY</a:t>
            </a:r>
          </a:p>
        </p:txBody>
      </p:sp>
      <p:sp>
        <p:nvSpPr>
          <p:cNvPr id="3" name="Content Placeholder 2"/>
          <p:cNvSpPr>
            <a:spLocks noGrp="1"/>
          </p:cNvSpPr>
          <p:nvPr>
            <p:ph idx="1"/>
          </p:nvPr>
        </p:nvSpPr>
        <p:spPr>
          <a:xfrm>
            <a:off x="522246" y="1019490"/>
            <a:ext cx="4887954" cy="4373563"/>
          </a:xfrm>
        </p:spPr>
        <p:txBody>
          <a:bodyPr>
            <a:normAutofit/>
          </a:bodyPr>
          <a:lstStyle/>
          <a:p>
            <a:r>
              <a:rPr lang="en-US" sz="2600" dirty="0"/>
              <a:t>Closed-system drug transfer (CSTD) device</a:t>
            </a:r>
          </a:p>
          <a:p>
            <a:pPr lvl="1"/>
            <a:r>
              <a:rPr lang="en-US" sz="2200" dirty="0"/>
              <a:t>Prohibits transfer of environmental contaminants into system</a:t>
            </a:r>
          </a:p>
          <a:p>
            <a:pPr lvl="1"/>
            <a:r>
              <a:rPr lang="en-US" sz="2200" dirty="0"/>
              <a:t>Prevents escape of HD or vapor concentrations to external environment </a:t>
            </a:r>
          </a:p>
          <a:p>
            <a:endParaRPr lang="en-US" sz="2600" dirty="0"/>
          </a:p>
          <a:p>
            <a:endParaRPr lang="en-US" sz="2600" dirty="0"/>
          </a:p>
        </p:txBody>
      </p:sp>
      <p:sp>
        <p:nvSpPr>
          <p:cNvPr id="9" name="Slide Number Placeholder 8"/>
          <p:cNvSpPr>
            <a:spLocks noGrp="1"/>
          </p:cNvSpPr>
          <p:nvPr>
            <p:ph type="sldNum" sz="quarter" idx="12"/>
          </p:nvPr>
        </p:nvSpPr>
        <p:spPr/>
        <p:txBody>
          <a:bodyPr/>
          <a:lstStyle/>
          <a:p>
            <a:fld id="{7ED82A62-F42C-4DB0-B9C7-0E29F2BD7E77}" type="slidenum">
              <a:rPr lang="en-US" smtClean="0"/>
              <a:t>27</a:t>
            </a:fld>
            <a:endParaRPr lang="en-US" dirty="0"/>
          </a:p>
        </p:txBody>
      </p:sp>
      <p:sp>
        <p:nvSpPr>
          <p:cNvPr id="4" name="Rectangle 3"/>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83" y="152399"/>
            <a:ext cx="3276600" cy="533400"/>
          </a:xfrm>
          <a:prstGeom prst="rect">
            <a:avLst/>
          </a:prstGeom>
        </p:spPr>
      </p:pic>
      <p:pic>
        <p:nvPicPr>
          <p:cNvPr id="6" name="Picture 5"/>
          <p:cNvPicPr>
            <a:picLocks noChangeAspect="1"/>
          </p:cNvPicPr>
          <p:nvPr/>
        </p:nvPicPr>
        <p:blipFill>
          <a:blip r:embed="rId6"/>
          <a:stretch>
            <a:fillRect/>
          </a:stretch>
        </p:blipFill>
        <p:spPr>
          <a:xfrm>
            <a:off x="2784910" y="3733800"/>
            <a:ext cx="2390559" cy="2390559"/>
          </a:xfrm>
          <a:prstGeom prst="rect">
            <a:avLst/>
          </a:prstGeom>
        </p:spPr>
      </p:pic>
      <p:pic>
        <p:nvPicPr>
          <p:cNvPr id="7" name="5462ED7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26506" y="1049093"/>
            <a:ext cx="6022188" cy="4568556"/>
          </a:xfrm>
          <a:prstGeom prst="rect">
            <a:avLst/>
          </a:prstGeom>
        </p:spPr>
      </p:pic>
      <p:sp>
        <p:nvSpPr>
          <p:cNvPr id="8" name="TextBox 7"/>
          <p:cNvSpPr txBox="1"/>
          <p:nvPr/>
        </p:nvSpPr>
        <p:spPr>
          <a:xfrm>
            <a:off x="8880231" y="5989229"/>
            <a:ext cx="3276600" cy="307777"/>
          </a:xfrm>
          <a:prstGeom prst="rect">
            <a:avLst/>
          </a:prstGeom>
          <a:noFill/>
        </p:spPr>
        <p:txBody>
          <a:bodyPr wrap="square" rtlCol="0">
            <a:spAutoFit/>
          </a:bodyPr>
          <a:lstStyle/>
          <a:p>
            <a:r>
              <a:rPr lang="en-US" sz="1400" b="1" dirty="0"/>
              <a:t>CSTD video, with permission from BBraun</a:t>
            </a:r>
          </a:p>
        </p:txBody>
      </p:sp>
    </p:spTree>
    <p:extLst>
      <p:ext uri="{BB962C8B-B14F-4D97-AF65-F5344CB8AC3E}">
        <p14:creationId xmlns:p14="http://schemas.microsoft.com/office/powerpoint/2010/main" val="186272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61720"/>
            <a:ext cx="3962400" cy="4373563"/>
          </a:xfrm>
        </p:spPr>
        <p:txBody>
          <a:bodyPr/>
          <a:lstStyle/>
          <a:p>
            <a:r>
              <a:rPr lang="en-US" sz="2600" dirty="0"/>
              <a:t>Closed-system drug transfer (CSTD) device </a:t>
            </a:r>
          </a:p>
          <a:p>
            <a:pPr lvl="1"/>
            <a:r>
              <a:rPr lang="en-US" sz="2200" dirty="0"/>
              <a:t>Prohibits transfer of environmental contaminants into system</a:t>
            </a:r>
          </a:p>
          <a:p>
            <a:pPr lvl="1"/>
            <a:r>
              <a:rPr lang="en-US" sz="2200" dirty="0"/>
              <a:t>Prevents escape of HD or vapor concentrations to external environment </a:t>
            </a:r>
          </a:p>
          <a:p>
            <a:pPr marL="0" indent="0">
              <a:buNone/>
            </a:pPr>
            <a:endParaRPr lang="en-US" dirty="0"/>
          </a:p>
        </p:txBody>
      </p:sp>
      <p:sp>
        <p:nvSpPr>
          <p:cNvPr id="4" name="Slide Number Placeholder 3"/>
          <p:cNvSpPr>
            <a:spLocks noGrp="1"/>
          </p:cNvSpPr>
          <p:nvPr>
            <p:ph type="sldNum" sz="quarter" idx="12"/>
          </p:nvPr>
        </p:nvSpPr>
        <p:spPr/>
        <p:txBody>
          <a:bodyPr/>
          <a:lstStyle/>
          <a:p>
            <a:fld id="{7ED82A62-F42C-4DB0-B9C7-0E29F2BD7E77}" type="slidenum">
              <a:rPr lang="en-US" smtClean="0"/>
              <a:t>28</a:t>
            </a:fld>
            <a:endParaRPr lang="en-US" dirty="0"/>
          </a:p>
        </p:txBody>
      </p:sp>
      <p:pic>
        <p:nvPicPr>
          <p:cNvPr id="5" name="Picture 4"/>
          <p:cNvPicPr>
            <a:picLocks noChangeAspect="1"/>
          </p:cNvPicPr>
          <p:nvPr/>
        </p:nvPicPr>
        <p:blipFill>
          <a:blip r:embed="rId3"/>
          <a:stretch>
            <a:fillRect/>
          </a:stretch>
        </p:blipFill>
        <p:spPr>
          <a:xfrm>
            <a:off x="2438400" y="4261215"/>
            <a:ext cx="2470421" cy="2470421"/>
          </a:xfrm>
          <a:prstGeom prst="rect">
            <a:avLst/>
          </a:prstGeom>
        </p:spPr>
      </p:pic>
      <p:pic>
        <p:nvPicPr>
          <p:cNvPr id="10" name="CXzp90Obyog"/>
          <p:cNvPicPr>
            <a:picLocks noRot="1" noChangeAspect="1"/>
          </p:cNvPicPr>
          <p:nvPr>
            <a:videoFile r:link="rId1"/>
          </p:nvPr>
        </p:nvPicPr>
        <p:blipFill>
          <a:blip r:embed="rId4"/>
          <a:stretch>
            <a:fillRect/>
          </a:stretch>
        </p:blipFill>
        <p:spPr>
          <a:xfrm>
            <a:off x="5321841" y="1066800"/>
            <a:ext cx="6424073" cy="4191000"/>
          </a:xfrm>
          <a:prstGeom prst="rect">
            <a:avLst/>
          </a:prstGeom>
        </p:spPr>
      </p:pic>
      <p:sp>
        <p:nvSpPr>
          <p:cNvPr id="7" name="TextBox 6">
            <a:extLst>
              <a:ext uri="{FF2B5EF4-FFF2-40B4-BE49-F238E27FC236}">
                <a16:creationId xmlns:a16="http://schemas.microsoft.com/office/drawing/2014/main" id="{EEAFE1AE-5A24-42F9-8B66-E7FD9634B78A}"/>
              </a:ext>
            </a:extLst>
          </p:cNvPr>
          <p:cNvSpPr txBox="1"/>
          <p:nvPr/>
        </p:nvSpPr>
        <p:spPr>
          <a:xfrm>
            <a:off x="8880231" y="5989229"/>
            <a:ext cx="3276600" cy="307777"/>
          </a:xfrm>
          <a:prstGeom prst="rect">
            <a:avLst/>
          </a:prstGeom>
          <a:noFill/>
        </p:spPr>
        <p:txBody>
          <a:bodyPr wrap="square" rtlCol="0">
            <a:spAutoFit/>
          </a:bodyPr>
          <a:lstStyle/>
          <a:p>
            <a:r>
              <a:rPr lang="en-US" sz="1400" b="1" dirty="0"/>
              <a:t>CSTD video, with permission from BBraun</a:t>
            </a:r>
          </a:p>
        </p:txBody>
      </p:sp>
      <p:sp>
        <p:nvSpPr>
          <p:cNvPr id="8" name="Title 1">
            <a:extLst>
              <a:ext uri="{FF2B5EF4-FFF2-40B4-BE49-F238E27FC236}">
                <a16:creationId xmlns:a16="http://schemas.microsoft.com/office/drawing/2014/main" id="{C353673B-ACBE-421B-9222-081FF3C0773B}"/>
              </a:ext>
            </a:extLst>
          </p:cNvPr>
          <p:cNvSpPr txBox="1">
            <a:spLocks/>
          </p:cNvSpPr>
          <p:nvPr/>
        </p:nvSpPr>
        <p:spPr>
          <a:xfrm>
            <a:off x="6169812" y="102723"/>
            <a:ext cx="6022188"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CSTD NURSING</a:t>
            </a:r>
          </a:p>
        </p:txBody>
      </p:sp>
    </p:spTree>
    <p:extLst>
      <p:ext uri="{BB962C8B-B14F-4D97-AF65-F5344CB8AC3E}">
        <p14:creationId xmlns:p14="http://schemas.microsoft.com/office/powerpoint/2010/main" val="215578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PERSONAL PROTECTIVE EQUIPMENT</a:t>
            </a:r>
            <a:endParaRPr lang="en-US" dirty="0"/>
          </a:p>
        </p:txBody>
      </p:sp>
      <p:sp>
        <p:nvSpPr>
          <p:cNvPr id="3" name="Content Placeholder 2"/>
          <p:cNvSpPr>
            <a:spLocks noGrp="1"/>
          </p:cNvSpPr>
          <p:nvPr>
            <p:ph idx="1"/>
          </p:nvPr>
        </p:nvSpPr>
        <p:spPr>
          <a:xfrm>
            <a:off x="304800" y="1698427"/>
            <a:ext cx="11430000" cy="4338815"/>
          </a:xfrm>
        </p:spPr>
        <p:txBody>
          <a:bodyPr>
            <a:noAutofit/>
          </a:bodyPr>
          <a:lstStyle/>
          <a:p>
            <a:r>
              <a:rPr lang="en-US" sz="2400" dirty="0"/>
              <a:t>Handling HD or items contaminated with HD – wear </a:t>
            </a:r>
            <a:r>
              <a:rPr lang="en-US" sz="2400" b="1" dirty="0"/>
              <a:t>double (two pairs) HD compliant gloves* and chemotherapy gown </a:t>
            </a:r>
            <a:r>
              <a:rPr lang="en-US" sz="2400" dirty="0"/>
              <a:t>(disposable gown made of lint-free, low-permeability fabric with a solid front, back closure, long sleeves and enclosed elastic or knit closed cuffs.), with minor exception: </a:t>
            </a:r>
            <a:endParaRPr lang="en-US" sz="2400" b="1" dirty="0"/>
          </a:p>
          <a:p>
            <a:pPr lvl="1"/>
            <a:r>
              <a:rPr lang="en-US" sz="2000" dirty="0"/>
              <a:t>Exception: When receiving, unpacking, storing HD or administering an intact tablet or capsule maintained in original manufactured form (i.e., not crushed or split), a single pair of HD compliant gloves can be worn and a chemotherapy gown is not required.  </a:t>
            </a:r>
            <a:endParaRPr lang="en-US" sz="2000" b="1" dirty="0"/>
          </a:p>
          <a:p>
            <a:r>
              <a:rPr lang="en-US" sz="2400" dirty="0"/>
              <a:t>Where there is the anticipation of splash, splatter or aerosolization, additional PPE such as a </a:t>
            </a:r>
            <a:r>
              <a:rPr lang="en-US" sz="2400" b="1" dirty="0"/>
              <a:t>face shield, chemical splash goggles and/or fitted N95 respirator </a:t>
            </a:r>
            <a:r>
              <a:rPr lang="en-US" sz="2400" dirty="0"/>
              <a:t>is required. </a:t>
            </a:r>
          </a:p>
          <a:p>
            <a:r>
              <a:rPr lang="en-US" sz="2400" dirty="0"/>
              <a:t>For </a:t>
            </a:r>
            <a:r>
              <a:rPr lang="en-US" sz="2400" b="1" dirty="0"/>
              <a:t>minor spill response</a:t>
            </a:r>
            <a:r>
              <a:rPr lang="en-US" sz="2400" dirty="0"/>
              <a:t>, trained personnel wear double HD compliant gloves, chemotherapy gown, chemical splash goggles, shoe covers and fitted N95 respirator. </a:t>
            </a:r>
          </a:p>
          <a:p>
            <a:endParaRPr lang="en-US" sz="1000" dirty="0"/>
          </a:p>
          <a:p>
            <a:pPr marL="0" indent="0">
              <a:buNone/>
            </a:pPr>
            <a:endParaRPr lang="en-US" sz="1400" i="1" dirty="0">
              <a:solidFill>
                <a:schemeClr val="bg1"/>
              </a:solidFill>
            </a:endParaRPr>
          </a:p>
        </p:txBody>
      </p:sp>
      <p:sp>
        <p:nvSpPr>
          <p:cNvPr id="6" name="Slide Number Placeholder 5"/>
          <p:cNvSpPr>
            <a:spLocks noGrp="1"/>
          </p:cNvSpPr>
          <p:nvPr>
            <p:ph type="sldNum" sz="quarter" idx="12"/>
          </p:nvPr>
        </p:nvSpPr>
        <p:spPr/>
        <p:txBody>
          <a:bodyPr/>
          <a:lstStyle/>
          <a:p>
            <a:fld id="{7ED82A62-F42C-4DB0-B9C7-0E29F2BD7E77}" type="slidenum">
              <a:rPr lang="en-US" smtClean="0"/>
              <a:t>29</a:t>
            </a:fld>
            <a:endParaRPr lang="en-US" dirty="0"/>
          </a:p>
        </p:txBody>
      </p:sp>
      <p:sp>
        <p:nvSpPr>
          <p:cNvPr id="4" name="Rectangle 3"/>
          <p:cNvSpPr/>
          <p:nvPr/>
        </p:nvSpPr>
        <p:spPr>
          <a:xfrm>
            <a:off x="7162800" y="6400413"/>
            <a:ext cx="3352800" cy="276999"/>
          </a:xfrm>
          <a:prstGeom prst="rect">
            <a:avLst/>
          </a:prstGeom>
        </p:spPr>
        <p:txBody>
          <a:bodyPr wrap="square">
            <a:spAutoFit/>
          </a:bodyPr>
          <a:lstStyle/>
          <a:p>
            <a:r>
              <a:rPr lang="en-US" sz="1200" dirty="0">
                <a:solidFill>
                  <a:schemeClr val="bg1"/>
                </a:solidFill>
              </a:rPr>
              <a:t>MM0081, Hazardous Drug Management</a:t>
            </a:r>
            <a:endParaRPr lang="en-US" sz="1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
        <p:nvSpPr>
          <p:cNvPr id="7" name="Rectangle 6"/>
          <p:cNvSpPr/>
          <p:nvPr/>
        </p:nvSpPr>
        <p:spPr>
          <a:xfrm>
            <a:off x="152400" y="6215746"/>
            <a:ext cx="6629400" cy="646331"/>
          </a:xfrm>
          <a:prstGeom prst="rect">
            <a:avLst/>
          </a:prstGeom>
        </p:spPr>
        <p:txBody>
          <a:bodyPr wrap="square">
            <a:spAutoFit/>
          </a:bodyPr>
          <a:lstStyle/>
          <a:p>
            <a:r>
              <a:rPr lang="en-US" i="1" dirty="0">
                <a:solidFill>
                  <a:schemeClr val="bg1"/>
                </a:solidFill>
              </a:rPr>
              <a:t>*HD compliant gloves meet ASTM standard D6978-05 for permeability of hazardous drugs</a:t>
            </a:r>
          </a:p>
        </p:txBody>
      </p:sp>
    </p:spTree>
    <p:extLst>
      <p:ext uri="{BB962C8B-B14F-4D97-AF65-F5344CB8AC3E}">
        <p14:creationId xmlns:p14="http://schemas.microsoft.com/office/powerpoint/2010/main" val="1793096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RISK OF HANDLING HAZARDOUS DRUGS (HD)</a:t>
            </a:r>
          </a:p>
        </p:txBody>
      </p:sp>
      <p:sp>
        <p:nvSpPr>
          <p:cNvPr id="3" name="Content Placeholder 2"/>
          <p:cNvSpPr>
            <a:spLocks noGrp="1"/>
          </p:cNvSpPr>
          <p:nvPr>
            <p:ph idx="1"/>
          </p:nvPr>
        </p:nvSpPr>
        <p:spPr>
          <a:xfrm>
            <a:off x="381000" y="1752600"/>
            <a:ext cx="11430000" cy="4373563"/>
          </a:xfrm>
        </p:spPr>
        <p:txBody>
          <a:bodyPr>
            <a:normAutofit/>
          </a:bodyPr>
          <a:lstStyle/>
          <a:p>
            <a:r>
              <a:rPr lang="en-US" dirty="0"/>
              <a:t>Each year, more than </a:t>
            </a:r>
            <a:r>
              <a:rPr lang="en-US" b="1" dirty="0">
                <a:solidFill>
                  <a:srgbClr val="C00000"/>
                </a:solidFill>
              </a:rPr>
              <a:t>8 million U.S. health care personnel </a:t>
            </a:r>
            <a:r>
              <a:rPr lang="en-US" dirty="0"/>
              <a:t>are potentially exposed to HD.</a:t>
            </a:r>
          </a:p>
          <a:p>
            <a:r>
              <a:rPr lang="en-US" dirty="0"/>
              <a:t>The risk can lead to serious health issues for you and/or your staff. </a:t>
            </a:r>
          </a:p>
          <a:p>
            <a:r>
              <a:rPr lang="en-US" dirty="0"/>
              <a:t>Exposure can cause both acute and chronic health effects such as:  </a:t>
            </a:r>
          </a:p>
          <a:p>
            <a:pPr lvl="1">
              <a:buFont typeface="Wingdings" panose="05000000000000000000" pitchFamily="2" charset="2"/>
              <a:buChar char="Ø"/>
            </a:pPr>
            <a:r>
              <a:rPr lang="en-US" dirty="0"/>
              <a:t>Skin rashes  </a:t>
            </a:r>
          </a:p>
          <a:p>
            <a:pPr lvl="1">
              <a:buFont typeface="Wingdings" panose="05000000000000000000" pitchFamily="2" charset="2"/>
              <a:buChar char="Ø"/>
            </a:pPr>
            <a:r>
              <a:rPr lang="en-US" dirty="0"/>
              <a:t>Adverse reproductive outcomes   </a:t>
            </a:r>
          </a:p>
          <a:p>
            <a:pPr lvl="1">
              <a:buFont typeface="Wingdings" panose="05000000000000000000" pitchFamily="2" charset="2"/>
              <a:buChar char="Ø"/>
            </a:pPr>
            <a:r>
              <a:rPr lang="en-US" dirty="0"/>
              <a:t>Leukemia and other cancers</a:t>
            </a:r>
          </a:p>
        </p:txBody>
      </p:sp>
      <p:sp>
        <p:nvSpPr>
          <p:cNvPr id="5" name="Slide Number Placeholder 4"/>
          <p:cNvSpPr>
            <a:spLocks noGrp="1"/>
          </p:cNvSpPr>
          <p:nvPr>
            <p:ph type="sldNum" sz="quarter" idx="12"/>
          </p:nvPr>
        </p:nvSpPr>
        <p:spPr/>
        <p:txBody>
          <a:bodyPr/>
          <a:lstStyle/>
          <a:p>
            <a:fld id="{7ED82A62-F42C-4DB0-B9C7-0E29F2BD7E77}" type="slidenum">
              <a:rPr lang="en-US" smtClean="0"/>
              <a:t>3</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1216"/>
            <a:ext cx="3276600" cy="575702"/>
          </a:xfrm>
          <a:prstGeom prst="rect">
            <a:avLst/>
          </a:prstGeom>
        </p:spPr>
      </p:pic>
    </p:spTree>
    <p:extLst>
      <p:ext uri="{BB962C8B-B14F-4D97-AF65-F5344CB8AC3E}">
        <p14:creationId xmlns:p14="http://schemas.microsoft.com/office/powerpoint/2010/main" val="174963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8343" y="329019"/>
            <a:ext cx="6536514" cy="6248400"/>
          </a:xfrm>
          <a:prstGeom prst="rect">
            <a:avLst/>
          </a:prstGeom>
        </p:spPr>
      </p:pic>
      <p:sp>
        <p:nvSpPr>
          <p:cNvPr id="4" name="Rectangle 3"/>
          <p:cNvSpPr/>
          <p:nvPr/>
        </p:nvSpPr>
        <p:spPr>
          <a:xfrm>
            <a:off x="6538770" y="3355661"/>
            <a:ext cx="4876800" cy="1815882"/>
          </a:xfrm>
          <a:prstGeom prst="rect">
            <a:avLst/>
          </a:prstGeom>
        </p:spPr>
        <p:txBody>
          <a:bodyPr wrap="square">
            <a:spAutoFit/>
          </a:bodyPr>
          <a:lstStyle/>
          <a:p>
            <a:r>
              <a:rPr lang="en-US" sz="2800" dirty="0"/>
              <a:t>One HD compliant glove is placed under the chemotherapy gown cuff and the other HD complaint glove over the cuff.</a:t>
            </a:r>
          </a:p>
        </p:txBody>
      </p:sp>
      <p:cxnSp>
        <p:nvCxnSpPr>
          <p:cNvPr id="6" name="Straight Arrow Connector 5"/>
          <p:cNvCxnSpPr/>
          <p:nvPr/>
        </p:nvCxnSpPr>
        <p:spPr>
          <a:xfrm flipH="1">
            <a:off x="5181600" y="4531092"/>
            <a:ext cx="1392730" cy="38100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574330" y="5156267"/>
            <a:ext cx="4876800" cy="461665"/>
          </a:xfrm>
          <a:prstGeom prst="rect">
            <a:avLst/>
          </a:prstGeom>
        </p:spPr>
        <p:txBody>
          <a:bodyPr wrap="square">
            <a:spAutoFit/>
          </a:bodyPr>
          <a:lstStyle/>
          <a:p>
            <a:r>
              <a:rPr lang="en-US" sz="1200" dirty="0"/>
              <a:t>American Society of Health-System Pharmacists. ASHP guidelines on   </a:t>
            </a:r>
          </a:p>
          <a:p>
            <a:r>
              <a:rPr lang="en-US" sz="1200" dirty="0"/>
              <a:t>handling hazardous drugs. Am J Health-Syst. Pharm. 2006; 63:1172–93</a:t>
            </a:r>
            <a:r>
              <a:rPr lang="en-US" sz="1200" dirty="0">
                <a:solidFill>
                  <a:schemeClr val="bg1"/>
                </a:solidFill>
              </a:rPr>
              <a:t>.</a:t>
            </a:r>
          </a:p>
        </p:txBody>
      </p:sp>
      <p:sp>
        <p:nvSpPr>
          <p:cNvPr id="3" name="Slide Number Placeholder 2"/>
          <p:cNvSpPr>
            <a:spLocks noGrp="1"/>
          </p:cNvSpPr>
          <p:nvPr>
            <p:ph type="sldNum" sz="quarter" idx="12"/>
          </p:nvPr>
        </p:nvSpPr>
        <p:spPr/>
        <p:txBody>
          <a:bodyPr/>
          <a:lstStyle/>
          <a:p>
            <a:fld id="{7ED82A62-F42C-4DB0-B9C7-0E29F2BD7E77}" type="slidenum">
              <a:rPr lang="en-US" smtClean="0"/>
              <a:t>30</a:t>
            </a:fld>
            <a:endParaRPr lang="en-US" dirty="0"/>
          </a:p>
        </p:txBody>
      </p:sp>
      <p:sp>
        <p:nvSpPr>
          <p:cNvPr id="5" name="TextBox 4"/>
          <p:cNvSpPr txBox="1"/>
          <p:nvPr/>
        </p:nvSpPr>
        <p:spPr>
          <a:xfrm>
            <a:off x="6528610" y="2663536"/>
            <a:ext cx="5424630" cy="584775"/>
          </a:xfrm>
          <a:prstGeom prst="rect">
            <a:avLst/>
          </a:prstGeom>
          <a:noFill/>
        </p:spPr>
        <p:txBody>
          <a:bodyPr wrap="square" rtlCol="0">
            <a:spAutoFit/>
          </a:bodyPr>
          <a:lstStyle/>
          <a:p>
            <a:r>
              <a:rPr lang="en-US" sz="3200" b="1" dirty="0">
                <a:latin typeface="+mj-lt"/>
              </a:rPr>
              <a:t>PROPER DOUBLE GLOVING</a:t>
            </a:r>
          </a:p>
        </p:txBody>
      </p:sp>
    </p:spTree>
    <p:extLst>
      <p:ext uri="{BB962C8B-B14F-4D97-AF65-F5344CB8AC3E}">
        <p14:creationId xmlns:p14="http://schemas.microsoft.com/office/powerpoint/2010/main" val="2324580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28971"/>
            <a:ext cx="10972800" cy="762000"/>
          </a:xfrm>
        </p:spPr>
        <p:txBody>
          <a:bodyPr>
            <a:normAutofit/>
          </a:bodyPr>
          <a:lstStyle/>
          <a:p>
            <a:r>
              <a:rPr lang="en-US" b="1" dirty="0"/>
              <a:t>HAZARDOUS DRUGS COMPLIANT GLOVES</a:t>
            </a:r>
          </a:p>
        </p:txBody>
      </p:sp>
      <p:sp>
        <p:nvSpPr>
          <p:cNvPr id="3" name="Content Placeholder 2"/>
          <p:cNvSpPr>
            <a:spLocks noGrp="1"/>
          </p:cNvSpPr>
          <p:nvPr>
            <p:ph idx="1"/>
          </p:nvPr>
        </p:nvSpPr>
        <p:spPr>
          <a:xfrm>
            <a:off x="609600" y="1440018"/>
            <a:ext cx="10972800" cy="2895600"/>
          </a:xfrm>
        </p:spPr>
        <p:txBody>
          <a:bodyPr>
            <a:normAutofit lnSpcReduction="10000"/>
          </a:bodyPr>
          <a:lstStyle/>
          <a:p>
            <a:r>
              <a:rPr lang="en-US" sz="2400" dirty="0"/>
              <a:t>Must meet American Society for Testing and Materials (ASTM) standard D6978 </a:t>
            </a:r>
          </a:p>
          <a:p>
            <a:r>
              <a:rPr lang="en-US" sz="2400" dirty="0"/>
              <a:t>Must be disposable and powder-free </a:t>
            </a:r>
          </a:p>
          <a:p>
            <a:r>
              <a:rPr lang="en-US" sz="2400" dirty="0"/>
              <a:t>Inspect gloves for physical defects before, during and after use </a:t>
            </a:r>
          </a:p>
          <a:p>
            <a:r>
              <a:rPr lang="en-US" sz="2400" dirty="0"/>
              <a:t>Change gloves every 30 minutes or immediately if damaged or contaminated </a:t>
            </a:r>
          </a:p>
          <a:p>
            <a:r>
              <a:rPr lang="en-US" sz="2400" dirty="0"/>
              <a:t>Remove gloves carefully, turning then inside out to protect bare hands from coming in contact with the outside of the gloves</a:t>
            </a:r>
          </a:p>
          <a:p>
            <a:r>
              <a:rPr lang="en-US" sz="2400" b="1" dirty="0">
                <a:solidFill>
                  <a:srgbClr val="C00000"/>
                </a:solidFill>
              </a:rPr>
              <a:t>Always wash hands with soap and water after removing gloves!  </a:t>
            </a:r>
          </a:p>
        </p:txBody>
      </p:sp>
      <p:sp>
        <p:nvSpPr>
          <p:cNvPr id="5" name="Slide Number Placeholder 4"/>
          <p:cNvSpPr>
            <a:spLocks noGrp="1"/>
          </p:cNvSpPr>
          <p:nvPr>
            <p:ph type="sldNum" sz="quarter" idx="12"/>
          </p:nvPr>
        </p:nvSpPr>
        <p:spPr/>
        <p:txBody>
          <a:bodyPr/>
          <a:lstStyle/>
          <a:p>
            <a:fld id="{7ED82A62-F42C-4DB0-B9C7-0E29F2BD7E77}" type="slidenum">
              <a:rPr lang="en-US" smtClean="0"/>
              <a:t>31</a:t>
            </a:fld>
            <a:endParaRPr lang="en-US" dirty="0"/>
          </a:p>
        </p:txBody>
      </p:sp>
      <p:sp>
        <p:nvSpPr>
          <p:cNvPr id="7" name="Rectangle 6"/>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4310218"/>
            <a:ext cx="3886200" cy="1898748"/>
          </a:xfrm>
          <a:prstGeom prst="rect">
            <a:avLst/>
          </a:prstGeom>
        </p:spPr>
      </p:pic>
    </p:spTree>
    <p:extLst>
      <p:ext uri="{BB962C8B-B14F-4D97-AF65-F5344CB8AC3E}">
        <p14:creationId xmlns:p14="http://schemas.microsoft.com/office/powerpoint/2010/main" val="1552849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CHEMOTHERAPY GOWNS</a:t>
            </a:r>
          </a:p>
        </p:txBody>
      </p:sp>
      <p:pic>
        <p:nvPicPr>
          <p:cNvPr id="10" name="Content Placeholder 3"/>
          <p:cNvPicPr>
            <a:picLocks noGrp="1" noChangeAspect="1"/>
          </p:cNvPicPr>
          <p:nvPr>
            <p:ph idx="1"/>
          </p:nvPr>
        </p:nvPicPr>
        <p:blipFill>
          <a:blip r:embed="rId2"/>
          <a:stretch>
            <a:fillRect/>
          </a:stretch>
        </p:blipFill>
        <p:spPr>
          <a:xfrm>
            <a:off x="7543800" y="1600200"/>
            <a:ext cx="4307384" cy="4307384"/>
          </a:xfrm>
          <a:prstGeom prst="rect">
            <a:avLst/>
          </a:prstGeom>
        </p:spPr>
      </p:pic>
      <p:sp>
        <p:nvSpPr>
          <p:cNvPr id="3" name="Slide Number Placeholder 2"/>
          <p:cNvSpPr>
            <a:spLocks noGrp="1"/>
          </p:cNvSpPr>
          <p:nvPr>
            <p:ph type="sldNum" sz="quarter" idx="12"/>
          </p:nvPr>
        </p:nvSpPr>
        <p:spPr/>
        <p:txBody>
          <a:bodyPr/>
          <a:lstStyle/>
          <a:p>
            <a:fld id="{7ED82A62-F42C-4DB0-B9C7-0E29F2BD7E77}" type="slidenum">
              <a:rPr lang="en-US" smtClean="0"/>
              <a:t>32</a:t>
            </a:fld>
            <a:endParaRPr lang="en-US" dirty="0"/>
          </a:p>
        </p:txBody>
      </p:sp>
      <p:sp>
        <p:nvSpPr>
          <p:cNvPr id="9" name="TextBox 8"/>
          <p:cNvSpPr txBox="1"/>
          <p:nvPr/>
        </p:nvSpPr>
        <p:spPr>
          <a:xfrm>
            <a:off x="609600" y="1476637"/>
            <a:ext cx="7602565" cy="4401205"/>
          </a:xfrm>
          <a:prstGeom prst="rect">
            <a:avLst/>
          </a:prstGeom>
          <a:noFill/>
        </p:spPr>
        <p:txBody>
          <a:bodyPr wrap="square" rtlCol="0">
            <a:spAutoFit/>
          </a:bodyPr>
          <a:lstStyle/>
          <a:p>
            <a:pPr marL="461963" indent="-461963">
              <a:buFont typeface="Arial" charset="0"/>
              <a:buChar char="•"/>
            </a:pPr>
            <a:r>
              <a:rPr lang="en-US" sz="2800" dirty="0"/>
              <a:t>Gowns are fluid impervious, disposable, </a:t>
            </a:r>
            <a:r>
              <a:rPr lang="en-US" sz="2800" u="sng" dirty="0"/>
              <a:t>single use</a:t>
            </a:r>
            <a:r>
              <a:rPr lang="en-US" sz="2800" dirty="0"/>
              <a:t> and cannot be reapplied after removal.</a:t>
            </a:r>
            <a:endParaRPr lang="en-US" sz="2800" u="sng" dirty="0"/>
          </a:p>
          <a:p>
            <a:pPr marL="919163" lvl="1" indent="-461963">
              <a:buFont typeface="Arial" panose="020B0604020202020204" pitchFamily="34" charset="0"/>
              <a:buChar char="•"/>
            </a:pPr>
            <a:r>
              <a:rPr lang="en-US" sz="2800" dirty="0"/>
              <a:t>Lint-free, low-permeability fabric with a solid front, back closure, long sleeves and enclosed elastic or knit closed cuffs.</a:t>
            </a:r>
          </a:p>
          <a:p>
            <a:pPr marL="461963" indent="-461963">
              <a:buFont typeface="Arial" panose="020B0604020202020204" pitchFamily="34" charset="0"/>
              <a:buChar char="•"/>
            </a:pPr>
            <a:r>
              <a:rPr lang="en-US" sz="2800" dirty="0"/>
              <a:t>One HD compliant glove is placed under the chemotherapy gown cuff and the other HD compliant glove over the cuff.</a:t>
            </a:r>
          </a:p>
          <a:p>
            <a:pPr marL="461963" indent="-461963">
              <a:buFont typeface="Arial" panose="020B0604020202020204" pitchFamily="34" charset="0"/>
              <a:buChar char="•"/>
            </a:pPr>
            <a:r>
              <a:rPr lang="en-US" sz="2800" dirty="0"/>
              <a:t>Chemotherapy gowns are changed when contaminated with HD or bodily fluids.</a:t>
            </a:r>
            <a:endParaRPr lang="en-US" sz="2800" dirty="0">
              <a:solidFill>
                <a:srgbClr val="7030A0"/>
              </a:solidFill>
            </a:endParaRPr>
          </a:p>
        </p:txBody>
      </p:sp>
      <p:sp>
        <p:nvSpPr>
          <p:cNvPr id="7" name="Rectangle 6"/>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spTree>
    <p:extLst>
      <p:ext uri="{BB962C8B-B14F-4D97-AF65-F5344CB8AC3E}">
        <p14:creationId xmlns:p14="http://schemas.microsoft.com/office/powerpoint/2010/main" val="135602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d39h3jljy1qzlj.cloudfront.net/wp-content/uploads/1517-N95-L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6942" y="1771573"/>
            <a:ext cx="2963916" cy="29639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5554715" y="4036152"/>
            <a:ext cx="2217684" cy="2217684"/>
          </a:xfrm>
          <a:prstGeom prst="rect">
            <a:avLst/>
          </a:prstGeom>
        </p:spPr>
      </p:pic>
      <p:sp>
        <p:nvSpPr>
          <p:cNvPr id="2" name="Title 1"/>
          <p:cNvSpPr>
            <a:spLocks noGrp="1"/>
          </p:cNvSpPr>
          <p:nvPr>
            <p:ph type="title"/>
          </p:nvPr>
        </p:nvSpPr>
        <p:spPr/>
        <p:txBody>
          <a:bodyPr/>
          <a:lstStyle/>
          <a:p>
            <a:r>
              <a:rPr lang="en-US" b="1" dirty="0"/>
              <a:t>RESPIRATORY PROTECTION</a:t>
            </a:r>
            <a:endParaRPr lang="en-US" dirty="0"/>
          </a:p>
        </p:txBody>
      </p:sp>
      <p:sp>
        <p:nvSpPr>
          <p:cNvPr id="3" name="Content Placeholder 2"/>
          <p:cNvSpPr>
            <a:spLocks noGrp="1"/>
          </p:cNvSpPr>
          <p:nvPr>
            <p:ph idx="1"/>
          </p:nvPr>
        </p:nvSpPr>
        <p:spPr>
          <a:xfrm>
            <a:off x="457200" y="1655093"/>
            <a:ext cx="5638800" cy="4373563"/>
          </a:xfrm>
        </p:spPr>
        <p:txBody>
          <a:bodyPr>
            <a:normAutofit/>
          </a:bodyPr>
          <a:lstStyle/>
          <a:p>
            <a:r>
              <a:rPr lang="en-US" sz="2600" dirty="0"/>
              <a:t>Respiratory protection</a:t>
            </a:r>
          </a:p>
          <a:p>
            <a:pPr lvl="1"/>
            <a:r>
              <a:rPr lang="en-US" sz="2000" dirty="0"/>
              <a:t>Possible risk of exposure to aerosols or vapors through inhalation</a:t>
            </a:r>
          </a:p>
          <a:p>
            <a:pPr lvl="1"/>
            <a:r>
              <a:rPr lang="en-US" sz="2000" dirty="0"/>
              <a:t>Fit-tested N95 may be required for particulate protection during certain circumstances such as spill response</a:t>
            </a:r>
            <a:endParaRPr lang="en-US" sz="2000" dirty="0">
              <a:solidFill>
                <a:srgbClr val="7030A0"/>
              </a:solidFill>
            </a:endParaRPr>
          </a:p>
          <a:p>
            <a:pPr lvl="2" indent="-285750"/>
            <a:r>
              <a:rPr lang="en-US" sz="2000" dirty="0"/>
              <a:t>Annual Fit Testing required; no interfering facial hair</a:t>
            </a:r>
          </a:p>
          <a:p>
            <a:pPr lvl="1"/>
            <a:r>
              <a:rPr lang="en-US" sz="2000" dirty="0"/>
              <a:t>Surgical mask may be used during sterile</a:t>
            </a:r>
          </a:p>
          <a:p>
            <a:pPr marL="457200" lvl="1" indent="0">
              <a:buNone/>
            </a:pPr>
            <a:r>
              <a:rPr lang="en-US" sz="2000" dirty="0"/>
              <a:t>    compounding in biological safety cabinet</a:t>
            </a:r>
          </a:p>
          <a:p>
            <a:pPr marL="457200" lvl="1" indent="0">
              <a:buNone/>
            </a:pPr>
            <a:r>
              <a:rPr lang="en-US" sz="2000" dirty="0"/>
              <a:t>    (BSC) with negative pressure  </a:t>
            </a:r>
          </a:p>
          <a:p>
            <a:pPr marL="457200" lvl="1" indent="0">
              <a:buNone/>
            </a:pPr>
            <a:endParaRPr lang="en-US" sz="2200" dirty="0"/>
          </a:p>
        </p:txBody>
      </p:sp>
      <p:sp>
        <p:nvSpPr>
          <p:cNvPr id="4" name="Slide Number Placeholder 3"/>
          <p:cNvSpPr>
            <a:spLocks noGrp="1"/>
          </p:cNvSpPr>
          <p:nvPr>
            <p:ph type="sldNum" sz="quarter" idx="12"/>
          </p:nvPr>
        </p:nvSpPr>
        <p:spPr/>
        <p:txBody>
          <a:bodyPr/>
          <a:lstStyle/>
          <a:p>
            <a:fld id="{7ED82A62-F42C-4DB0-B9C7-0E29F2BD7E77}" type="slidenum">
              <a:rPr lang="en-US" smtClean="0"/>
              <a:t>33</a:t>
            </a:fld>
            <a:endParaRPr lang="en-US" dirty="0"/>
          </a:p>
        </p:txBody>
      </p:sp>
      <p:sp>
        <p:nvSpPr>
          <p:cNvPr id="6" name="Rectangle 5"/>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pic>
        <p:nvPicPr>
          <p:cNvPr id="1028" name="Picture 4" descr="3M(TM) Health Care Particulate Respirator and Surgical Mask 18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493407"/>
            <a:ext cx="2285999" cy="2414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668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ADDITIONAL PPE</a:t>
            </a:r>
            <a:endParaRPr lang="en-US" b="1" dirty="0">
              <a:solidFill>
                <a:srgbClr val="7030A0"/>
              </a:solidFill>
            </a:endParaRPr>
          </a:p>
        </p:txBody>
      </p:sp>
      <p:sp>
        <p:nvSpPr>
          <p:cNvPr id="3" name="Content Placeholder 2"/>
          <p:cNvSpPr>
            <a:spLocks noGrp="1"/>
          </p:cNvSpPr>
          <p:nvPr>
            <p:ph idx="1"/>
          </p:nvPr>
        </p:nvSpPr>
        <p:spPr>
          <a:xfrm>
            <a:off x="609600" y="1752601"/>
            <a:ext cx="7924800" cy="3428999"/>
          </a:xfrm>
        </p:spPr>
        <p:txBody>
          <a:bodyPr>
            <a:normAutofit fontScale="92500" lnSpcReduction="20000"/>
          </a:bodyPr>
          <a:lstStyle/>
          <a:p>
            <a:r>
              <a:rPr lang="en-US" sz="2600" dirty="0"/>
              <a:t>Head, hair, and double shoe covers (typically Pharmacy staff)</a:t>
            </a:r>
          </a:p>
          <a:p>
            <a:pPr lvl="1"/>
            <a:r>
              <a:rPr lang="en-US" sz="2200" dirty="0"/>
              <a:t>Provide protection from contact with HD residue</a:t>
            </a:r>
          </a:p>
          <a:p>
            <a:pPr lvl="1"/>
            <a:r>
              <a:rPr lang="en-US" sz="2200" dirty="0"/>
              <a:t>Shoe covers worn in hazardous medication areas must be removed prior to walking into other areas to prevent contamination</a:t>
            </a:r>
          </a:p>
          <a:p>
            <a:r>
              <a:rPr lang="en-US" sz="2600" dirty="0"/>
              <a:t>Eye protection</a:t>
            </a:r>
          </a:p>
          <a:p>
            <a:pPr lvl="1"/>
            <a:r>
              <a:rPr lang="en-US" sz="2200" dirty="0"/>
              <a:t>Wear eye protection if splash risk present</a:t>
            </a:r>
          </a:p>
          <a:p>
            <a:r>
              <a:rPr lang="en-US" sz="2600" dirty="0"/>
              <a:t>HD spills</a:t>
            </a:r>
          </a:p>
          <a:p>
            <a:pPr lvl="1"/>
            <a:r>
              <a:rPr lang="en-US" sz="2200" dirty="0"/>
              <a:t>Chemotherapy gown, shoe covers, chemical splash goggles, your own fitted N95, double HD compliant gloves</a:t>
            </a:r>
          </a:p>
          <a:p>
            <a:endParaRPr lang="en-US" dirty="0"/>
          </a:p>
        </p:txBody>
      </p:sp>
      <p:sp>
        <p:nvSpPr>
          <p:cNvPr id="4" name="Slide Number Placeholder 3"/>
          <p:cNvSpPr>
            <a:spLocks noGrp="1"/>
          </p:cNvSpPr>
          <p:nvPr>
            <p:ph type="sldNum" sz="quarter" idx="12"/>
          </p:nvPr>
        </p:nvSpPr>
        <p:spPr/>
        <p:txBody>
          <a:bodyPr/>
          <a:lstStyle/>
          <a:p>
            <a:fld id="{7ED82A62-F42C-4DB0-B9C7-0E29F2BD7E77}" type="slidenum">
              <a:rPr lang="en-US" smtClean="0"/>
              <a:t>34</a:t>
            </a:fld>
            <a:endParaRPr lang="en-US" dirty="0"/>
          </a:p>
        </p:txBody>
      </p:sp>
      <p:pic>
        <p:nvPicPr>
          <p:cNvPr id="5" name="Picture 4"/>
          <p:cNvPicPr>
            <a:picLocks noChangeAspect="1"/>
          </p:cNvPicPr>
          <p:nvPr/>
        </p:nvPicPr>
        <p:blipFill>
          <a:blip r:embed="rId2"/>
          <a:stretch>
            <a:fillRect/>
          </a:stretch>
        </p:blipFill>
        <p:spPr>
          <a:xfrm>
            <a:off x="8382000" y="1928815"/>
            <a:ext cx="2984500" cy="2984500"/>
          </a:xfrm>
          <a:prstGeom prst="rect">
            <a:avLst/>
          </a:prstGeom>
        </p:spPr>
      </p:pic>
      <p:sp>
        <p:nvSpPr>
          <p:cNvPr id="6" name="Rectangle 5"/>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spTree>
    <p:extLst>
      <p:ext uri="{BB962C8B-B14F-4D97-AF65-F5344CB8AC3E}">
        <p14:creationId xmlns:p14="http://schemas.microsoft.com/office/powerpoint/2010/main" val="1051183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10972800" cy="762000"/>
          </a:xfrm>
        </p:spPr>
        <p:txBody>
          <a:bodyPr>
            <a:normAutofit/>
          </a:bodyPr>
          <a:lstStyle/>
          <a:p>
            <a:r>
              <a:rPr lang="en-US" dirty="0"/>
              <a:t>                     </a:t>
            </a:r>
            <a:r>
              <a:rPr lang="en-US" b="1" dirty="0"/>
              <a:t>HANDLING HD - PPE </a:t>
            </a:r>
          </a:p>
        </p:txBody>
      </p:sp>
      <p:sp>
        <p:nvSpPr>
          <p:cNvPr id="7" name="Content Placeholder 6"/>
          <p:cNvSpPr>
            <a:spLocks noGrp="1"/>
          </p:cNvSpPr>
          <p:nvPr>
            <p:ph sz="half" idx="1"/>
          </p:nvPr>
        </p:nvSpPr>
        <p:spPr>
          <a:xfrm>
            <a:off x="228600" y="1295400"/>
            <a:ext cx="5384800" cy="4525963"/>
          </a:xfrm>
        </p:spPr>
        <p:txBody>
          <a:bodyPr/>
          <a:lstStyle/>
          <a:p>
            <a:r>
              <a:rPr lang="en-US" dirty="0"/>
              <a:t>HD PPE and supplies are available in Materials Management</a:t>
            </a:r>
          </a:p>
          <a:p>
            <a:pPr lvl="1"/>
            <a:r>
              <a:rPr lang="en-US" dirty="0"/>
              <a:t>HD compliant gloves  </a:t>
            </a:r>
          </a:p>
          <a:p>
            <a:pPr lvl="1"/>
            <a:r>
              <a:rPr lang="en-US" dirty="0"/>
              <a:t>Chemotherapy gowns</a:t>
            </a:r>
          </a:p>
          <a:p>
            <a:pPr lvl="1"/>
            <a:r>
              <a:rPr lang="en-US" dirty="0"/>
              <a:t>Eye protection</a:t>
            </a:r>
          </a:p>
          <a:p>
            <a:pPr lvl="1"/>
            <a:r>
              <a:rPr lang="en-US" dirty="0"/>
              <a:t>N95 respirators</a:t>
            </a:r>
          </a:p>
          <a:p>
            <a:pPr lvl="1"/>
            <a:r>
              <a:rPr lang="en-US" dirty="0"/>
              <a:t>Chemo spill kit with HD Clean wipes</a:t>
            </a:r>
          </a:p>
        </p:txBody>
      </p:sp>
      <p:sp>
        <p:nvSpPr>
          <p:cNvPr id="8" name="Content Placeholder 6"/>
          <p:cNvSpPr>
            <a:spLocks noGrp="1"/>
          </p:cNvSpPr>
          <p:nvPr>
            <p:ph sz="half" idx="2"/>
          </p:nvPr>
        </p:nvSpPr>
        <p:spPr>
          <a:xfrm>
            <a:off x="6172200" y="1294410"/>
            <a:ext cx="5384800" cy="4525963"/>
          </a:xfrm>
        </p:spPr>
        <p:txBody>
          <a:bodyPr/>
          <a:lstStyle/>
          <a:p>
            <a:pPr marL="0" indent="0" algn="ctr">
              <a:buNone/>
            </a:pPr>
            <a:r>
              <a:rPr lang="en-US" b="1" u="sng" dirty="0"/>
              <a:t>PROTECT YOURSELF </a:t>
            </a:r>
          </a:p>
          <a:p>
            <a:r>
              <a:rPr lang="en-US" dirty="0">
                <a:solidFill>
                  <a:srgbClr val="800000"/>
                </a:solidFill>
              </a:rPr>
              <a:t>Know where PPE is located.</a:t>
            </a:r>
          </a:p>
          <a:p>
            <a:r>
              <a:rPr lang="en-US" dirty="0">
                <a:solidFill>
                  <a:srgbClr val="800000"/>
                </a:solidFill>
              </a:rPr>
              <a:t>Know how to use each item correctly.</a:t>
            </a:r>
          </a:p>
          <a:p>
            <a:r>
              <a:rPr lang="en-US" dirty="0">
                <a:solidFill>
                  <a:srgbClr val="800000"/>
                </a:solidFill>
              </a:rPr>
              <a:t>Use PPE provided </a:t>
            </a:r>
            <a:r>
              <a:rPr lang="en-US" u="sng" dirty="0">
                <a:solidFill>
                  <a:srgbClr val="800000"/>
                </a:solidFill>
              </a:rPr>
              <a:t>every time</a:t>
            </a:r>
            <a:r>
              <a:rPr lang="en-US" dirty="0">
                <a:solidFill>
                  <a:srgbClr val="800000"/>
                </a:solidFill>
              </a:rPr>
              <a:t> you handle HD.</a:t>
            </a:r>
          </a:p>
        </p:txBody>
      </p:sp>
      <p:sp>
        <p:nvSpPr>
          <p:cNvPr id="3" name="Slide Number Placeholder 2"/>
          <p:cNvSpPr>
            <a:spLocks noGrp="1"/>
          </p:cNvSpPr>
          <p:nvPr>
            <p:ph type="sldNum" sz="quarter" idx="12"/>
          </p:nvPr>
        </p:nvSpPr>
        <p:spPr/>
        <p:txBody>
          <a:bodyPr/>
          <a:lstStyle/>
          <a:p>
            <a:fld id="{7ED82A62-F42C-4DB0-B9C7-0E29F2BD7E77}" type="slidenum">
              <a:rPr lang="en-US" smtClean="0"/>
              <a:t>35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spTree>
    <p:extLst>
      <p:ext uri="{BB962C8B-B14F-4D97-AF65-F5344CB8AC3E}">
        <p14:creationId xmlns:p14="http://schemas.microsoft.com/office/powerpoint/2010/main" val="429998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stretch>
            <a:fillRect/>
          </a:stretch>
        </p:blipFill>
        <p:spPr>
          <a:xfrm>
            <a:off x="0" y="2133600"/>
            <a:ext cx="3396914" cy="2750680"/>
          </a:xfrm>
          <a:prstGeom prst="rect">
            <a:avLst/>
          </a:prstGeom>
        </p:spPr>
      </p:pic>
      <p:sp>
        <p:nvSpPr>
          <p:cNvPr id="2" name="Title 1">
            <a:extLst>
              <a:ext uri="{FF2B5EF4-FFF2-40B4-BE49-F238E27FC236}">
                <a16:creationId xmlns:a16="http://schemas.microsoft.com/office/drawing/2014/main" id="{53512862-F50C-4A1E-8ACE-F89893772785}"/>
              </a:ext>
            </a:extLst>
          </p:cNvPr>
          <p:cNvSpPr>
            <a:spLocks noGrp="1"/>
          </p:cNvSpPr>
          <p:nvPr>
            <p:ph type="title"/>
          </p:nvPr>
        </p:nvSpPr>
        <p:spPr>
          <a:xfrm>
            <a:off x="1447800" y="152400"/>
            <a:ext cx="10134600" cy="762000"/>
          </a:xfrm>
        </p:spPr>
        <p:txBody>
          <a:bodyPr>
            <a:normAutofit/>
          </a:bodyPr>
          <a:lstStyle/>
          <a:p>
            <a:r>
              <a:rPr lang="en-US" b="1" dirty="0"/>
              <a:t>HD SPILL RESPONSE</a:t>
            </a:r>
          </a:p>
        </p:txBody>
      </p:sp>
      <p:pic>
        <p:nvPicPr>
          <p:cNvPr id="5" name="Content Placeholder 4"/>
          <p:cNvPicPr>
            <a:picLocks noGrp="1" noChangeAspect="1"/>
          </p:cNvPicPr>
          <p:nvPr>
            <p:ph idx="1"/>
          </p:nvPr>
        </p:nvPicPr>
        <p:blipFill>
          <a:blip r:embed="rId3"/>
          <a:stretch>
            <a:fillRect/>
          </a:stretch>
        </p:blipFill>
        <p:spPr>
          <a:xfrm>
            <a:off x="3253416" y="854745"/>
            <a:ext cx="5060303" cy="5984861"/>
          </a:xfrm>
          <a:prstGeom prst="rect">
            <a:avLst/>
          </a:prstGeom>
        </p:spPr>
      </p:pic>
      <p:sp>
        <p:nvSpPr>
          <p:cNvPr id="3" name="Slide Number Placeholder 2"/>
          <p:cNvSpPr>
            <a:spLocks noGrp="1"/>
          </p:cNvSpPr>
          <p:nvPr>
            <p:ph type="sldNum" sz="quarter" idx="12"/>
          </p:nvPr>
        </p:nvSpPr>
        <p:spPr/>
        <p:txBody>
          <a:bodyPr/>
          <a:lstStyle/>
          <a:p>
            <a:fld id="{7ED82A62-F42C-4DB0-B9C7-0E29F2BD7E77}" type="slidenum">
              <a:rPr lang="en-US" smtClean="0"/>
              <a:t>36</a:t>
            </a:fld>
            <a:endParaRPr lang="en-US" dirty="0"/>
          </a:p>
        </p:txBody>
      </p:sp>
      <p:sp>
        <p:nvSpPr>
          <p:cNvPr id="6" name="TextBox 5"/>
          <p:cNvSpPr txBox="1"/>
          <p:nvPr/>
        </p:nvSpPr>
        <p:spPr>
          <a:xfrm>
            <a:off x="8458200" y="3847176"/>
            <a:ext cx="3418093" cy="2308324"/>
          </a:xfrm>
          <a:prstGeom prst="rect">
            <a:avLst/>
          </a:prstGeom>
          <a:solidFill>
            <a:schemeClr val="accent1">
              <a:lumMod val="40000"/>
              <a:lumOff val="60000"/>
            </a:schemeClr>
          </a:solidFill>
        </p:spPr>
        <p:txBody>
          <a:bodyPr wrap="square" rtlCol="0">
            <a:spAutoFit/>
          </a:bodyPr>
          <a:lstStyle/>
          <a:p>
            <a:pPr algn="ctr"/>
            <a:r>
              <a:rPr lang="en-US" b="1" dirty="0"/>
              <a:t>For a major spill or if you need assistance with a minor spill:</a:t>
            </a:r>
          </a:p>
          <a:p>
            <a:endParaRPr lang="en-US" dirty="0"/>
          </a:p>
          <a:p>
            <a:r>
              <a:rPr lang="en-US" dirty="0"/>
              <a:t>In hospital: Call University Police, 911 (cell phone 631-632-3333)</a:t>
            </a:r>
          </a:p>
          <a:p>
            <a:endParaRPr lang="en-US" dirty="0"/>
          </a:p>
          <a:p>
            <a:r>
              <a:rPr lang="en-US" dirty="0"/>
              <a:t>Hospital Off-sites: Call local police at 911</a:t>
            </a:r>
          </a:p>
        </p:txBody>
      </p:sp>
      <p:sp>
        <p:nvSpPr>
          <p:cNvPr id="10" name="TextBox 9"/>
          <p:cNvSpPr txBox="1"/>
          <p:nvPr/>
        </p:nvSpPr>
        <p:spPr>
          <a:xfrm>
            <a:off x="231228" y="920226"/>
            <a:ext cx="2511972" cy="646331"/>
          </a:xfrm>
          <a:prstGeom prst="rect">
            <a:avLst/>
          </a:prstGeom>
          <a:solidFill>
            <a:schemeClr val="accent1">
              <a:lumMod val="40000"/>
              <a:lumOff val="60000"/>
            </a:schemeClr>
          </a:solidFill>
        </p:spPr>
        <p:txBody>
          <a:bodyPr wrap="square" rtlCol="0">
            <a:spAutoFit/>
          </a:bodyPr>
          <a:lstStyle/>
          <a:p>
            <a:pPr algn="ctr"/>
            <a:r>
              <a:rPr lang="en-US" b="1" dirty="0"/>
              <a:t>For Minor Spills, trained staff use spill kit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71216"/>
            <a:ext cx="3276600" cy="575702"/>
          </a:xfrm>
          <a:prstGeom prst="rect">
            <a:avLst/>
          </a:prstGeom>
        </p:spPr>
      </p:pic>
    </p:spTree>
    <p:extLst>
      <p:ext uri="{BB962C8B-B14F-4D97-AF65-F5344CB8AC3E}">
        <p14:creationId xmlns:p14="http://schemas.microsoft.com/office/powerpoint/2010/main" val="2770661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b="1" dirty="0"/>
              <a:t>HANDLING BODY EXCRETA</a:t>
            </a:r>
          </a:p>
        </p:txBody>
      </p:sp>
      <p:sp>
        <p:nvSpPr>
          <p:cNvPr id="4" name="Content Placeholder 3"/>
          <p:cNvSpPr>
            <a:spLocks noGrp="1"/>
          </p:cNvSpPr>
          <p:nvPr>
            <p:ph sz="half" idx="2"/>
          </p:nvPr>
        </p:nvSpPr>
        <p:spPr>
          <a:xfrm>
            <a:off x="609600" y="1589314"/>
            <a:ext cx="6857999" cy="4114800"/>
          </a:xfrm>
        </p:spPr>
        <p:txBody>
          <a:bodyPr>
            <a:noAutofit/>
          </a:bodyPr>
          <a:lstStyle/>
          <a:p>
            <a:r>
              <a:rPr lang="en-US" dirty="0"/>
              <a:t>Staff handling excreta (i.e., blood, urine, stool or vomit) or soiled linen from a patient who received HD in the last 48 hours must wear double HD compliant gloves and a chemotherapy gown.  </a:t>
            </a:r>
          </a:p>
          <a:p>
            <a:pPr lvl="1"/>
            <a:r>
              <a:rPr lang="en-US" dirty="0"/>
              <a:t>If splashing likely, wear eye protection.</a:t>
            </a:r>
          </a:p>
          <a:p>
            <a:r>
              <a:rPr lang="en-US" dirty="0"/>
              <a:t>When disposing excreta in toilet or hopper, close lid or cover with chux or other covering (not linen).</a:t>
            </a:r>
          </a:p>
          <a:p>
            <a:r>
              <a:rPr lang="en-US" dirty="0"/>
              <a:t>If excreta in diapers, dispose in yellow bags.</a:t>
            </a:r>
          </a:p>
          <a:p>
            <a:r>
              <a:rPr lang="en-US" dirty="0"/>
              <a:t>Once done handling excreta, remove gloves and then wash hands with soap and water.</a:t>
            </a:r>
          </a:p>
        </p:txBody>
      </p:sp>
      <p:sp>
        <p:nvSpPr>
          <p:cNvPr id="2" name="Slide Number Placeholder 1"/>
          <p:cNvSpPr>
            <a:spLocks noGrp="1"/>
          </p:cNvSpPr>
          <p:nvPr>
            <p:ph type="sldNum" sz="quarter" idx="12"/>
          </p:nvPr>
        </p:nvSpPr>
        <p:spPr/>
        <p:txBody>
          <a:bodyPr/>
          <a:lstStyle/>
          <a:p>
            <a:fld id="{7ED82A62-F42C-4DB0-B9C7-0E29F2BD7E77}" type="slidenum">
              <a:rPr lang="en-US" smtClean="0"/>
              <a:t>37</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2971800" cy="533400"/>
          </a:xfrm>
          <a:prstGeom prst="rect">
            <a:avLst/>
          </a:prstGeom>
        </p:spPr>
      </p:pic>
      <p:pic>
        <p:nvPicPr>
          <p:cNvPr id="1026" name="Picture 2" descr="hospital hopper toilet - Google Searc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1905001"/>
            <a:ext cx="285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887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3733800"/>
            <a:ext cx="1855998" cy="1924051"/>
          </a:xfrm>
          <a:prstGeom prst="rect">
            <a:avLst/>
          </a:prstGeom>
        </p:spPr>
      </p:pic>
      <p:sp>
        <p:nvSpPr>
          <p:cNvPr id="4" name="Title 1"/>
          <p:cNvSpPr>
            <a:spLocks noGrp="1"/>
          </p:cNvSpPr>
          <p:nvPr>
            <p:ph type="title"/>
          </p:nvPr>
        </p:nvSpPr>
        <p:spPr>
          <a:xfrm>
            <a:off x="1280748" y="115764"/>
            <a:ext cx="10301654" cy="762000"/>
          </a:xfrm>
        </p:spPr>
        <p:txBody>
          <a:bodyPr/>
          <a:lstStyle/>
          <a:p>
            <a:r>
              <a:rPr lang="en-US" b="1" dirty="0"/>
              <a:t>WASTE DISPOSAL </a:t>
            </a:r>
          </a:p>
        </p:txBody>
      </p:sp>
      <p:sp>
        <p:nvSpPr>
          <p:cNvPr id="6" name="Text Placeholder 2"/>
          <p:cNvSpPr>
            <a:spLocks noGrp="1"/>
          </p:cNvSpPr>
          <p:nvPr>
            <p:ph type="body" idx="1"/>
          </p:nvPr>
        </p:nvSpPr>
        <p:spPr>
          <a:xfrm>
            <a:off x="169985" y="1139824"/>
            <a:ext cx="5386917" cy="727075"/>
          </a:xfrm>
        </p:spPr>
        <p:txBody>
          <a:bodyPr>
            <a:normAutofit fontScale="92500" lnSpcReduction="20000"/>
          </a:bodyPr>
          <a:lstStyle/>
          <a:p>
            <a:pPr algn="ctr"/>
            <a:r>
              <a:rPr lang="en-US" sz="3300" dirty="0"/>
              <a:t>Trace Chemo</a:t>
            </a:r>
          </a:p>
          <a:p>
            <a:pPr algn="ctr"/>
            <a:r>
              <a:rPr lang="en-US" sz="1700" dirty="0"/>
              <a:t>Yellow Chemo Bag </a:t>
            </a:r>
          </a:p>
        </p:txBody>
      </p:sp>
      <p:sp>
        <p:nvSpPr>
          <p:cNvPr id="11" name="Content Placeholder 3"/>
          <p:cNvSpPr>
            <a:spLocks noGrp="1"/>
          </p:cNvSpPr>
          <p:nvPr>
            <p:ph sz="half" idx="2"/>
          </p:nvPr>
        </p:nvSpPr>
        <p:spPr>
          <a:xfrm>
            <a:off x="609600" y="1866899"/>
            <a:ext cx="4648199" cy="4259264"/>
          </a:xfrm>
        </p:spPr>
        <p:txBody>
          <a:bodyPr>
            <a:normAutofit/>
          </a:bodyPr>
          <a:lstStyle/>
          <a:p>
            <a:r>
              <a:rPr lang="en-US" sz="2000" u="sng" dirty="0"/>
              <a:t>Empty</a:t>
            </a:r>
            <a:r>
              <a:rPr lang="en-US" sz="2000" dirty="0"/>
              <a:t> Vials, Ampules, IV Bags, Tubing</a:t>
            </a:r>
          </a:p>
          <a:p>
            <a:r>
              <a:rPr lang="en-US" sz="2000" u="sng" dirty="0"/>
              <a:t>Empty</a:t>
            </a:r>
            <a:r>
              <a:rPr lang="en-US" sz="2000" dirty="0"/>
              <a:t> Syringes (NO SHARPS)</a:t>
            </a:r>
          </a:p>
          <a:p>
            <a:r>
              <a:rPr lang="en-US" sz="2000" dirty="0"/>
              <a:t>Gowns, Gloves, other PPE</a:t>
            </a:r>
          </a:p>
          <a:p>
            <a:r>
              <a:rPr lang="en-US" sz="2000" dirty="0"/>
              <a:t>Any potentially contaminated debris (i.e., diapers)</a:t>
            </a:r>
          </a:p>
          <a:p>
            <a:endParaRPr lang="en-US" sz="2000" dirty="0"/>
          </a:p>
        </p:txBody>
      </p:sp>
      <p:sp>
        <p:nvSpPr>
          <p:cNvPr id="10" name="Text Placeholder 9"/>
          <p:cNvSpPr>
            <a:spLocks noGrp="1"/>
          </p:cNvSpPr>
          <p:nvPr>
            <p:ph type="body" sz="quarter" idx="3"/>
          </p:nvPr>
        </p:nvSpPr>
        <p:spPr>
          <a:xfrm>
            <a:off x="6193369" y="1104900"/>
            <a:ext cx="5389033" cy="990599"/>
          </a:xfrm>
        </p:spPr>
        <p:txBody>
          <a:bodyPr>
            <a:normAutofit fontScale="55000" lnSpcReduction="20000"/>
          </a:bodyPr>
          <a:lstStyle/>
          <a:p>
            <a:pPr algn="ctr"/>
            <a:endParaRPr lang="en-US" dirty="0"/>
          </a:p>
          <a:p>
            <a:pPr algn="ctr"/>
            <a:r>
              <a:rPr lang="en-US" sz="5900" dirty="0"/>
              <a:t>RCRA Hazardous Drugs</a:t>
            </a:r>
          </a:p>
          <a:p>
            <a:pPr algn="ctr"/>
            <a:r>
              <a:rPr lang="en-US" sz="2900" dirty="0"/>
              <a:t>Black Plastic Container (2 or 8 gallons)</a:t>
            </a:r>
          </a:p>
          <a:p>
            <a:endParaRPr lang="en-US" dirty="0"/>
          </a:p>
        </p:txBody>
      </p:sp>
      <p:sp>
        <p:nvSpPr>
          <p:cNvPr id="13" name="Content Placeholder 8"/>
          <p:cNvSpPr>
            <a:spLocks noGrp="1"/>
          </p:cNvSpPr>
          <p:nvPr>
            <p:ph sz="quarter" idx="4"/>
          </p:nvPr>
        </p:nvSpPr>
        <p:spPr>
          <a:xfrm>
            <a:off x="6193369" y="2095499"/>
            <a:ext cx="5541431" cy="2781301"/>
          </a:xfrm>
        </p:spPr>
        <p:txBody>
          <a:bodyPr>
            <a:normAutofit fontScale="92500" lnSpcReduction="10000"/>
          </a:bodyPr>
          <a:lstStyle/>
          <a:p>
            <a:pPr marL="0" indent="0">
              <a:buNone/>
            </a:pPr>
            <a:r>
              <a:rPr lang="en-US" sz="2000" dirty="0"/>
              <a:t>Only visible/retrievable pharmaceutical agents of the following:</a:t>
            </a:r>
          </a:p>
          <a:p>
            <a:r>
              <a:rPr lang="en-US" sz="2000" dirty="0"/>
              <a:t>RCRA hazardous waste pharmaceuticals (e.g., Warfarin, Mitomycin, Cyclophosphamide, Phenol, Silver Nitrate, Arsenic Trioxide)</a:t>
            </a:r>
          </a:p>
          <a:p>
            <a:r>
              <a:rPr lang="en-US" sz="2000" dirty="0"/>
              <a:t>NIOSH Hazardous Drugs</a:t>
            </a:r>
          </a:p>
          <a:p>
            <a:pPr marL="0" indent="0">
              <a:buNone/>
            </a:pPr>
            <a:endParaRPr lang="en-US" sz="2000" dirty="0"/>
          </a:p>
          <a:p>
            <a:pPr marL="0" indent="0">
              <a:buNone/>
            </a:pPr>
            <a:r>
              <a:rPr lang="en-US" sz="2000" dirty="0"/>
              <a:t>Black containers are typically located in         Medication Rooms.</a:t>
            </a:r>
          </a:p>
          <a:p>
            <a:pPr marL="0" indent="0">
              <a:buNone/>
            </a:pPr>
            <a:endParaRPr lang="en-US" sz="1600" dirty="0"/>
          </a:p>
        </p:txBody>
      </p:sp>
      <p:sp>
        <p:nvSpPr>
          <p:cNvPr id="2" name="Slide Number Placeholder 1"/>
          <p:cNvSpPr>
            <a:spLocks noGrp="1"/>
          </p:cNvSpPr>
          <p:nvPr>
            <p:ph type="sldNum" sz="quarter" idx="12"/>
          </p:nvPr>
        </p:nvSpPr>
        <p:spPr/>
        <p:txBody>
          <a:bodyPr/>
          <a:lstStyle/>
          <a:p>
            <a:fld id="{7ED82A62-F42C-4DB0-B9C7-0E29F2BD7E77}" type="slidenum">
              <a:rPr lang="en-US" smtClean="0"/>
              <a:t>38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2971800" cy="533400"/>
          </a:xfrm>
          <a:prstGeom prst="rect">
            <a:avLst/>
          </a:prstGeom>
        </p:spPr>
      </p:pic>
      <p:pic>
        <p:nvPicPr>
          <p:cNvPr id="12" name="Picture 11"/>
          <p:cNvPicPr>
            <a:picLocks noChangeAspect="1"/>
          </p:cNvPicPr>
          <p:nvPr/>
        </p:nvPicPr>
        <p:blipFill>
          <a:blip r:embed="rId4"/>
          <a:stretch>
            <a:fillRect/>
          </a:stretch>
        </p:blipFill>
        <p:spPr>
          <a:xfrm>
            <a:off x="462897" y="3763963"/>
            <a:ext cx="2362200" cy="2362200"/>
          </a:xfrm>
          <a:prstGeom prst="rect">
            <a:avLst/>
          </a:prstGeom>
        </p:spPr>
      </p:pic>
      <p:sp>
        <p:nvSpPr>
          <p:cNvPr id="15" name="TextBox 14"/>
          <p:cNvSpPr txBox="1"/>
          <p:nvPr/>
        </p:nvSpPr>
        <p:spPr>
          <a:xfrm>
            <a:off x="3124200" y="5202833"/>
            <a:ext cx="6858000" cy="923330"/>
          </a:xfrm>
          <a:prstGeom prst="rect">
            <a:avLst/>
          </a:prstGeom>
          <a:solidFill>
            <a:srgbClr val="FFFF00"/>
          </a:solidFill>
        </p:spPr>
        <p:txBody>
          <a:bodyPr wrap="square" rtlCol="0">
            <a:spAutoFit/>
          </a:bodyPr>
          <a:lstStyle/>
          <a:p>
            <a:r>
              <a:rPr lang="en-US" b="1" dirty="0"/>
              <a:t>IMPORTANT: </a:t>
            </a:r>
          </a:p>
          <a:p>
            <a:r>
              <a:rPr lang="en-US" dirty="0"/>
              <a:t>Expired or unused medications are returned to Pharmacy.</a:t>
            </a:r>
          </a:p>
          <a:p>
            <a:r>
              <a:rPr lang="en-US" dirty="0"/>
              <a:t>Waste questions:  Call Environmental Health &amp; Safety (EH&amp;S) at 4-6783</a:t>
            </a:r>
          </a:p>
        </p:txBody>
      </p:sp>
    </p:spTree>
    <p:extLst>
      <p:ext uri="{BB962C8B-B14F-4D97-AF65-F5344CB8AC3E}">
        <p14:creationId xmlns:p14="http://schemas.microsoft.com/office/powerpoint/2010/main" val="3666458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b="1" dirty="0"/>
              <a:t>WASTE DISPOSAL </a:t>
            </a:r>
          </a:p>
        </p:txBody>
      </p:sp>
      <p:sp>
        <p:nvSpPr>
          <p:cNvPr id="3" name="Text Placeholder 2"/>
          <p:cNvSpPr>
            <a:spLocks noGrp="1"/>
          </p:cNvSpPr>
          <p:nvPr>
            <p:ph type="body" idx="1"/>
          </p:nvPr>
        </p:nvSpPr>
        <p:spPr/>
        <p:txBody>
          <a:bodyPr>
            <a:normAutofit/>
          </a:bodyPr>
          <a:lstStyle/>
          <a:p>
            <a:r>
              <a:rPr lang="en-US" sz="3200" dirty="0"/>
              <a:t>Controlled Substances</a:t>
            </a:r>
          </a:p>
        </p:txBody>
      </p:sp>
      <p:sp>
        <p:nvSpPr>
          <p:cNvPr id="4" name="Content Placeholder 3"/>
          <p:cNvSpPr>
            <a:spLocks noGrp="1"/>
          </p:cNvSpPr>
          <p:nvPr>
            <p:ph sz="half" idx="2"/>
          </p:nvPr>
        </p:nvSpPr>
        <p:spPr>
          <a:xfrm>
            <a:off x="609601" y="2174875"/>
            <a:ext cx="4876799" cy="3692525"/>
          </a:xfrm>
        </p:spPr>
        <p:txBody>
          <a:bodyPr>
            <a:noAutofit/>
          </a:bodyPr>
          <a:lstStyle/>
          <a:p>
            <a:r>
              <a:rPr lang="en-US" dirty="0"/>
              <a:t>Dispose all forms of controlled substances waste (liquid, pills, patches, tablets and IV solutions) into the Stericycle CSRx containers.</a:t>
            </a:r>
          </a:p>
          <a:p>
            <a:r>
              <a:rPr lang="en-US" dirty="0"/>
              <a:t>Containers are typically located in medication rooms.</a:t>
            </a:r>
          </a:p>
          <a:p>
            <a:r>
              <a:rPr lang="en-US" dirty="0"/>
              <a:t>Contains a pre-loaded deactivating agent-deterrent.</a:t>
            </a:r>
          </a:p>
        </p:txBody>
      </p:sp>
      <p:sp>
        <p:nvSpPr>
          <p:cNvPr id="2" name="Slide Number Placeholder 1"/>
          <p:cNvSpPr>
            <a:spLocks noGrp="1"/>
          </p:cNvSpPr>
          <p:nvPr>
            <p:ph type="sldNum" sz="quarter" idx="12"/>
          </p:nvPr>
        </p:nvSpPr>
        <p:spPr/>
        <p:txBody>
          <a:bodyPr/>
          <a:lstStyle/>
          <a:p>
            <a:fld id="{7ED82A62-F42C-4DB0-B9C7-0E29F2BD7E77}" type="slidenum">
              <a:rPr lang="en-US" smtClean="0"/>
              <a:t>39</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2971800" cy="533400"/>
          </a:xfrm>
          <a:prstGeom prst="rect">
            <a:avLst/>
          </a:prstGeom>
        </p:spPr>
      </p:pic>
      <p:pic>
        <p:nvPicPr>
          <p:cNvPr id="1030" name="Picture 6" descr="Article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81200"/>
            <a:ext cx="5470769"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288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2362200" y="105401"/>
            <a:ext cx="10972800" cy="762000"/>
          </a:xfrm>
        </p:spPr>
        <p:txBody>
          <a:bodyPr>
            <a:normAutofit/>
          </a:bodyPr>
          <a:lstStyle/>
          <a:p>
            <a:r>
              <a:rPr lang="en-US" b="1" dirty="0"/>
              <a:t>WHAT MAKES A DRUG HAZARDOUS?</a:t>
            </a:r>
          </a:p>
        </p:txBody>
      </p:sp>
      <p:sp>
        <p:nvSpPr>
          <p:cNvPr id="3" name="Content Placeholder 2"/>
          <p:cNvSpPr>
            <a:spLocks noGrp="1"/>
          </p:cNvSpPr>
          <p:nvPr>
            <p:ph idx="1"/>
          </p:nvPr>
        </p:nvSpPr>
        <p:spPr>
          <a:xfrm>
            <a:off x="-5765800" y="4041838"/>
            <a:ext cx="10972800" cy="4373563"/>
          </a:xfrm>
        </p:spPr>
        <p:txBody>
          <a:bodyPr>
            <a:normAutofit/>
          </a:bodyPr>
          <a:lstStyle/>
          <a:p>
            <a:pPr marL="0" indent="0">
              <a:buNone/>
            </a:pPr>
            <a:endParaRPr lang="en-US" sz="3000" dirty="0"/>
          </a:p>
          <a:p>
            <a:pPr marL="0" indent="0">
              <a:buNone/>
            </a:pPr>
            <a:endParaRPr lang="en-US" sz="3000" dirty="0"/>
          </a:p>
        </p:txBody>
      </p:sp>
      <p:sp>
        <p:nvSpPr>
          <p:cNvPr id="2" name="Slide Number Placeholder 1"/>
          <p:cNvSpPr>
            <a:spLocks noGrp="1"/>
          </p:cNvSpPr>
          <p:nvPr>
            <p:ph type="sldNum" sz="quarter" idx="12"/>
          </p:nvPr>
        </p:nvSpPr>
        <p:spPr/>
        <p:txBody>
          <a:bodyPr/>
          <a:lstStyle/>
          <a:p>
            <a:fld id="{7ED82A62-F42C-4DB0-B9C7-0E29F2BD7E77}" type="slidenum">
              <a:rPr lang="en-US" smtClean="0"/>
              <a:t>4</a:t>
            </a:fld>
            <a:endParaRPr lang="en-US" dirty="0"/>
          </a:p>
        </p:txBody>
      </p:sp>
      <p:sp>
        <p:nvSpPr>
          <p:cNvPr id="4" name="Rectangle 3"/>
          <p:cNvSpPr/>
          <p:nvPr/>
        </p:nvSpPr>
        <p:spPr>
          <a:xfrm>
            <a:off x="152400" y="6369481"/>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r>
              <a:rPr lang="en-US" sz="1200" dirty="0">
                <a:solidFill>
                  <a:srgbClr val="000000"/>
                </a:solidFill>
              </a:rPr>
              <a:t>.</a:t>
            </a:r>
            <a:endParaRPr lang="en-US" sz="1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1216"/>
            <a:ext cx="3276600" cy="575702"/>
          </a:xfrm>
          <a:prstGeom prst="rect">
            <a:avLst/>
          </a:prstGeom>
        </p:spPr>
      </p:pic>
      <p:sp>
        <p:nvSpPr>
          <p:cNvPr id="13" name="Rounded Rectangle 12"/>
          <p:cNvSpPr/>
          <p:nvPr/>
        </p:nvSpPr>
        <p:spPr>
          <a:xfrm>
            <a:off x="597724" y="1043583"/>
            <a:ext cx="2999729" cy="7486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Carcinogenic</a:t>
            </a:r>
          </a:p>
        </p:txBody>
      </p:sp>
      <p:sp>
        <p:nvSpPr>
          <p:cNvPr id="18" name="Rounded Rectangle 17"/>
          <p:cNvSpPr/>
          <p:nvPr/>
        </p:nvSpPr>
        <p:spPr>
          <a:xfrm>
            <a:off x="621475" y="5165728"/>
            <a:ext cx="7659714" cy="8966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Structure and toxicity profiles of new drugs that are the same as drugs considered hazardous by the above criteria </a:t>
            </a:r>
          </a:p>
        </p:txBody>
      </p:sp>
      <p:sp>
        <p:nvSpPr>
          <p:cNvPr id="19" name="Rounded Rectangle 18"/>
          <p:cNvSpPr/>
          <p:nvPr/>
        </p:nvSpPr>
        <p:spPr>
          <a:xfrm>
            <a:off x="609600" y="4281337"/>
            <a:ext cx="2999729" cy="7486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Genotoxic</a:t>
            </a:r>
          </a:p>
        </p:txBody>
      </p:sp>
      <p:sp>
        <p:nvSpPr>
          <p:cNvPr id="20" name="Rounded Rectangle 19"/>
          <p:cNvSpPr/>
          <p:nvPr/>
        </p:nvSpPr>
        <p:spPr>
          <a:xfrm>
            <a:off x="621475" y="2639491"/>
            <a:ext cx="2999729" cy="7486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Reproductive Toxicity </a:t>
            </a:r>
          </a:p>
        </p:txBody>
      </p:sp>
      <p:sp>
        <p:nvSpPr>
          <p:cNvPr id="21" name="Rounded Rectangle 20"/>
          <p:cNvSpPr/>
          <p:nvPr/>
        </p:nvSpPr>
        <p:spPr>
          <a:xfrm>
            <a:off x="609600" y="1837847"/>
            <a:ext cx="2999729" cy="7486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Teratogenicity </a:t>
            </a:r>
          </a:p>
        </p:txBody>
      </p:sp>
      <p:sp>
        <p:nvSpPr>
          <p:cNvPr id="22" name="Rounded Rectangle 21"/>
          <p:cNvSpPr/>
          <p:nvPr/>
        </p:nvSpPr>
        <p:spPr>
          <a:xfrm>
            <a:off x="621475" y="3457750"/>
            <a:ext cx="2999729" cy="7486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Organ Toxicity </a:t>
            </a:r>
          </a:p>
        </p:txBody>
      </p:sp>
      <p:sp>
        <p:nvSpPr>
          <p:cNvPr id="14" name="Content Placeholder 2"/>
          <p:cNvSpPr txBox="1">
            <a:spLocks/>
          </p:cNvSpPr>
          <p:nvPr/>
        </p:nvSpPr>
        <p:spPr>
          <a:xfrm>
            <a:off x="4267200" y="1161043"/>
            <a:ext cx="6634092" cy="2895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According to the </a:t>
            </a:r>
            <a:r>
              <a:rPr lang="en-US" b="1" dirty="0"/>
              <a:t>National Institute for Occupational Safety and Health (NIOSH)</a:t>
            </a:r>
            <a:r>
              <a:rPr lang="en-US" dirty="0"/>
              <a:t>, a drug is considered hazardous if it exhibits one or more of these characteristics: </a:t>
            </a:r>
          </a:p>
          <a:p>
            <a:pPr marL="0" indent="0">
              <a:buFont typeface="Arial" pitchFamily="34" charset="0"/>
              <a:buNone/>
            </a:pPr>
            <a:endParaRPr lang="en-US" dirty="0"/>
          </a:p>
        </p:txBody>
      </p:sp>
    </p:spTree>
    <p:extLst>
      <p:ext uri="{BB962C8B-B14F-4D97-AF65-F5344CB8AC3E}">
        <p14:creationId xmlns:p14="http://schemas.microsoft.com/office/powerpoint/2010/main" val="1129646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43304"/>
            <a:ext cx="10972800" cy="762000"/>
          </a:xfrm>
        </p:spPr>
        <p:txBody>
          <a:bodyPr/>
          <a:lstStyle/>
          <a:p>
            <a:r>
              <a:rPr lang="en-US" b="1" dirty="0"/>
              <a:t>SUMMARY</a:t>
            </a:r>
          </a:p>
        </p:txBody>
      </p:sp>
      <p:sp>
        <p:nvSpPr>
          <p:cNvPr id="3" name="Content Placeholder 2"/>
          <p:cNvSpPr>
            <a:spLocks noGrp="1"/>
          </p:cNvSpPr>
          <p:nvPr>
            <p:ph idx="1"/>
          </p:nvPr>
        </p:nvSpPr>
        <p:spPr>
          <a:xfrm>
            <a:off x="914400" y="1742518"/>
            <a:ext cx="10210800" cy="4373563"/>
          </a:xfrm>
        </p:spPr>
        <p:txBody>
          <a:bodyPr>
            <a:normAutofit fontScale="92500" lnSpcReduction="20000"/>
          </a:bodyPr>
          <a:lstStyle/>
          <a:p>
            <a:r>
              <a:rPr lang="en-US" sz="3000" dirty="0"/>
              <a:t>As defined by NIOSH, a HD is any drug identified by at least one of these criteria: carcinogenicity, teratogenicity or other developmental toxicity, reproductive toxicity in humans, organ toxicity at low doses in humans or animals, genotoxicity, or new drugs that mimic existing HD in structure or toxicity. </a:t>
            </a:r>
          </a:p>
          <a:p>
            <a:r>
              <a:rPr lang="en-US" sz="3000" dirty="0"/>
              <a:t>Healthcare workers may be exposed to HD at many points during its life cycle.</a:t>
            </a:r>
          </a:p>
          <a:p>
            <a:r>
              <a:rPr lang="en-US" sz="3000" dirty="0"/>
              <a:t>Workers can be protected from exposure through engineering and administrative controls, work practices and PPE.</a:t>
            </a:r>
          </a:p>
          <a:p>
            <a:r>
              <a:rPr lang="en-US" sz="3000" dirty="0"/>
              <a:t>For more information, refer to applicable policies listed on next slide or contact a Pharmacy Manager.</a:t>
            </a:r>
          </a:p>
          <a:p>
            <a:endParaRPr lang="en-US" sz="2600" dirty="0"/>
          </a:p>
          <a:p>
            <a:endParaRPr lang="en-US" sz="2600" dirty="0"/>
          </a:p>
          <a:p>
            <a:endParaRPr lang="en-US" sz="2600" dirty="0"/>
          </a:p>
        </p:txBody>
      </p:sp>
      <p:sp>
        <p:nvSpPr>
          <p:cNvPr id="5" name="Slide Number Placeholder 4"/>
          <p:cNvSpPr>
            <a:spLocks noGrp="1"/>
          </p:cNvSpPr>
          <p:nvPr>
            <p:ph type="sldNum" sz="quarter" idx="12"/>
          </p:nvPr>
        </p:nvSpPr>
        <p:spPr/>
        <p:txBody>
          <a:bodyPr/>
          <a:lstStyle/>
          <a:p>
            <a:fld id="{7ED82A62-F42C-4DB0-B9C7-0E29F2BD7E77}" type="slidenum">
              <a:rPr lang="en-US" smtClean="0"/>
              <a:t>40</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2971800" cy="533400"/>
          </a:xfrm>
          <a:prstGeom prst="rect">
            <a:avLst/>
          </a:prstGeom>
        </p:spPr>
      </p:pic>
    </p:spTree>
    <p:extLst>
      <p:ext uri="{BB962C8B-B14F-4D97-AF65-F5344CB8AC3E}">
        <p14:creationId xmlns:p14="http://schemas.microsoft.com/office/powerpoint/2010/main" val="1115682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43304"/>
            <a:ext cx="10972800" cy="762000"/>
          </a:xfrm>
        </p:spPr>
        <p:txBody>
          <a:bodyPr/>
          <a:lstStyle/>
          <a:p>
            <a:r>
              <a:rPr lang="en-US" b="1" dirty="0"/>
              <a:t>APPLICABLE POLICIES</a:t>
            </a:r>
          </a:p>
        </p:txBody>
      </p:sp>
      <p:sp>
        <p:nvSpPr>
          <p:cNvPr id="3" name="Content Placeholder 2"/>
          <p:cNvSpPr>
            <a:spLocks noGrp="1"/>
          </p:cNvSpPr>
          <p:nvPr>
            <p:ph idx="1"/>
          </p:nvPr>
        </p:nvSpPr>
        <p:spPr>
          <a:xfrm>
            <a:off x="914400" y="1962809"/>
            <a:ext cx="10515600" cy="4056992"/>
          </a:xfrm>
        </p:spPr>
        <p:txBody>
          <a:bodyPr>
            <a:normAutofit fontScale="92500"/>
          </a:bodyPr>
          <a:lstStyle/>
          <a:p>
            <a:r>
              <a:rPr lang="en-US" u="sng" dirty="0">
                <a:hlinkClick r:id="rId2"/>
              </a:rPr>
              <a:t>MM0081 Hazardous Drugs Management</a:t>
            </a:r>
          </a:p>
          <a:p>
            <a:r>
              <a:rPr lang="en-US" u="sng" dirty="0">
                <a:hlinkClick r:id="rId2"/>
              </a:rPr>
              <a:t>MM0067  Chemotherapy Medications</a:t>
            </a:r>
            <a:endParaRPr lang="en-US" dirty="0"/>
          </a:p>
          <a:p>
            <a:r>
              <a:rPr lang="en-US" u="sng" dirty="0">
                <a:hlinkClick r:id="rId3"/>
              </a:rPr>
              <a:t>MM0068 Intravenous Monoclonal Antibody Administration</a:t>
            </a:r>
            <a:r>
              <a:rPr lang="en-US" u="sng" dirty="0"/>
              <a:t> </a:t>
            </a:r>
            <a:endParaRPr lang="en-US" dirty="0"/>
          </a:p>
          <a:p>
            <a:r>
              <a:rPr lang="en-US" u="sng" dirty="0">
                <a:hlinkClick r:id="rId4"/>
              </a:rPr>
              <a:t>MM0074 Aerosolized Ribavirin Administration for Adult Patients</a:t>
            </a:r>
            <a:r>
              <a:rPr lang="en-US" u="sng" dirty="0"/>
              <a:t> </a:t>
            </a:r>
            <a:endParaRPr lang="en-US" dirty="0"/>
          </a:p>
          <a:p>
            <a:r>
              <a:rPr lang="en-US" u="sng" dirty="0">
                <a:hlinkClick r:id="rId5"/>
              </a:rPr>
              <a:t>EC0051 Management of Contaminated Personal Clothing</a:t>
            </a:r>
            <a:endParaRPr lang="en-US" dirty="0"/>
          </a:p>
          <a:p>
            <a:r>
              <a:rPr lang="en-US" u="sng" dirty="0">
                <a:hlinkClick r:id="rId6"/>
              </a:rPr>
              <a:t>MM0084 Pharmaceutical Waste Management</a:t>
            </a:r>
            <a:endParaRPr lang="en-US" dirty="0"/>
          </a:p>
          <a:p>
            <a:r>
              <a:rPr lang="en-US" dirty="0">
                <a:hlinkClick r:id="rId7"/>
              </a:rPr>
              <a:t>P105 Equal Opportunity/Affirmative Action (University Policy)</a:t>
            </a:r>
            <a:endParaRPr lang="en-US" dirty="0"/>
          </a:p>
          <a:p>
            <a:endParaRPr lang="en-US" sz="3600" dirty="0"/>
          </a:p>
          <a:p>
            <a:endParaRPr lang="en-US" sz="2600" dirty="0"/>
          </a:p>
        </p:txBody>
      </p:sp>
      <p:sp>
        <p:nvSpPr>
          <p:cNvPr id="5" name="Slide Number Placeholder 4"/>
          <p:cNvSpPr>
            <a:spLocks noGrp="1"/>
          </p:cNvSpPr>
          <p:nvPr>
            <p:ph type="sldNum" sz="quarter" idx="12"/>
          </p:nvPr>
        </p:nvSpPr>
        <p:spPr/>
        <p:txBody>
          <a:bodyPr/>
          <a:lstStyle/>
          <a:p>
            <a:fld id="{7ED82A62-F42C-4DB0-B9C7-0E29F2BD7E77}" type="slidenum">
              <a:rPr lang="en-US" smtClean="0"/>
              <a:t>41</a:t>
            </a:fld>
            <a:endParaRPr lang="en-US" dirty="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152400"/>
            <a:ext cx="2971800" cy="533400"/>
          </a:xfrm>
          <a:prstGeom prst="rect">
            <a:avLst/>
          </a:prstGeom>
        </p:spPr>
      </p:pic>
    </p:spTree>
    <p:extLst>
      <p:ext uri="{BB962C8B-B14F-4D97-AF65-F5344CB8AC3E}">
        <p14:creationId xmlns:p14="http://schemas.microsoft.com/office/powerpoint/2010/main" val="3190739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9130"/>
            <a:ext cx="10972800" cy="762000"/>
          </a:xfrm>
        </p:spPr>
        <p:txBody>
          <a:bodyPr/>
          <a:lstStyle/>
          <a:p>
            <a:r>
              <a:rPr lang="en-US" b="1" dirty="0"/>
              <a:t>RESOURCES</a:t>
            </a:r>
          </a:p>
        </p:txBody>
      </p:sp>
      <p:sp>
        <p:nvSpPr>
          <p:cNvPr id="5" name="Content Placeholder 4"/>
          <p:cNvSpPr>
            <a:spLocks noGrp="1"/>
          </p:cNvSpPr>
          <p:nvPr>
            <p:ph sz="half" idx="1"/>
          </p:nvPr>
        </p:nvSpPr>
        <p:spPr>
          <a:xfrm>
            <a:off x="457200" y="1421130"/>
            <a:ext cx="5410200" cy="4751070"/>
          </a:xfrm>
          <a:solidFill>
            <a:schemeClr val="accent5">
              <a:lumMod val="20000"/>
              <a:lumOff val="80000"/>
            </a:schemeClr>
          </a:solidFill>
        </p:spPr>
        <p:txBody>
          <a:bodyPr>
            <a:normAutofit fontScale="47500" lnSpcReduction="20000"/>
          </a:bodyPr>
          <a:lstStyle/>
          <a:p>
            <a:pPr marL="0" indent="0">
              <a:buNone/>
            </a:pPr>
            <a:r>
              <a:rPr lang="en-US" sz="5100" b="1" dirty="0"/>
              <a:t>Hospital/University Departments:</a:t>
            </a:r>
          </a:p>
          <a:p>
            <a:pPr marL="0" indent="0">
              <a:buNone/>
            </a:pPr>
            <a:endParaRPr lang="en-US" sz="900" b="1" dirty="0"/>
          </a:p>
          <a:p>
            <a:pPr marL="0" indent="0">
              <a:buNone/>
            </a:pPr>
            <a:endParaRPr lang="en-US" sz="2100" b="1" dirty="0"/>
          </a:p>
          <a:p>
            <a:pPr marL="0" indent="0">
              <a:buNone/>
            </a:pPr>
            <a:r>
              <a:rPr lang="en-US" sz="3800" b="1" dirty="0"/>
              <a:t>Employee Health &amp; Wellness</a:t>
            </a:r>
            <a:r>
              <a:rPr lang="en-US" sz="3800" dirty="0"/>
              <a:t>, 4-7767</a:t>
            </a:r>
          </a:p>
          <a:p>
            <a:pPr lvl="1">
              <a:buFont typeface="Wingdings" panose="05000000000000000000" pitchFamily="2" charset="2"/>
              <a:buChar char="Ø"/>
            </a:pPr>
            <a:r>
              <a:rPr lang="en-US" sz="3200" u="sng" dirty="0">
                <a:hlinkClick r:id="rId2"/>
              </a:rPr>
              <a:t>https://inside.stonybrookmedicine.edu/hr/emphealth/aboutus</a:t>
            </a:r>
            <a:endParaRPr lang="en-US" sz="3200" u="sng" dirty="0"/>
          </a:p>
          <a:p>
            <a:endParaRPr lang="en-US" sz="2500" dirty="0"/>
          </a:p>
          <a:p>
            <a:pPr marL="0" indent="0">
              <a:buNone/>
            </a:pPr>
            <a:r>
              <a:rPr lang="en-US" sz="3800" b="1" dirty="0"/>
              <a:t>Pharmacy</a:t>
            </a:r>
            <a:r>
              <a:rPr lang="en-US" sz="3800" dirty="0"/>
              <a:t>, 4-2680</a:t>
            </a:r>
          </a:p>
          <a:p>
            <a:pPr lvl="1">
              <a:buFont typeface="Wingdings" panose="05000000000000000000" pitchFamily="2" charset="2"/>
              <a:buChar char="Ø"/>
            </a:pPr>
            <a:r>
              <a:rPr lang="en-US" sz="3400" dirty="0">
                <a:hlinkClick r:id="rId3"/>
              </a:rPr>
              <a:t>Hazardous Drugs Assessment of Risk Worksheet </a:t>
            </a:r>
            <a:endParaRPr lang="en-US" sz="3400" dirty="0"/>
          </a:p>
          <a:p>
            <a:pPr lvl="1">
              <a:buFont typeface="Wingdings" panose="05000000000000000000" pitchFamily="2" charset="2"/>
              <a:buChar char="Ø"/>
            </a:pPr>
            <a:r>
              <a:rPr lang="en-US" sz="3400" dirty="0">
                <a:hlinkClick r:id="rId4"/>
              </a:rPr>
              <a:t>Antineoplastic Medication Assessment of Risk Worksheet </a:t>
            </a:r>
            <a:endParaRPr lang="en-US" sz="3400" dirty="0"/>
          </a:p>
          <a:p>
            <a:pPr marL="0" indent="0">
              <a:buNone/>
            </a:pPr>
            <a:r>
              <a:rPr lang="en-US" sz="3200" dirty="0"/>
              <a:t> </a:t>
            </a:r>
          </a:p>
          <a:p>
            <a:pPr marL="0" indent="0">
              <a:buNone/>
            </a:pPr>
            <a:r>
              <a:rPr lang="en-US" sz="3800" b="1" dirty="0"/>
              <a:t>Environmental Health &amp; Safety</a:t>
            </a:r>
            <a:r>
              <a:rPr lang="en-US" sz="3800" dirty="0"/>
              <a:t>, 4-6783</a:t>
            </a:r>
          </a:p>
          <a:p>
            <a:pPr marL="0" indent="0">
              <a:buNone/>
            </a:pPr>
            <a:endParaRPr lang="en-US" sz="2500" dirty="0"/>
          </a:p>
          <a:p>
            <a:pPr marL="0" indent="0">
              <a:buNone/>
            </a:pPr>
            <a:r>
              <a:rPr lang="en-US" sz="3800" b="1" dirty="0"/>
              <a:t>Office of Institutional Diversity and Equity: Accessibility, Disability and Accommodation</a:t>
            </a:r>
            <a:r>
              <a:rPr lang="en-US" sz="3800" dirty="0"/>
              <a:t>, 2-6280</a:t>
            </a:r>
          </a:p>
          <a:p>
            <a:pPr lvl="1">
              <a:buFont typeface="Wingdings" panose="05000000000000000000" pitchFamily="2" charset="2"/>
              <a:buChar char="Ø"/>
            </a:pPr>
            <a:r>
              <a:rPr lang="en-US" sz="3200" u="sng" dirty="0">
                <a:hlinkClick r:id="rId5"/>
              </a:rPr>
              <a:t>https://www.stonybrook.edu/commcms/oide-accessibility/</a:t>
            </a:r>
            <a:endParaRPr lang="en-US" sz="3200" u="sng" dirty="0"/>
          </a:p>
          <a:p>
            <a:pPr marL="0" indent="0">
              <a:buNone/>
            </a:pPr>
            <a:endParaRPr lang="en-US" dirty="0"/>
          </a:p>
          <a:p>
            <a:endParaRPr lang="en-US" dirty="0"/>
          </a:p>
        </p:txBody>
      </p:sp>
      <p:sp>
        <p:nvSpPr>
          <p:cNvPr id="6" name="Content Placeholder 5"/>
          <p:cNvSpPr>
            <a:spLocks noGrp="1"/>
          </p:cNvSpPr>
          <p:nvPr>
            <p:ph sz="half" idx="2"/>
          </p:nvPr>
        </p:nvSpPr>
        <p:spPr>
          <a:xfrm>
            <a:off x="6400800" y="1421130"/>
            <a:ext cx="5181600" cy="4751071"/>
          </a:xfrm>
          <a:solidFill>
            <a:schemeClr val="accent5">
              <a:lumMod val="20000"/>
              <a:lumOff val="80000"/>
            </a:schemeClr>
          </a:solidFill>
        </p:spPr>
        <p:txBody>
          <a:bodyPr>
            <a:normAutofit fontScale="47500" lnSpcReduction="20000"/>
          </a:bodyPr>
          <a:lstStyle/>
          <a:p>
            <a:pPr marL="0" indent="0">
              <a:buNone/>
            </a:pPr>
            <a:r>
              <a:rPr lang="en-US" sz="5100" b="1" dirty="0"/>
              <a:t>Agencies/Associations:</a:t>
            </a:r>
          </a:p>
          <a:p>
            <a:pPr marL="0" indent="0">
              <a:buNone/>
            </a:pPr>
            <a:endParaRPr lang="en-US" sz="2100" b="1" dirty="0"/>
          </a:p>
          <a:p>
            <a:pPr marL="0" indent="0">
              <a:buNone/>
            </a:pPr>
            <a:r>
              <a:rPr lang="en-US" sz="4200" b="1" dirty="0"/>
              <a:t>NIOSH</a:t>
            </a:r>
          </a:p>
          <a:p>
            <a:pPr>
              <a:buFont typeface="Wingdings" panose="05000000000000000000" pitchFamily="2" charset="2"/>
              <a:buChar char="Ø"/>
            </a:pPr>
            <a:r>
              <a:rPr lang="en-US" sz="4200" dirty="0">
                <a:hlinkClick r:id="rId6"/>
              </a:rPr>
              <a:t>https://www.cdc.gov/niosh/topics/hazdrug/</a:t>
            </a:r>
            <a:endParaRPr lang="en-US" sz="4200" dirty="0"/>
          </a:p>
          <a:p>
            <a:pPr>
              <a:buFont typeface="Wingdings" panose="05000000000000000000" pitchFamily="2" charset="2"/>
              <a:buChar char="Ø"/>
            </a:pPr>
            <a:endParaRPr lang="en-US" sz="2500" dirty="0"/>
          </a:p>
          <a:p>
            <a:pPr marL="0" indent="0">
              <a:buNone/>
            </a:pPr>
            <a:r>
              <a:rPr lang="en-US" sz="4200" b="1" dirty="0"/>
              <a:t>Oncology Nursing Society (ONS)</a:t>
            </a:r>
          </a:p>
          <a:p>
            <a:pPr>
              <a:buFont typeface="Wingdings" panose="05000000000000000000" pitchFamily="2" charset="2"/>
              <a:buChar char="Ø"/>
            </a:pPr>
            <a:r>
              <a:rPr lang="en-US" sz="4200" dirty="0">
                <a:hlinkClick r:id="rId7"/>
              </a:rPr>
              <a:t>https://www.ons.org/</a:t>
            </a:r>
            <a:endParaRPr lang="en-US" sz="4200" dirty="0"/>
          </a:p>
          <a:p>
            <a:pPr>
              <a:buFont typeface="Wingdings" panose="05000000000000000000" pitchFamily="2" charset="2"/>
              <a:buChar char="Ø"/>
            </a:pPr>
            <a:endParaRPr lang="en-US" sz="2500" dirty="0"/>
          </a:p>
          <a:p>
            <a:pPr marL="0" indent="0">
              <a:buNone/>
            </a:pPr>
            <a:r>
              <a:rPr lang="en-US" sz="4200" b="1" dirty="0"/>
              <a:t>OSHA</a:t>
            </a:r>
          </a:p>
          <a:p>
            <a:pPr>
              <a:buFont typeface="Wingdings" panose="05000000000000000000" pitchFamily="2" charset="2"/>
              <a:buChar char="Ø"/>
            </a:pPr>
            <a:r>
              <a:rPr lang="en-US" sz="4200" dirty="0">
                <a:hlinkClick r:id="rId8"/>
              </a:rPr>
              <a:t>https://www.osha.gov/SLTC/hazardousdrugs/index.html</a:t>
            </a:r>
            <a:endParaRPr lang="en-US" sz="4200" dirty="0"/>
          </a:p>
          <a:p>
            <a:pPr>
              <a:buFont typeface="Wingdings" panose="05000000000000000000" pitchFamily="2" charset="2"/>
              <a:buChar char="Ø"/>
            </a:pPr>
            <a:endParaRPr lang="en-US" sz="2500" b="1" dirty="0"/>
          </a:p>
          <a:p>
            <a:pPr marL="0" indent="0">
              <a:buNone/>
            </a:pPr>
            <a:r>
              <a:rPr lang="en-US" sz="4200" b="1" dirty="0"/>
              <a:t>United States Pharmacopeia (USP)</a:t>
            </a:r>
          </a:p>
          <a:p>
            <a:pPr>
              <a:buFont typeface="Wingdings" panose="05000000000000000000" pitchFamily="2" charset="2"/>
              <a:buChar char="Ø"/>
            </a:pPr>
            <a:r>
              <a:rPr lang="en-US" sz="4200" dirty="0">
                <a:hlinkClick r:id="rId9"/>
              </a:rPr>
              <a:t>https://www.usp.org/compounding/general-chapter-hazardous-drugs-handling-healthcare</a:t>
            </a:r>
            <a:endParaRPr lang="en-US" sz="4200" dirty="0"/>
          </a:p>
          <a:p>
            <a:pPr marL="0" indent="0">
              <a:buNone/>
            </a:pPr>
            <a:endParaRPr lang="en-US" dirty="0"/>
          </a:p>
        </p:txBody>
      </p:sp>
      <p:sp>
        <p:nvSpPr>
          <p:cNvPr id="4" name="Slide Number Placeholder 3"/>
          <p:cNvSpPr>
            <a:spLocks noGrp="1"/>
          </p:cNvSpPr>
          <p:nvPr>
            <p:ph type="sldNum" sz="quarter" idx="12"/>
          </p:nvPr>
        </p:nvSpPr>
        <p:spPr/>
        <p:txBody>
          <a:bodyPr/>
          <a:lstStyle/>
          <a:p>
            <a:fld id="{7ED82A62-F42C-4DB0-B9C7-0E29F2BD7E77}" type="slidenum">
              <a:rPr lang="en-US" smtClean="0"/>
              <a:t>42</a:t>
            </a:fld>
            <a:endParaRPr lang="en-US" dirty="0"/>
          </a:p>
        </p:txBody>
      </p:sp>
    </p:spTree>
    <p:extLst>
      <p:ext uri="{BB962C8B-B14F-4D97-AF65-F5344CB8AC3E}">
        <p14:creationId xmlns:p14="http://schemas.microsoft.com/office/powerpoint/2010/main" val="1024083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D82A62-F42C-4DB0-B9C7-0E29F2BD7E77}" type="slidenum">
              <a:rPr lang="en-US" smtClean="0"/>
              <a:t>43</a:t>
            </a:fld>
            <a:endParaRPr lang="en-US" dirty="0"/>
          </a:p>
        </p:txBody>
      </p:sp>
      <p:sp>
        <p:nvSpPr>
          <p:cNvPr id="3" name="Rectangle 2"/>
          <p:cNvSpPr/>
          <p:nvPr/>
        </p:nvSpPr>
        <p:spPr>
          <a:xfrm>
            <a:off x="228600" y="228600"/>
            <a:ext cx="11963400" cy="6832640"/>
          </a:xfrm>
          <a:prstGeom prst="rect">
            <a:avLst/>
          </a:prstGeom>
        </p:spPr>
        <p:txBody>
          <a:bodyPr wrap="square">
            <a:spAutoFit/>
          </a:bodyPr>
          <a:lstStyle/>
          <a:p>
            <a:pPr algn="ctr"/>
            <a:r>
              <a:rPr lang="en-US" dirty="0">
                <a:solidFill>
                  <a:srgbClr val="000000"/>
                </a:solidFill>
                <a:latin typeface="Arial" panose="020B0604020202020204" pitchFamily="34" charset="0"/>
              </a:rPr>
              <a:t>ATTESTATION – Hazardous Drug Education</a:t>
            </a:r>
          </a:p>
          <a:p>
            <a:r>
              <a:rPr lang="en-US" sz="2800" dirty="0">
                <a:solidFill>
                  <a:srgbClr val="000000"/>
                </a:solidFill>
                <a:latin typeface="Arial" panose="020B0604020202020204" pitchFamily="34" charset="0"/>
              </a:rPr>
              <a:t> </a:t>
            </a:r>
            <a:endParaRPr lang="en-US" sz="1600" dirty="0">
              <a:solidFill>
                <a:srgbClr val="111113"/>
              </a:solidFill>
              <a:latin typeface="Arial" panose="020B0604020202020204" pitchFamily="34" charset="0"/>
            </a:endParaRPr>
          </a:p>
          <a:p>
            <a:r>
              <a:rPr lang="en-US" sz="1200" dirty="0">
                <a:solidFill>
                  <a:srgbClr val="111113"/>
                </a:solidFill>
                <a:latin typeface="Arial" panose="020B0604020202020204" pitchFamily="34" charset="0"/>
              </a:rPr>
              <a:t>I have completed the Hazardous Drug Educational Program and understand its contents, including, but not limited to, the risks associated with working with hazardous drugs and the proper use of personal protective equipment to minimize exposure. </a:t>
            </a:r>
          </a:p>
          <a:p>
            <a:endParaRPr lang="en-US" sz="1200" dirty="0">
              <a:solidFill>
                <a:srgbClr val="111113"/>
              </a:solidFill>
              <a:latin typeface="Arial" panose="020B0604020202020204" pitchFamily="34" charset="0"/>
            </a:endParaRPr>
          </a:p>
          <a:p>
            <a:r>
              <a:rPr lang="en-US" sz="1200" dirty="0">
                <a:solidFill>
                  <a:srgbClr val="111113"/>
                </a:solidFill>
                <a:latin typeface="Arial" panose="020B0604020202020204" pitchFamily="34" charset="0"/>
              </a:rPr>
              <a:t>I understand that I may ask questions related to Hazardous Drugs to my supervisor and/or departmental leadership. </a:t>
            </a:r>
          </a:p>
          <a:p>
            <a:endParaRPr lang="en-US" sz="1200" dirty="0">
              <a:solidFill>
                <a:srgbClr val="111113"/>
              </a:solidFill>
              <a:latin typeface="Arial" panose="020B0604020202020204" pitchFamily="34" charset="0"/>
            </a:endParaRPr>
          </a:p>
          <a:p>
            <a:r>
              <a:rPr lang="en-US" sz="1200" dirty="0">
                <a:solidFill>
                  <a:srgbClr val="111113"/>
                </a:solidFill>
                <a:latin typeface="Arial" panose="020B0604020202020204" pitchFamily="34" charset="0"/>
              </a:rPr>
              <a:t>I am aware of and understand Stony Brook Medicine's policies and procedures on the proper storage</a:t>
            </a:r>
            <a:r>
              <a:rPr lang="en-US" sz="1200" dirty="0">
                <a:solidFill>
                  <a:srgbClr val="302E32"/>
                </a:solidFill>
                <a:latin typeface="Arial" panose="020B0604020202020204" pitchFamily="34" charset="0"/>
              </a:rPr>
              <a:t>, </a:t>
            </a:r>
            <a:r>
              <a:rPr lang="en-US" sz="1200" dirty="0">
                <a:solidFill>
                  <a:srgbClr val="111113"/>
                </a:solidFill>
                <a:latin typeface="Arial" panose="020B0604020202020204" pitchFamily="34" charset="0"/>
              </a:rPr>
              <a:t>handling</a:t>
            </a:r>
            <a:r>
              <a:rPr lang="en-US" sz="1200" dirty="0">
                <a:solidFill>
                  <a:srgbClr val="302E32"/>
                </a:solidFill>
                <a:latin typeface="Arial" panose="020B0604020202020204" pitchFamily="34" charset="0"/>
              </a:rPr>
              <a:t>, </a:t>
            </a:r>
            <a:r>
              <a:rPr lang="en-US" sz="1200" dirty="0">
                <a:solidFill>
                  <a:srgbClr val="111113"/>
                </a:solidFill>
                <a:latin typeface="Arial" panose="020B0604020202020204" pitchFamily="34" charset="0"/>
              </a:rPr>
              <a:t>transport and disposal of Hazardous Drugs and that said policies may be revised as needed in light of new </a:t>
            </a:r>
            <a:r>
              <a:rPr lang="en-US" sz="1200" dirty="0">
                <a:solidFill>
                  <a:srgbClr val="302E32"/>
                </a:solidFill>
                <a:latin typeface="Arial" panose="020B0604020202020204" pitchFamily="34" charset="0"/>
              </a:rPr>
              <a:t>i</a:t>
            </a:r>
            <a:r>
              <a:rPr lang="en-US" sz="1200" dirty="0">
                <a:solidFill>
                  <a:srgbClr val="111113"/>
                </a:solidFill>
                <a:latin typeface="Arial" panose="020B0604020202020204" pitchFamily="34" charset="0"/>
              </a:rPr>
              <a:t>nformation. </a:t>
            </a:r>
          </a:p>
          <a:p>
            <a:endParaRPr lang="en-US" sz="1200" dirty="0">
              <a:solidFill>
                <a:srgbClr val="111113"/>
              </a:solidFill>
              <a:latin typeface="Arial" panose="020B0604020202020204" pitchFamily="34" charset="0"/>
            </a:endParaRPr>
          </a:p>
          <a:p>
            <a:r>
              <a:rPr lang="en-US" sz="1200" dirty="0">
                <a:solidFill>
                  <a:srgbClr val="111113"/>
                </a:solidFill>
                <a:latin typeface="Arial" panose="020B0604020202020204" pitchFamily="34" charset="0"/>
              </a:rPr>
              <a:t>I understand and have reviewed the related policy and procedures</a:t>
            </a:r>
            <a:r>
              <a:rPr lang="en-US" sz="1200" dirty="0">
                <a:solidFill>
                  <a:srgbClr val="444446"/>
                </a:solidFill>
                <a:latin typeface="Arial" panose="020B0604020202020204" pitchFamily="34" charset="0"/>
              </a:rPr>
              <a:t>: </a:t>
            </a:r>
          </a:p>
          <a:p>
            <a:r>
              <a:rPr lang="en-US" sz="1200" dirty="0">
                <a:solidFill>
                  <a:srgbClr val="111113"/>
                </a:solidFill>
                <a:latin typeface="Arial" panose="020B0604020202020204" pitchFamily="34" charset="0"/>
              </a:rPr>
              <a:t>•</a:t>
            </a:r>
            <a:r>
              <a:rPr lang="en-US" sz="1200" dirty="0">
                <a:solidFill>
                  <a:srgbClr val="2A526D"/>
                </a:solidFill>
                <a:latin typeface="Arial" panose="020B0604020202020204" pitchFamily="34" charset="0"/>
              </a:rPr>
              <a:t>MM0081 Hazardous Drugs Management</a:t>
            </a:r>
            <a:endParaRPr lang="en-US" sz="1200" dirty="0">
              <a:solidFill>
                <a:srgbClr val="000000"/>
              </a:solidFill>
              <a:latin typeface="Arial" panose="020B0604020202020204" pitchFamily="34" charset="0"/>
            </a:endParaRPr>
          </a:p>
          <a:p>
            <a:r>
              <a:rPr lang="en-US" sz="1200" dirty="0">
                <a:solidFill>
                  <a:srgbClr val="111113"/>
                </a:solidFill>
                <a:latin typeface="Arial" panose="020B0604020202020204" pitchFamily="34" charset="0"/>
              </a:rPr>
              <a:t>•</a:t>
            </a:r>
            <a:r>
              <a:rPr lang="en-US" sz="1200" dirty="0">
                <a:solidFill>
                  <a:srgbClr val="2A526D"/>
                </a:solidFill>
                <a:latin typeface="Arial" panose="020B0604020202020204" pitchFamily="34" charset="0"/>
              </a:rPr>
              <a:t>MM0067 Chemotherapy Medications</a:t>
            </a:r>
            <a:endParaRPr lang="en-US" sz="1200" dirty="0">
              <a:solidFill>
                <a:srgbClr val="000000"/>
              </a:solidFill>
              <a:latin typeface="Arial" panose="020B0604020202020204" pitchFamily="34" charset="0"/>
            </a:endParaRPr>
          </a:p>
          <a:p>
            <a:r>
              <a:rPr lang="en-US" sz="1200" dirty="0">
                <a:solidFill>
                  <a:srgbClr val="3E678E"/>
                </a:solidFill>
                <a:latin typeface="Arial" panose="020B0604020202020204" pitchFamily="34" charset="0"/>
              </a:rPr>
              <a:t>•</a:t>
            </a:r>
            <a:r>
              <a:rPr lang="en-US" sz="1200" dirty="0">
                <a:solidFill>
                  <a:srgbClr val="2A526D"/>
                </a:solidFill>
                <a:latin typeface="Arial" panose="020B0604020202020204" pitchFamily="34" charset="0"/>
              </a:rPr>
              <a:t>MM0068 Intravenous Monoclonal Antibody Administration</a:t>
            </a:r>
            <a:endParaRPr lang="en-US" sz="1200" dirty="0">
              <a:solidFill>
                <a:srgbClr val="000000"/>
              </a:solidFill>
              <a:latin typeface="Arial" panose="020B0604020202020204" pitchFamily="34" charset="0"/>
            </a:endParaRPr>
          </a:p>
          <a:p>
            <a:r>
              <a:rPr lang="en-US" sz="1200" dirty="0">
                <a:solidFill>
                  <a:srgbClr val="3E678E"/>
                </a:solidFill>
                <a:latin typeface="Arial" panose="020B0604020202020204" pitchFamily="34" charset="0"/>
              </a:rPr>
              <a:t>•</a:t>
            </a:r>
            <a:r>
              <a:rPr lang="en-US" sz="1200" dirty="0">
                <a:solidFill>
                  <a:srgbClr val="2A526D"/>
                </a:solidFill>
                <a:latin typeface="Arial" panose="020B0604020202020204" pitchFamily="34" charset="0"/>
              </a:rPr>
              <a:t>MM0074 Aerosolized Ribavirin Administration for Adult Patients</a:t>
            </a:r>
            <a:endParaRPr lang="en-US" sz="1200" dirty="0">
              <a:solidFill>
                <a:srgbClr val="000000"/>
              </a:solidFill>
              <a:latin typeface="Arial" panose="020B0604020202020204" pitchFamily="34" charset="0"/>
            </a:endParaRPr>
          </a:p>
          <a:p>
            <a:r>
              <a:rPr lang="en-US" sz="1200" dirty="0">
                <a:solidFill>
                  <a:srgbClr val="2A526D"/>
                </a:solidFill>
                <a:latin typeface="Arial" panose="020B0604020202020204" pitchFamily="34" charset="0"/>
              </a:rPr>
              <a:t>•MM0074 Aerosolized Ribavirin Administration for Adult Patients</a:t>
            </a:r>
            <a:endParaRPr lang="en-US" sz="1200" dirty="0">
              <a:solidFill>
                <a:srgbClr val="000000"/>
              </a:solidFill>
              <a:latin typeface="Arial" panose="020B0604020202020204" pitchFamily="34" charset="0"/>
            </a:endParaRPr>
          </a:p>
          <a:p>
            <a:r>
              <a:rPr lang="en-US" sz="1200" dirty="0">
                <a:solidFill>
                  <a:srgbClr val="2A526D"/>
                </a:solidFill>
                <a:latin typeface="Arial" panose="020B0604020202020204" pitchFamily="34" charset="0"/>
              </a:rPr>
              <a:t>•EC00Sl Management of Contaminated Personal Clothing</a:t>
            </a:r>
            <a:endParaRPr lang="en-US" sz="1200" dirty="0">
              <a:solidFill>
                <a:srgbClr val="000000"/>
              </a:solidFill>
              <a:latin typeface="Arial" panose="020B0604020202020204" pitchFamily="34" charset="0"/>
            </a:endParaRPr>
          </a:p>
          <a:p>
            <a:r>
              <a:rPr lang="en-US" sz="1200" dirty="0">
                <a:solidFill>
                  <a:srgbClr val="3E678E"/>
                </a:solidFill>
                <a:latin typeface="Arial" panose="020B0604020202020204" pitchFamily="34" charset="0"/>
              </a:rPr>
              <a:t>•</a:t>
            </a:r>
            <a:r>
              <a:rPr lang="en-US" sz="1200" dirty="0">
                <a:solidFill>
                  <a:srgbClr val="2A526D"/>
                </a:solidFill>
                <a:latin typeface="Arial" panose="020B0604020202020204" pitchFamily="34" charset="0"/>
              </a:rPr>
              <a:t>MM0084 Pharmaceutical Waste Manageme</a:t>
            </a:r>
            <a:r>
              <a:rPr lang="en-US" sz="1200" dirty="0">
                <a:solidFill>
                  <a:srgbClr val="3E678E"/>
                </a:solidFill>
                <a:latin typeface="Arial" panose="020B0604020202020204" pitchFamily="34" charset="0"/>
              </a:rPr>
              <a:t>n</a:t>
            </a:r>
            <a:r>
              <a:rPr lang="en-US" sz="1200" dirty="0">
                <a:solidFill>
                  <a:srgbClr val="2A526D"/>
                </a:solidFill>
                <a:latin typeface="Arial" panose="020B0604020202020204" pitchFamily="34" charset="0"/>
              </a:rPr>
              <a:t>t</a:t>
            </a:r>
            <a:endParaRPr lang="en-US" sz="1200" dirty="0">
              <a:solidFill>
                <a:srgbClr val="000000"/>
              </a:solidFill>
              <a:latin typeface="Arial" panose="020B0604020202020204" pitchFamily="34" charset="0"/>
            </a:endParaRPr>
          </a:p>
          <a:p>
            <a:endParaRPr lang="en-US" sz="1400" dirty="0">
              <a:solidFill>
                <a:srgbClr val="000000"/>
              </a:solidFill>
              <a:latin typeface="Arial" panose="020B0604020202020204" pitchFamily="34" charset="0"/>
            </a:endParaRPr>
          </a:p>
          <a:p>
            <a:r>
              <a:rPr lang="en-US" sz="1400" dirty="0">
                <a:solidFill>
                  <a:srgbClr val="111113"/>
                </a:solidFill>
                <a:latin typeface="Arial" panose="020B0604020202020204" pitchFamily="34" charset="0"/>
              </a:rPr>
              <a:t>Printed Name: ______________________________________</a:t>
            </a:r>
          </a:p>
          <a:p>
            <a:endParaRPr lang="en-US" sz="1400" dirty="0">
              <a:solidFill>
                <a:srgbClr val="000000"/>
              </a:solidFill>
              <a:latin typeface="Arial" panose="020B0604020202020204" pitchFamily="34" charset="0"/>
            </a:endParaRPr>
          </a:p>
          <a:p>
            <a:r>
              <a:rPr lang="en-US" sz="1400" dirty="0">
                <a:solidFill>
                  <a:srgbClr val="111113"/>
                </a:solidFill>
                <a:latin typeface="Arial" panose="020B0604020202020204" pitchFamily="34" charset="0"/>
              </a:rPr>
              <a:t>Signature </a:t>
            </a:r>
            <a:r>
              <a:rPr lang="en-US" sz="1400" dirty="0">
                <a:solidFill>
                  <a:srgbClr val="302E32"/>
                </a:solidFill>
                <a:latin typeface="Arial" panose="020B0604020202020204" pitchFamily="34" charset="0"/>
              </a:rPr>
              <a:t>: __________________________________________       Date:  _______________________</a:t>
            </a:r>
          </a:p>
          <a:p>
            <a:endParaRPr lang="en-US" sz="1400" dirty="0">
              <a:solidFill>
                <a:srgbClr val="302E32"/>
              </a:solidFill>
              <a:latin typeface="Arial" panose="020B0604020202020204" pitchFamily="34" charset="0"/>
            </a:endParaRPr>
          </a:p>
          <a:p>
            <a:endParaRPr lang="en-US" sz="1400" dirty="0">
              <a:solidFill>
                <a:srgbClr val="302E32"/>
              </a:solidFill>
              <a:latin typeface="Arial" panose="020B0604020202020204" pitchFamily="34" charset="0"/>
            </a:endParaRPr>
          </a:p>
          <a:p>
            <a:endParaRPr lang="en-US" sz="1400" dirty="0">
              <a:solidFill>
                <a:srgbClr val="302E32"/>
              </a:solidFill>
              <a:latin typeface="Arial" panose="020B0604020202020204" pitchFamily="34" charset="0"/>
            </a:endParaRPr>
          </a:p>
          <a:p>
            <a:r>
              <a:rPr lang="en-US" sz="1400" dirty="0">
                <a:solidFill>
                  <a:srgbClr val="302E32"/>
                </a:solidFill>
                <a:latin typeface="Arial" panose="020B0604020202020204" pitchFamily="34" charset="0"/>
              </a:rPr>
              <a:t>Print this </a:t>
            </a:r>
            <a:r>
              <a:rPr lang="en-US" sz="1400">
                <a:solidFill>
                  <a:srgbClr val="302E32"/>
                </a:solidFill>
                <a:latin typeface="Arial" panose="020B0604020202020204" pitchFamily="34" charset="0"/>
              </a:rPr>
              <a:t>completed Attestation </a:t>
            </a:r>
            <a:r>
              <a:rPr lang="en-US" sz="1400" dirty="0">
                <a:solidFill>
                  <a:srgbClr val="302E32"/>
                </a:solidFill>
                <a:latin typeface="Arial" panose="020B0604020202020204" pitchFamily="34" charset="0"/>
              </a:rPr>
              <a:t>form and Email or Fax to</a:t>
            </a:r>
            <a:r>
              <a:rPr lang="en-US" sz="1400">
                <a:solidFill>
                  <a:srgbClr val="302E32"/>
                </a:solidFill>
                <a:latin typeface="Arial" panose="020B0604020202020204" pitchFamily="34" charset="0"/>
              </a:rPr>
              <a:t>:  </a:t>
            </a:r>
            <a:r>
              <a:rPr lang="en-US" u="sng"/>
              <a:t>Laura.Coppola@stonybrookmedicine.edu</a:t>
            </a:r>
            <a:r>
              <a:rPr lang="en-US"/>
              <a:t> </a:t>
            </a:r>
            <a:r>
              <a:rPr lang="en-US" sz="1400">
                <a:latin typeface="Arial" panose="020B0604020202020204" pitchFamily="34" charset="0"/>
              </a:rPr>
              <a:t>     </a:t>
            </a:r>
            <a:r>
              <a:rPr lang="en-US" sz="1400">
                <a:solidFill>
                  <a:srgbClr val="302E32"/>
                </a:solidFill>
                <a:latin typeface="Arial" panose="020B0604020202020204" pitchFamily="34" charset="0"/>
              </a:rPr>
              <a:t>      </a:t>
            </a:r>
            <a:r>
              <a:rPr lang="en-US" sz="1400" dirty="0">
                <a:solidFill>
                  <a:srgbClr val="302E32"/>
                </a:solidFill>
                <a:latin typeface="Arial" panose="020B0604020202020204" pitchFamily="34" charset="0"/>
              </a:rPr>
              <a:t>FAX</a:t>
            </a:r>
            <a:r>
              <a:rPr lang="en-US" sz="1400">
                <a:solidFill>
                  <a:srgbClr val="302E32"/>
                </a:solidFill>
                <a:latin typeface="Arial" panose="020B0604020202020204" pitchFamily="34" charset="0"/>
              </a:rPr>
              <a:t>:  </a:t>
            </a:r>
            <a:r>
              <a:rPr lang="en-US" sz="1400">
                <a:solidFill>
                  <a:srgbClr val="111113"/>
                </a:solidFill>
                <a:latin typeface="Arial" panose="020B0604020202020204" pitchFamily="34" charset="0"/>
              </a:rPr>
              <a:t> 631-706-3340</a:t>
            </a:r>
          </a:p>
          <a:p>
            <a:endParaRPr lang="en-US" sz="1400" dirty="0">
              <a:solidFill>
                <a:srgbClr val="111113"/>
              </a:solidFill>
              <a:latin typeface="Arial" panose="020B0604020202020204" pitchFamily="34" charset="0"/>
            </a:endParaRPr>
          </a:p>
          <a:p>
            <a:r>
              <a:rPr lang="en-US" sz="1400" dirty="0">
                <a:solidFill>
                  <a:srgbClr val="111113"/>
                </a:solidFill>
                <a:latin typeface="Arial" panose="020B0604020202020204" pitchFamily="34" charset="0"/>
              </a:rPr>
              <a:t>Do Not Forget to PRINT Your Name</a:t>
            </a:r>
          </a:p>
          <a:p>
            <a:endParaRPr lang="en-US" sz="1400" dirty="0">
              <a:solidFill>
                <a:srgbClr val="111113"/>
              </a:solidFill>
              <a:latin typeface="Arial" panose="020B0604020202020204" pitchFamily="34" charset="0"/>
            </a:endParaRPr>
          </a:p>
          <a:p>
            <a:endParaRPr lang="en-US" sz="1400" dirty="0">
              <a:solidFill>
                <a:srgbClr val="111113"/>
              </a:solidFill>
              <a:latin typeface="Arial" panose="020B0604020202020204" pitchFamily="34" charset="0"/>
            </a:endParaRPr>
          </a:p>
          <a:p>
            <a:endParaRPr lang="en-US" sz="1400" dirty="0">
              <a:solidFill>
                <a:srgbClr val="111113"/>
              </a:solidFill>
              <a:latin typeface="Arial" panose="020B0604020202020204" pitchFamily="34" charset="0"/>
            </a:endParaRPr>
          </a:p>
          <a:p>
            <a:endParaRPr lang="en-US" sz="1400" dirty="0"/>
          </a:p>
        </p:txBody>
      </p:sp>
    </p:spTree>
    <p:extLst>
      <p:ext uri="{BB962C8B-B14F-4D97-AF65-F5344CB8AC3E}">
        <p14:creationId xmlns:p14="http://schemas.microsoft.com/office/powerpoint/2010/main" val="3835429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NIOSH &amp; USP - HAZARDOUS DRUGS</a:t>
            </a:r>
          </a:p>
        </p:txBody>
      </p:sp>
      <p:sp>
        <p:nvSpPr>
          <p:cNvPr id="3" name="Content Placeholder 2"/>
          <p:cNvSpPr>
            <a:spLocks noGrp="1"/>
          </p:cNvSpPr>
          <p:nvPr>
            <p:ph idx="1"/>
          </p:nvPr>
        </p:nvSpPr>
        <p:spPr/>
        <p:txBody>
          <a:bodyPr>
            <a:normAutofit/>
          </a:bodyPr>
          <a:lstStyle/>
          <a:p>
            <a:r>
              <a:rPr lang="en-US" sz="2200" dirty="0"/>
              <a:t>National Institute for Occupational Safety and Health (NIOSH) developed a </a:t>
            </a:r>
            <a:r>
              <a:rPr lang="en-US" sz="2200" dirty="0">
                <a:hlinkClick r:id="rId3"/>
              </a:rPr>
              <a:t>Hazardous Drugs list</a:t>
            </a:r>
            <a:r>
              <a:rPr lang="en-US" sz="2200" dirty="0"/>
              <a:t> that recommends special precautions to minimize exposure and prevent work-related illness.</a:t>
            </a:r>
          </a:p>
          <a:p>
            <a:r>
              <a:rPr lang="en-US" sz="2200" dirty="0"/>
              <a:t>Requirements for handling HD are set by the U.S. Pharmacopeia (USP): Chapter 800.</a:t>
            </a:r>
          </a:p>
          <a:p>
            <a:r>
              <a:rPr lang="en-US" sz="2200" dirty="0"/>
              <a:t>USP Chapter 800 is designed to complement USP Chapter 797 on sterile compounding and Chapter 795 on non-sterile compounding.</a:t>
            </a:r>
          </a:p>
          <a:p>
            <a:endParaRPr lang="en-US" sz="2200" dirty="0"/>
          </a:p>
          <a:p>
            <a:endParaRPr lang="en-US" sz="2200" dirty="0"/>
          </a:p>
          <a:p>
            <a:endParaRPr lang="en-US" sz="2200" dirty="0"/>
          </a:p>
        </p:txBody>
      </p:sp>
      <p:sp>
        <p:nvSpPr>
          <p:cNvPr id="4" name="Slide Number Placeholder 3"/>
          <p:cNvSpPr>
            <a:spLocks noGrp="1"/>
          </p:cNvSpPr>
          <p:nvPr>
            <p:ph type="sldNum" sz="quarter" idx="12"/>
          </p:nvPr>
        </p:nvSpPr>
        <p:spPr/>
        <p:txBody>
          <a:bodyPr/>
          <a:lstStyle/>
          <a:p>
            <a:fld id="{7ED82A62-F42C-4DB0-B9C7-0E29F2BD7E77}" type="slidenum">
              <a:rPr lang="en-US" smtClean="0"/>
              <a:t>5</a:t>
            </a:fld>
            <a:endParaRPr lang="en-US" dirty="0"/>
          </a:p>
        </p:txBody>
      </p:sp>
      <p:sp>
        <p:nvSpPr>
          <p:cNvPr id="5" name="TextBox 4"/>
          <p:cNvSpPr txBox="1"/>
          <p:nvPr/>
        </p:nvSpPr>
        <p:spPr>
          <a:xfrm>
            <a:off x="0" y="6265650"/>
            <a:ext cx="12190708" cy="923330"/>
          </a:xfrm>
          <a:prstGeom prst="rect">
            <a:avLst/>
          </a:prstGeom>
          <a:noFill/>
        </p:spPr>
        <p:txBody>
          <a:bodyPr wrap="square" rtlCol="0">
            <a:spAutoFit/>
          </a:bodyPr>
          <a:lstStyle/>
          <a:p>
            <a:pPr marL="0" lvl="1"/>
            <a:r>
              <a:rPr lang="en-US" sz="1200" dirty="0">
                <a:solidFill>
                  <a:schemeClr val="bg1"/>
                </a:solidFill>
              </a:rPr>
              <a:t>NIOSH [2016]. NIOSH list of antineoplastic and other hazardous drugs in healthcare settings, 2016. By Connor TH, MacKenzie BA, DeBord DG, Trout DB, O’Callaghan JP. Cincinnati, OH: U.S. Department of Health and Human Services, Centers for Disease Control and Prevention, National Institute for Occupational Safety and Health, DHHS (NIOSH) Publication Number 2016-161 (Supersedes 2014-138).</a:t>
            </a: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86298"/>
            <a:ext cx="3276600" cy="575702"/>
          </a:xfrm>
          <a:prstGeom prst="rect">
            <a:avLst/>
          </a:prstGeom>
        </p:spPr>
      </p:pic>
      <p:sp>
        <p:nvSpPr>
          <p:cNvPr id="9" name="Rounded Rectangle 8"/>
          <p:cNvSpPr/>
          <p:nvPr/>
        </p:nvSpPr>
        <p:spPr>
          <a:xfrm>
            <a:off x="609600" y="4267200"/>
            <a:ext cx="3009900" cy="1371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200" b="1" dirty="0"/>
              <a:t>Antineoplastic</a:t>
            </a:r>
          </a:p>
        </p:txBody>
      </p:sp>
      <p:sp>
        <p:nvSpPr>
          <p:cNvPr id="10" name="Rounded Rectangle 9"/>
          <p:cNvSpPr/>
          <p:nvPr/>
        </p:nvSpPr>
        <p:spPr>
          <a:xfrm>
            <a:off x="4391994" y="4267200"/>
            <a:ext cx="3067050" cy="13716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200" b="1" dirty="0"/>
              <a:t>Non-Antineoplastic</a:t>
            </a:r>
          </a:p>
        </p:txBody>
      </p:sp>
      <p:sp>
        <p:nvSpPr>
          <p:cNvPr id="11" name="Rounded Rectangle 10"/>
          <p:cNvSpPr/>
          <p:nvPr/>
        </p:nvSpPr>
        <p:spPr>
          <a:xfrm>
            <a:off x="8231538" y="4267200"/>
            <a:ext cx="2971800" cy="1371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Reproductive Risk Only</a:t>
            </a:r>
          </a:p>
        </p:txBody>
      </p:sp>
    </p:spTree>
    <p:extLst>
      <p:ext uri="{BB962C8B-B14F-4D97-AF65-F5344CB8AC3E}">
        <p14:creationId xmlns:p14="http://schemas.microsoft.com/office/powerpoint/2010/main" val="666982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70893"/>
            <a:ext cx="10972800" cy="762000"/>
          </a:xfrm>
        </p:spPr>
        <p:txBody>
          <a:bodyPr>
            <a:normAutofit fontScale="90000"/>
          </a:bodyPr>
          <a:lstStyle/>
          <a:p>
            <a:r>
              <a:rPr lang="en-US" sz="4900" b="1" dirty="0"/>
              <a:t>HAZARDOUS DRUGS EXAMPLES</a:t>
            </a:r>
            <a:endParaRPr lang="en-US" dirty="0">
              <a:solidFill>
                <a:srgbClr val="7030A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28463788"/>
              </p:ext>
            </p:extLst>
          </p:nvPr>
        </p:nvGraphicFramePr>
        <p:xfrm>
          <a:off x="609601" y="1732893"/>
          <a:ext cx="10782299" cy="4419600"/>
        </p:xfrm>
        <a:graphic>
          <a:graphicData uri="http://schemas.openxmlformats.org/drawingml/2006/table">
            <a:tbl>
              <a:tblPr firstRow="1" bandRow="1">
                <a:tableStyleId>{9D7B26C5-4107-4FEC-AEDC-1716B250A1EF}</a:tableStyleId>
              </a:tblPr>
              <a:tblGrid>
                <a:gridCol w="2936141">
                  <a:extLst>
                    <a:ext uri="{9D8B030D-6E8A-4147-A177-3AD203B41FA5}">
                      <a16:colId xmlns:a16="http://schemas.microsoft.com/office/drawing/2014/main" val="20000"/>
                    </a:ext>
                  </a:extLst>
                </a:gridCol>
                <a:gridCol w="4302858">
                  <a:extLst>
                    <a:ext uri="{9D8B030D-6E8A-4147-A177-3AD203B41FA5}">
                      <a16:colId xmlns:a16="http://schemas.microsoft.com/office/drawing/2014/main" val="212320423"/>
                    </a:ext>
                  </a:extLst>
                </a:gridCol>
                <a:gridCol w="3543300">
                  <a:extLst>
                    <a:ext uri="{9D8B030D-6E8A-4147-A177-3AD203B41FA5}">
                      <a16:colId xmlns:a16="http://schemas.microsoft.com/office/drawing/2014/main" val="20001"/>
                    </a:ext>
                  </a:extLst>
                </a:gridCol>
              </a:tblGrid>
              <a:tr h="381000">
                <a:tc>
                  <a:txBody>
                    <a:bodyPr/>
                    <a:lstStyle/>
                    <a:p>
                      <a:pPr algn="ctr"/>
                      <a:r>
                        <a:rPr lang="en-US" sz="2200" b="1" dirty="0"/>
                        <a:t>Hazard</a:t>
                      </a:r>
                    </a:p>
                  </a:txBody>
                  <a:tcPr/>
                </a:tc>
                <a:tc>
                  <a:txBody>
                    <a:bodyPr/>
                    <a:lstStyle/>
                    <a:p>
                      <a:pPr algn="ctr"/>
                      <a:r>
                        <a:rPr lang="en-US" sz="2000" b="1" dirty="0"/>
                        <a:t>Hazard Definition</a:t>
                      </a:r>
                    </a:p>
                  </a:txBody>
                  <a:tcPr/>
                </a:tc>
                <a:tc>
                  <a:txBody>
                    <a:bodyPr/>
                    <a:lstStyle/>
                    <a:p>
                      <a:pPr algn="ctr"/>
                      <a:r>
                        <a:rPr lang="en-US" sz="2000" b="1" dirty="0"/>
                        <a:t>Examples</a:t>
                      </a:r>
                    </a:p>
                  </a:txBody>
                  <a:tcPr/>
                </a:tc>
                <a:extLst>
                  <a:ext uri="{0D108BD9-81ED-4DB2-BD59-A6C34878D82A}">
                    <a16:rowId xmlns:a16="http://schemas.microsoft.com/office/drawing/2014/main" val="439099631"/>
                  </a:ext>
                </a:extLst>
              </a:tr>
              <a:tr h="609600">
                <a:tc>
                  <a:txBody>
                    <a:bodyPr/>
                    <a:lstStyle/>
                    <a:p>
                      <a:pPr algn="ctr"/>
                      <a:r>
                        <a:rPr lang="en-US" sz="2200" b="1" dirty="0"/>
                        <a:t>Carcinogenicity</a:t>
                      </a:r>
                    </a:p>
                  </a:txBody>
                  <a:tcPr/>
                </a:tc>
                <a:tc>
                  <a:txBody>
                    <a:bodyPr/>
                    <a:lstStyle/>
                    <a:p>
                      <a:pPr algn="l"/>
                      <a:r>
                        <a:rPr lang="en-US" sz="1800" dirty="0"/>
                        <a:t>causes cancer or increases its incidence</a:t>
                      </a:r>
                      <a:endParaRPr lang="en-US" sz="1800" b="0" dirty="0"/>
                    </a:p>
                  </a:txBody>
                  <a:tcPr/>
                </a:tc>
                <a:tc>
                  <a:txBody>
                    <a:bodyPr/>
                    <a:lstStyle/>
                    <a:p>
                      <a:pPr algn="ctr"/>
                      <a:r>
                        <a:rPr lang="en-US" sz="2000" b="0" dirty="0"/>
                        <a:t>Anastrozole (Arimidex)</a:t>
                      </a:r>
                    </a:p>
                    <a:p>
                      <a:pPr algn="ctr"/>
                      <a:r>
                        <a:rPr lang="en-US" sz="2000" b="0" dirty="0"/>
                        <a:t>Leuprolide</a:t>
                      </a:r>
                      <a:r>
                        <a:rPr lang="en-US" sz="2000" b="0" baseline="0" dirty="0"/>
                        <a:t> (Lupron)</a:t>
                      </a:r>
                      <a:endParaRPr lang="en-US" sz="2000" b="0" dirty="0"/>
                    </a:p>
                  </a:txBody>
                  <a:tcPr/>
                </a:tc>
                <a:extLst>
                  <a:ext uri="{0D108BD9-81ED-4DB2-BD59-A6C34878D82A}">
                    <a16:rowId xmlns:a16="http://schemas.microsoft.com/office/drawing/2014/main" val="10000"/>
                  </a:ext>
                </a:extLst>
              </a:tr>
              <a:tr h="609600">
                <a:tc>
                  <a:txBody>
                    <a:bodyPr/>
                    <a:lstStyle/>
                    <a:p>
                      <a:pPr algn="ctr"/>
                      <a:r>
                        <a:rPr lang="en-US" sz="2200" b="1" dirty="0"/>
                        <a:t>Teratogenicity/Developmental Toxicity</a:t>
                      </a:r>
                    </a:p>
                  </a:txBody>
                  <a:tcPr/>
                </a:tc>
                <a:tc>
                  <a:txBody>
                    <a:bodyPr/>
                    <a:lstStyle/>
                    <a:p>
                      <a:pPr algn="l"/>
                      <a:r>
                        <a:rPr lang="en-US" sz="1800" b="0" dirty="0"/>
                        <a:t>causes </a:t>
                      </a:r>
                      <a:r>
                        <a:rPr lang="en-US" sz="1800" b="0" baseline="0" dirty="0"/>
                        <a:t>malformations of embryo or fetus</a:t>
                      </a:r>
                      <a:endParaRPr lang="en-US" sz="1800" b="0" dirty="0"/>
                    </a:p>
                  </a:txBody>
                  <a:tcPr/>
                </a:tc>
                <a:tc>
                  <a:txBody>
                    <a:bodyPr/>
                    <a:lstStyle/>
                    <a:p>
                      <a:pPr algn="ctr"/>
                      <a:r>
                        <a:rPr lang="en-US" sz="2000" b="0" dirty="0"/>
                        <a:t>Valproic Acid (Depakote)</a:t>
                      </a:r>
                    </a:p>
                    <a:p>
                      <a:pPr algn="ctr"/>
                      <a:r>
                        <a:rPr lang="en-US" sz="2000" b="0" dirty="0"/>
                        <a:t>Fluconazole (Diflucan)</a:t>
                      </a:r>
                    </a:p>
                  </a:txBody>
                  <a:tcPr/>
                </a:tc>
                <a:extLst>
                  <a:ext uri="{0D108BD9-81ED-4DB2-BD59-A6C34878D82A}">
                    <a16:rowId xmlns:a16="http://schemas.microsoft.com/office/drawing/2014/main" val="10001"/>
                  </a:ext>
                </a:extLst>
              </a:tr>
              <a:tr h="609600">
                <a:tc>
                  <a:txBody>
                    <a:bodyPr/>
                    <a:lstStyle/>
                    <a:p>
                      <a:pPr algn="ctr"/>
                      <a:r>
                        <a:rPr lang="en-US" sz="2200" b="1" dirty="0"/>
                        <a:t>Reproductive Toxicity</a:t>
                      </a:r>
                    </a:p>
                  </a:txBody>
                  <a:tcPr/>
                </a:tc>
                <a:tc>
                  <a:txBody>
                    <a:bodyPr/>
                    <a:lstStyle/>
                    <a:p>
                      <a:pPr algn="l"/>
                      <a:r>
                        <a:rPr lang="en-US" sz="1800" b="0" i="0" kern="1200" dirty="0">
                          <a:solidFill>
                            <a:schemeClr val="tx1"/>
                          </a:solidFill>
                          <a:effectLst/>
                          <a:latin typeface="+mn-lt"/>
                          <a:ea typeface="+mn-ea"/>
                          <a:cs typeface="+mn-cs"/>
                        </a:rPr>
                        <a:t>Adversely affects sexual function and fertility in adult males and females</a:t>
                      </a:r>
                      <a:endParaRPr lang="en-US" sz="1800" b="0" dirty="0"/>
                    </a:p>
                  </a:txBody>
                  <a:tcPr/>
                </a:tc>
                <a:tc>
                  <a:txBody>
                    <a:bodyPr/>
                    <a:lstStyle/>
                    <a:p>
                      <a:pPr algn="ctr"/>
                      <a:r>
                        <a:rPr lang="en-US" sz="2000" b="0" dirty="0"/>
                        <a:t>Colchicine (Colcrys)</a:t>
                      </a:r>
                    </a:p>
                    <a:p>
                      <a:pPr algn="ctr"/>
                      <a:r>
                        <a:rPr lang="en-US" sz="2000" b="0" dirty="0"/>
                        <a:t>Dutasteride</a:t>
                      </a:r>
                      <a:r>
                        <a:rPr lang="en-US" sz="2000" b="0" baseline="0" dirty="0"/>
                        <a:t> (Avodart)</a:t>
                      </a:r>
                    </a:p>
                    <a:p>
                      <a:pPr algn="ctr"/>
                      <a:r>
                        <a:rPr lang="en-US" sz="2000" b="0" baseline="0" dirty="0"/>
                        <a:t>Paroxetine (Paxil)</a:t>
                      </a:r>
                      <a:endParaRPr lang="en-US" sz="2000" b="0" dirty="0"/>
                    </a:p>
                  </a:txBody>
                  <a:tcPr/>
                </a:tc>
                <a:extLst>
                  <a:ext uri="{0D108BD9-81ED-4DB2-BD59-A6C34878D82A}">
                    <a16:rowId xmlns:a16="http://schemas.microsoft.com/office/drawing/2014/main" val="10002"/>
                  </a:ext>
                </a:extLst>
              </a:tr>
              <a:tr h="609600">
                <a:tc>
                  <a:txBody>
                    <a:bodyPr/>
                    <a:lstStyle/>
                    <a:p>
                      <a:pPr algn="ctr"/>
                      <a:r>
                        <a:rPr lang="en-US" sz="2200" b="1" dirty="0"/>
                        <a:t>Organ</a:t>
                      </a:r>
                      <a:r>
                        <a:rPr lang="en-US" sz="2200" b="1" baseline="0" dirty="0"/>
                        <a:t> Toxicity</a:t>
                      </a:r>
                      <a:endParaRPr lang="en-US" sz="2200" b="1" dirty="0"/>
                    </a:p>
                  </a:txBody>
                  <a:tcPr/>
                </a:tc>
                <a:tc>
                  <a:txBody>
                    <a:bodyPr/>
                    <a:lstStyle/>
                    <a:p>
                      <a:pPr algn="l"/>
                      <a:r>
                        <a:rPr lang="en-US" sz="1800" b="0" dirty="0"/>
                        <a:t>harms specific organs</a:t>
                      </a:r>
                    </a:p>
                  </a:txBody>
                  <a:tcPr/>
                </a:tc>
                <a:tc>
                  <a:txBody>
                    <a:bodyPr/>
                    <a:lstStyle/>
                    <a:p>
                      <a:pPr algn="ctr"/>
                      <a:r>
                        <a:rPr lang="en-US" sz="2000" b="0" dirty="0"/>
                        <a:t>Carbamazepine</a:t>
                      </a:r>
                      <a:r>
                        <a:rPr lang="en-US" sz="2000" b="0" baseline="0" dirty="0"/>
                        <a:t> (Tegretol)</a:t>
                      </a:r>
                      <a:endParaRPr lang="en-US" sz="2000" b="0" dirty="0"/>
                    </a:p>
                  </a:txBody>
                  <a:tcPr/>
                </a:tc>
                <a:extLst>
                  <a:ext uri="{0D108BD9-81ED-4DB2-BD59-A6C34878D82A}">
                    <a16:rowId xmlns:a16="http://schemas.microsoft.com/office/drawing/2014/main" val="10003"/>
                  </a:ext>
                </a:extLst>
              </a:tr>
              <a:tr h="609600">
                <a:tc>
                  <a:txBody>
                    <a:bodyPr/>
                    <a:lstStyle/>
                    <a:p>
                      <a:pPr algn="ctr"/>
                      <a:r>
                        <a:rPr lang="en-US" sz="2200" b="1" dirty="0"/>
                        <a:t>Genotoxicity</a:t>
                      </a:r>
                    </a:p>
                  </a:txBody>
                  <a:tcPr/>
                </a:tc>
                <a:tc>
                  <a:txBody>
                    <a:bodyPr/>
                    <a:lstStyle/>
                    <a:p>
                      <a:pPr algn="l"/>
                      <a:r>
                        <a:rPr lang="en-US" sz="1800" b="0" i="0" kern="1200" dirty="0">
                          <a:solidFill>
                            <a:schemeClr val="tx1"/>
                          </a:solidFill>
                          <a:effectLst/>
                          <a:latin typeface="+mn-lt"/>
                          <a:ea typeface="+mn-ea"/>
                          <a:cs typeface="+mn-cs"/>
                        </a:rPr>
                        <a:t>damages genetic information (DNA, RNA) within a cell causing mutations, which may lead to cancer.  </a:t>
                      </a:r>
                      <a:endParaRPr lang="en-US" sz="1800" b="0" dirty="0"/>
                    </a:p>
                  </a:txBody>
                  <a:tcPr/>
                </a:tc>
                <a:tc>
                  <a:txBody>
                    <a:bodyPr/>
                    <a:lstStyle/>
                    <a:p>
                      <a:pPr algn="ctr"/>
                      <a:r>
                        <a:rPr lang="en-US" sz="2000" b="0" dirty="0"/>
                        <a:t>Abacavir (Ziagen)</a:t>
                      </a:r>
                    </a:p>
                    <a:p>
                      <a:pPr algn="ctr"/>
                      <a:r>
                        <a:rPr lang="en-US" sz="2000" b="0" dirty="0"/>
                        <a:t>Mycophenolic Acid</a:t>
                      </a:r>
                      <a:r>
                        <a:rPr lang="en-US" sz="2000" b="0" baseline="0" dirty="0"/>
                        <a:t> (Myfortic)</a:t>
                      </a:r>
                      <a:endParaRPr lang="en-US" sz="2000" b="0" dirty="0"/>
                    </a:p>
                  </a:txBody>
                  <a:tcPr/>
                </a:tc>
                <a:extLst>
                  <a:ext uri="{0D108BD9-81ED-4DB2-BD59-A6C34878D82A}">
                    <a16:rowId xmlns:a16="http://schemas.microsoft.com/office/drawing/2014/main" val="10004"/>
                  </a:ext>
                </a:extLst>
              </a:tr>
            </a:tbl>
          </a:graphicData>
        </a:graphic>
      </p:graphicFrame>
      <p:sp>
        <p:nvSpPr>
          <p:cNvPr id="3" name="Slide Number Placeholder 2"/>
          <p:cNvSpPr>
            <a:spLocks noGrp="1"/>
          </p:cNvSpPr>
          <p:nvPr>
            <p:ph type="sldNum" sz="quarter" idx="12"/>
          </p:nvPr>
        </p:nvSpPr>
        <p:spPr/>
        <p:txBody>
          <a:bodyPr/>
          <a:lstStyle/>
          <a:p>
            <a:fld id="{7ED82A62-F42C-4DB0-B9C7-0E29F2BD7E77}" type="slidenum">
              <a:rPr lang="en-US" smtClean="0"/>
              <a:t>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86298"/>
            <a:ext cx="3276600" cy="575702"/>
          </a:xfrm>
          <a:prstGeom prst="rect">
            <a:avLst/>
          </a:prstGeom>
        </p:spPr>
      </p:pic>
    </p:spTree>
    <p:extLst>
      <p:ext uri="{BB962C8B-B14F-4D97-AF65-F5344CB8AC3E}">
        <p14:creationId xmlns:p14="http://schemas.microsoft.com/office/powerpoint/2010/main" val="332759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160149"/>
            <a:ext cx="10972800" cy="762000"/>
          </a:xfrm>
        </p:spPr>
        <p:txBody>
          <a:bodyPr/>
          <a:lstStyle/>
          <a:p>
            <a:r>
              <a:rPr lang="en-US" b="1" dirty="0"/>
              <a:t>HAZARDOUS DRUG EXPOSURE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05794792"/>
              </p:ext>
            </p:extLst>
          </p:nvPr>
        </p:nvGraphicFramePr>
        <p:xfrm>
          <a:off x="609600" y="1219200"/>
          <a:ext cx="10972800" cy="490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7ED82A62-F42C-4DB0-B9C7-0E29F2BD7E77}" type="slidenum">
              <a:rPr lang="en-US" smtClean="0"/>
              <a:t>7</a:t>
            </a:fld>
            <a:endParaRPr lang="en-US" dirty="0"/>
          </a:p>
        </p:txBody>
      </p:sp>
      <p:sp>
        <p:nvSpPr>
          <p:cNvPr id="5" name="Rectangle 4"/>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r>
              <a:rPr lang="en-US" sz="1200" dirty="0">
                <a:solidFill>
                  <a:srgbClr val="000000"/>
                </a:solidFill>
              </a:rPr>
              <a:t>.</a:t>
            </a:r>
            <a:endParaRPr lang="en-US" sz="1200" dirty="0"/>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160149"/>
            <a:ext cx="3276600" cy="533400"/>
          </a:xfrm>
          <a:prstGeom prst="rect">
            <a:avLst/>
          </a:prstGeom>
        </p:spPr>
      </p:pic>
    </p:spTree>
    <p:extLst>
      <p:ext uri="{BB962C8B-B14F-4D97-AF65-F5344CB8AC3E}">
        <p14:creationId xmlns:p14="http://schemas.microsoft.com/office/powerpoint/2010/main" val="1949320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HAZARDOUS DRUG EXPOSURE </a:t>
            </a:r>
          </a:p>
        </p:txBody>
      </p:sp>
      <p:sp>
        <p:nvSpPr>
          <p:cNvPr id="8" name="Content Placeholder 7"/>
          <p:cNvSpPr>
            <a:spLocks noGrp="1"/>
          </p:cNvSpPr>
          <p:nvPr>
            <p:ph idx="1"/>
          </p:nvPr>
        </p:nvSpPr>
        <p:spPr>
          <a:xfrm>
            <a:off x="3280833" y="1905000"/>
            <a:ext cx="2514600" cy="1143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a:buNone/>
            </a:pPr>
            <a:r>
              <a:rPr lang="en-US" sz="2200" dirty="0"/>
              <a:t>Dermal/Mucosal Absorption</a:t>
            </a:r>
          </a:p>
        </p:txBody>
      </p:sp>
      <p:sp>
        <p:nvSpPr>
          <p:cNvPr id="3" name="Slide Number Placeholder 2"/>
          <p:cNvSpPr>
            <a:spLocks noGrp="1"/>
          </p:cNvSpPr>
          <p:nvPr>
            <p:ph type="sldNum" sz="quarter" idx="12"/>
          </p:nvPr>
        </p:nvSpPr>
        <p:spPr/>
        <p:txBody>
          <a:bodyPr/>
          <a:lstStyle/>
          <a:p>
            <a:fld id="{7ED82A62-F42C-4DB0-B9C7-0E29F2BD7E77}" type="slidenum">
              <a:rPr lang="en-US" smtClean="0"/>
              <a:t>8</a:t>
            </a:fld>
            <a:endParaRPr lang="en-US" dirty="0"/>
          </a:p>
        </p:txBody>
      </p:sp>
      <p:sp>
        <p:nvSpPr>
          <p:cNvPr id="7" name="Rounded Rectangle 6"/>
          <p:cNvSpPr/>
          <p:nvPr/>
        </p:nvSpPr>
        <p:spPr>
          <a:xfrm>
            <a:off x="254000" y="1905000"/>
            <a:ext cx="2514600" cy="1143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dirty="0"/>
              <a:t>Inhalation</a:t>
            </a:r>
          </a:p>
        </p:txBody>
      </p:sp>
      <p:sp>
        <p:nvSpPr>
          <p:cNvPr id="9" name="Rounded Rectangle 8"/>
          <p:cNvSpPr/>
          <p:nvPr/>
        </p:nvSpPr>
        <p:spPr>
          <a:xfrm>
            <a:off x="6341533" y="1879601"/>
            <a:ext cx="2514600" cy="1143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200" dirty="0"/>
              <a:t>Ingestion</a:t>
            </a:r>
          </a:p>
        </p:txBody>
      </p:sp>
      <p:sp>
        <p:nvSpPr>
          <p:cNvPr id="10" name="Rounded Rectangle 9"/>
          <p:cNvSpPr/>
          <p:nvPr/>
        </p:nvSpPr>
        <p:spPr>
          <a:xfrm>
            <a:off x="9397999" y="1862668"/>
            <a:ext cx="251460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dirty="0"/>
              <a:t>Injection</a:t>
            </a:r>
          </a:p>
        </p:txBody>
      </p:sp>
      <p:sp>
        <p:nvSpPr>
          <p:cNvPr id="11" name="TextBox 10"/>
          <p:cNvSpPr txBox="1"/>
          <p:nvPr/>
        </p:nvSpPr>
        <p:spPr>
          <a:xfrm>
            <a:off x="342900" y="3523327"/>
            <a:ext cx="11506199" cy="2554545"/>
          </a:xfrm>
          <a:prstGeom prst="rect">
            <a:avLst/>
          </a:prstGeom>
          <a:noFill/>
        </p:spPr>
        <p:txBody>
          <a:bodyPr wrap="square" rtlCol="0">
            <a:spAutoFit/>
          </a:bodyPr>
          <a:lstStyle/>
          <a:p>
            <a:r>
              <a:rPr lang="en-US" sz="2000" b="1" dirty="0"/>
              <a:t>Common Tasks where exposure can occur:</a:t>
            </a:r>
          </a:p>
          <a:p>
            <a:pPr marL="285750" indent="-285750">
              <a:buFont typeface="Arial" charset="0"/>
              <a:buChar char="•"/>
            </a:pPr>
            <a:r>
              <a:rPr lang="en-US" sz="2000" dirty="0"/>
              <a:t>Reconstituting powdered drugs and further diluting the reconstituted powder or concentrated liquid forms</a:t>
            </a:r>
          </a:p>
          <a:p>
            <a:pPr marL="285750" indent="-285750">
              <a:buFont typeface="Arial" charset="0"/>
              <a:buChar char="•"/>
            </a:pPr>
            <a:r>
              <a:rPr lang="en-US" sz="2000" dirty="0"/>
              <a:t>Priming a hazardous IV infusion </a:t>
            </a:r>
          </a:p>
          <a:p>
            <a:pPr marL="285750" indent="-285750">
              <a:buFont typeface="Arial" charset="0"/>
              <a:buChar char="•"/>
            </a:pPr>
            <a:r>
              <a:rPr lang="en-US" sz="2000" dirty="0"/>
              <a:t>Removing personal protective equipment (PPE) </a:t>
            </a:r>
          </a:p>
          <a:p>
            <a:pPr marL="285750" indent="-285750">
              <a:buFont typeface="Arial" charset="0"/>
              <a:buChar char="•"/>
            </a:pPr>
            <a:r>
              <a:rPr lang="en-US" sz="2000" dirty="0"/>
              <a:t>Packaging uncoated tablets in a unit-dose machine</a:t>
            </a:r>
          </a:p>
          <a:p>
            <a:pPr marL="285750" indent="-285750">
              <a:buFont typeface="Arial" charset="0"/>
              <a:buChar char="•"/>
            </a:pPr>
            <a:r>
              <a:rPr lang="en-US" sz="2000" dirty="0"/>
              <a:t>Opening a capsule or crushing a tablet to place down a patient’s feeding tube or to compound into a liquid</a:t>
            </a:r>
          </a:p>
          <a:p>
            <a:pPr marL="285750" indent="-285750">
              <a:buFont typeface="Arial" charset="0"/>
              <a:buChar char="•"/>
            </a:pPr>
            <a:r>
              <a:rPr lang="en-US" sz="2000" dirty="0"/>
              <a:t>Touching the residue on the exterior of a hazardous medication container without wearing PPE</a:t>
            </a:r>
          </a:p>
          <a:p>
            <a:pPr marL="285750" indent="-285750">
              <a:buFont typeface="Arial" charset="0"/>
              <a:buChar char="•"/>
            </a:pPr>
            <a:r>
              <a:rPr lang="en-US" sz="2000" dirty="0"/>
              <a:t>During a spill or cleaning up spills.</a:t>
            </a:r>
          </a:p>
        </p:txBody>
      </p:sp>
      <p:sp>
        <p:nvSpPr>
          <p:cNvPr id="12" name="Rectangle 11"/>
          <p:cNvSpPr/>
          <p:nvPr/>
        </p:nvSpPr>
        <p:spPr>
          <a:xfrm>
            <a:off x="36022" y="6248400"/>
            <a:ext cx="10860578" cy="461665"/>
          </a:xfrm>
          <a:prstGeom prst="rect">
            <a:avLst/>
          </a:prstGeom>
        </p:spPr>
        <p:txBody>
          <a:bodyPr wrap="square">
            <a:spAutoFit/>
          </a:bodyPr>
          <a:lstStyle/>
          <a:p>
            <a:r>
              <a:rPr lang="en-US" sz="1200" dirty="0">
                <a:solidFill>
                  <a:schemeClr val="bg1"/>
                </a:solidFill>
                <a:latin typeface="+mj-lt"/>
              </a:rPr>
              <a:t>National Institute for Occupational Safety and Health. NIOSH alert: pre- venting occupational exposure to anti- neoplastic and other hazardous drugs in health care settings. www.cdc.gov/niosh/ docs/2004-165/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77801"/>
            <a:ext cx="3276600" cy="533400"/>
          </a:xfrm>
          <a:prstGeom prst="rect">
            <a:avLst/>
          </a:prstGeom>
        </p:spPr>
      </p:pic>
    </p:spTree>
    <p:extLst>
      <p:ext uri="{BB962C8B-B14F-4D97-AF65-F5344CB8AC3E}">
        <p14:creationId xmlns:p14="http://schemas.microsoft.com/office/powerpoint/2010/main" val="200622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omer-simpson-comida-hombre2 | jmacpepe | Flick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5127790"/>
            <a:ext cx="1436159" cy="1370489"/>
          </a:xfrm>
          <a:prstGeom prst="rect">
            <a:avLst/>
          </a:prstGeom>
        </p:spPr>
      </p:pic>
      <p:sp>
        <p:nvSpPr>
          <p:cNvPr id="2" name="Title 1"/>
          <p:cNvSpPr>
            <a:spLocks noGrp="1"/>
          </p:cNvSpPr>
          <p:nvPr>
            <p:ph type="title"/>
          </p:nvPr>
        </p:nvSpPr>
        <p:spPr/>
        <p:txBody>
          <a:bodyPr>
            <a:normAutofit/>
          </a:bodyPr>
          <a:lstStyle/>
          <a:p>
            <a:r>
              <a:rPr lang="en-US" b="1" dirty="0"/>
              <a:t>COMMON ROUTES OF EXPOSURE</a:t>
            </a:r>
          </a:p>
        </p:txBody>
      </p:sp>
      <p:sp>
        <p:nvSpPr>
          <p:cNvPr id="11" name="Content Placeholder 10"/>
          <p:cNvSpPr>
            <a:spLocks noGrp="1"/>
          </p:cNvSpPr>
          <p:nvPr>
            <p:ph sz="half" idx="2"/>
          </p:nvPr>
        </p:nvSpPr>
        <p:spPr>
          <a:xfrm>
            <a:off x="457200" y="1748480"/>
            <a:ext cx="5410200" cy="4576119"/>
          </a:xfrm>
        </p:spPr>
        <p:txBody>
          <a:bodyPr/>
          <a:lstStyle/>
          <a:p>
            <a:pPr marL="0" indent="0">
              <a:buNone/>
            </a:pPr>
            <a:r>
              <a:rPr lang="en-US" b="1" dirty="0">
                <a:solidFill>
                  <a:srgbClr val="FF0000"/>
                </a:solidFill>
              </a:rPr>
              <a:t>Inhalation</a:t>
            </a:r>
          </a:p>
          <a:p>
            <a:r>
              <a:rPr lang="en-US" dirty="0"/>
              <a:t>  Aerosolized HD</a:t>
            </a:r>
          </a:p>
          <a:p>
            <a:r>
              <a:rPr lang="en-US" dirty="0"/>
              <a:t>  Spills &amp; spill clean up</a:t>
            </a:r>
          </a:p>
          <a:p>
            <a:r>
              <a:rPr lang="en-US" dirty="0"/>
              <a:t>  Improper use of PPE </a:t>
            </a:r>
          </a:p>
          <a:p>
            <a:endParaRPr lang="en-US" dirty="0"/>
          </a:p>
          <a:p>
            <a:pPr marL="0" indent="0">
              <a:buNone/>
            </a:pPr>
            <a:r>
              <a:rPr lang="en-US" b="1" dirty="0">
                <a:solidFill>
                  <a:srgbClr val="FF0000"/>
                </a:solidFill>
              </a:rPr>
              <a:t>Ingestion</a:t>
            </a:r>
          </a:p>
          <a:p>
            <a:r>
              <a:rPr lang="en-US" dirty="0"/>
              <a:t>Touching contaminated surfaces</a:t>
            </a:r>
          </a:p>
          <a:p>
            <a:r>
              <a:rPr lang="en-US" dirty="0"/>
              <a:t>Improper use of PPE</a:t>
            </a:r>
          </a:p>
          <a:p>
            <a:r>
              <a:rPr lang="en-US" dirty="0"/>
              <a:t>Not washing your hands</a:t>
            </a:r>
          </a:p>
          <a:p>
            <a:r>
              <a:rPr lang="en-US" dirty="0"/>
              <a:t>Eating/drinking in work area</a:t>
            </a:r>
          </a:p>
          <a:p>
            <a:endParaRPr lang="en-US" dirty="0"/>
          </a:p>
        </p:txBody>
      </p:sp>
      <p:sp>
        <p:nvSpPr>
          <p:cNvPr id="13" name="Content Placeholder 12"/>
          <p:cNvSpPr>
            <a:spLocks noGrp="1"/>
          </p:cNvSpPr>
          <p:nvPr>
            <p:ph sz="quarter" idx="4"/>
          </p:nvPr>
        </p:nvSpPr>
        <p:spPr>
          <a:xfrm>
            <a:off x="5996518" y="1752600"/>
            <a:ext cx="5585884" cy="4373563"/>
          </a:xfrm>
        </p:spPr>
        <p:txBody>
          <a:bodyPr>
            <a:normAutofit lnSpcReduction="10000"/>
          </a:bodyPr>
          <a:lstStyle/>
          <a:p>
            <a:pPr marL="0" indent="0">
              <a:buNone/>
            </a:pPr>
            <a:r>
              <a:rPr lang="en-US" b="1" dirty="0">
                <a:solidFill>
                  <a:srgbClr val="FF0000"/>
                </a:solidFill>
              </a:rPr>
              <a:t>Dermal/mucosal absorption</a:t>
            </a:r>
          </a:p>
          <a:p>
            <a:r>
              <a:rPr lang="en-US" dirty="0"/>
              <a:t>Touching cartons </a:t>
            </a:r>
          </a:p>
          <a:p>
            <a:r>
              <a:rPr lang="en-US" dirty="0"/>
              <a:t>Unpacking drugs</a:t>
            </a:r>
          </a:p>
          <a:p>
            <a:r>
              <a:rPr lang="en-US" dirty="0"/>
              <a:t>Removing PPE</a:t>
            </a:r>
          </a:p>
          <a:p>
            <a:r>
              <a:rPr lang="en-US" dirty="0"/>
              <a:t>Spills &amp; spill clean up</a:t>
            </a:r>
          </a:p>
          <a:p>
            <a:endParaRPr lang="en-US" dirty="0"/>
          </a:p>
          <a:p>
            <a:pPr marL="0" indent="0">
              <a:buNone/>
            </a:pPr>
            <a:r>
              <a:rPr lang="en-US" b="1" dirty="0">
                <a:solidFill>
                  <a:srgbClr val="FF0000"/>
                </a:solidFill>
              </a:rPr>
              <a:t>Needle stick injury (injection)</a:t>
            </a:r>
          </a:p>
          <a:p>
            <a:r>
              <a:rPr lang="en-US" dirty="0"/>
              <a:t>Recapping needles</a:t>
            </a:r>
          </a:p>
          <a:p>
            <a:r>
              <a:rPr lang="en-US" dirty="0"/>
              <a:t>Improper use of safety needles</a:t>
            </a:r>
          </a:p>
          <a:p>
            <a:r>
              <a:rPr lang="en-US" dirty="0"/>
              <a:t>Not using Closed System Transfer Devices (CSTDs)</a:t>
            </a:r>
          </a:p>
          <a:p>
            <a:endParaRPr lang="en-US" dirty="0"/>
          </a:p>
        </p:txBody>
      </p:sp>
      <p:sp>
        <p:nvSpPr>
          <p:cNvPr id="3" name="Slide Number Placeholder 2"/>
          <p:cNvSpPr>
            <a:spLocks noGrp="1"/>
          </p:cNvSpPr>
          <p:nvPr>
            <p:ph type="sldNum" sz="quarter" idx="12"/>
          </p:nvPr>
        </p:nvSpPr>
        <p:spPr/>
        <p:txBody>
          <a:bodyPr/>
          <a:lstStyle/>
          <a:p>
            <a:fld id="{7ED82A62-F42C-4DB0-B9C7-0E29F2BD7E77}" type="slidenum">
              <a:rPr lang="en-US" smtClean="0"/>
              <a:t>9</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pic>
        <p:nvPicPr>
          <p:cNvPr id="5" name="Picture 4" descr="Inhalation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2084462"/>
            <a:ext cx="1660876" cy="1469875"/>
          </a:xfrm>
          <a:prstGeom prst="rect">
            <a:avLst/>
          </a:prstGeom>
        </p:spPr>
      </p:pic>
      <p:pic>
        <p:nvPicPr>
          <p:cNvPr id="8" name="Picture 7" descr="Teaching Students with Learning Difficulties: Clean Hand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5510" y="1913378"/>
            <a:ext cx="1456485" cy="1456485"/>
          </a:xfrm>
          <a:prstGeom prst="rect">
            <a:avLst/>
          </a:prstGeom>
        </p:spPr>
      </p:pic>
      <p:pic>
        <p:nvPicPr>
          <p:cNvPr id="9" name="Picture 8" descr="Vol 2, No 4 October (20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2200" y="3683041"/>
            <a:ext cx="1861585" cy="1241056"/>
          </a:xfrm>
          <a:prstGeom prst="rect">
            <a:avLst/>
          </a:prstGeom>
        </p:spPr>
      </p:pic>
    </p:spTree>
    <p:extLst>
      <p:ext uri="{BB962C8B-B14F-4D97-AF65-F5344CB8AC3E}">
        <p14:creationId xmlns:p14="http://schemas.microsoft.com/office/powerpoint/2010/main" val="3543073053"/>
      </p:ext>
    </p:extLst>
  </p:cSld>
  <p:clrMapOvr>
    <a:masterClrMapping/>
  </p:clrMapOvr>
</p:sld>
</file>

<file path=ppt/theme/theme1.xml><?xml version="1.0" encoding="utf-8"?>
<a:theme xmlns:a="http://schemas.openxmlformats.org/drawingml/2006/main" name="Stony Brook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11376</TotalTime>
  <Words>3633</Words>
  <Application>Microsoft Office PowerPoint</Application>
  <PresentationFormat>Widescreen</PresentationFormat>
  <Paragraphs>463</Paragraphs>
  <Slides>43</Slides>
  <Notes>15</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Wingdings</vt:lpstr>
      <vt:lpstr>Stony Brook Template</vt:lpstr>
      <vt:lpstr>Safe Handling of Hazardous Drugs </vt:lpstr>
      <vt:lpstr>COURSE OBJECTIVES</vt:lpstr>
      <vt:lpstr>RISK OF HANDLING HAZARDOUS DRUGS (HD)</vt:lpstr>
      <vt:lpstr>WHAT MAKES A DRUG HAZARDOUS?</vt:lpstr>
      <vt:lpstr>NIOSH &amp; USP - HAZARDOUS DRUGS</vt:lpstr>
      <vt:lpstr>HAZARDOUS DRUGS EXAMPLES</vt:lpstr>
      <vt:lpstr>HAZARDOUS DRUG EXPOSURE</vt:lpstr>
      <vt:lpstr>HAZARDOUS DRUG EXPOSURE </vt:lpstr>
      <vt:lpstr>COMMON ROUTES OF EXPOSURE</vt:lpstr>
      <vt:lpstr>HEALTH EFFECTS</vt:lpstr>
      <vt:lpstr>NIOSH’s HIERARCHY OF HAZARD CONTROLS</vt:lpstr>
      <vt:lpstr>HOW TO PROTECT YOURSELF FROM EXPOSURE</vt:lpstr>
      <vt:lpstr>ADMINISTRATIVE CONTROLS</vt:lpstr>
      <vt:lpstr>HOW WE IDENTIFY HD</vt:lpstr>
      <vt:lpstr>HAZARD LABELING</vt:lpstr>
      <vt:lpstr>                         EMAR LINK</vt:lpstr>
      <vt:lpstr>ADMINISTRATIVE CONTROLS</vt:lpstr>
      <vt:lpstr>ADMINISTRATIVE CONTROLS</vt:lpstr>
      <vt:lpstr>ASSESSMENT OF RISK</vt:lpstr>
      <vt:lpstr>ASSESSMENT OF RISK WORKSHEET</vt:lpstr>
      <vt:lpstr>HD SAFETY DATA SHEETS (SDS)</vt:lpstr>
      <vt:lpstr>WORK PRACTICES</vt:lpstr>
      <vt:lpstr>WORK PRACTICES</vt:lpstr>
      <vt:lpstr>WORK PRACTICES</vt:lpstr>
      <vt:lpstr>ENGINEERING CONTROLS</vt:lpstr>
      <vt:lpstr>COMPONENTS OF CSTD</vt:lpstr>
      <vt:lpstr>CSTD PHARMACY</vt:lpstr>
      <vt:lpstr>PowerPoint Presentation</vt:lpstr>
      <vt:lpstr>PERSONAL PROTECTIVE EQUIPMENT</vt:lpstr>
      <vt:lpstr>PowerPoint Presentation</vt:lpstr>
      <vt:lpstr>HAZARDOUS DRUGS COMPLIANT GLOVES</vt:lpstr>
      <vt:lpstr>CHEMOTHERAPY GOWNS</vt:lpstr>
      <vt:lpstr>RESPIRATORY PROTECTION</vt:lpstr>
      <vt:lpstr>ADDITIONAL PPE</vt:lpstr>
      <vt:lpstr>                     HANDLING HD - PPE </vt:lpstr>
      <vt:lpstr>HD SPILL RESPONSE</vt:lpstr>
      <vt:lpstr>HANDLING BODY EXCRETA</vt:lpstr>
      <vt:lpstr>WASTE DISPOSAL </vt:lpstr>
      <vt:lpstr>WASTE DISPOSAL </vt:lpstr>
      <vt:lpstr>SUMMARY</vt:lpstr>
      <vt:lpstr>APPLICABLE POLICIES</vt:lpstr>
      <vt:lpstr>RESOURCES</vt:lpstr>
      <vt:lpstr>PowerPoint Presentation</vt:lpstr>
    </vt:vector>
  </TitlesOfParts>
  <Company>SBUMC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Waldeck</dc:creator>
  <cp:lastModifiedBy>Coppola, Laura</cp:lastModifiedBy>
  <cp:revision>502</cp:revision>
  <cp:lastPrinted>2017-11-22T01:22:55Z</cp:lastPrinted>
  <dcterms:created xsi:type="dcterms:W3CDTF">2014-10-18T00:19:21Z</dcterms:created>
  <dcterms:modified xsi:type="dcterms:W3CDTF">2025-08-19T16:35:21Z</dcterms:modified>
</cp:coreProperties>
</file>