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8" r:id="rId11"/>
  </p:sldIdLst>
  <p:sldSz cx="9144000" cy="6858000" type="screen4x3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530" y="54"/>
      </p:cViewPr>
      <p:guideLst>
        <p:guide orient="horz" pos="21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3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71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6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6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7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0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8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0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7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1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3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028F3-A7F1-45E6-99D1-5F0A2F2408BF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8CBBB-C0A6-475C-99F3-60EABE3FE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9280" y="299224"/>
            <a:ext cx="8952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Please follow this order for SOC Presentations, using these title cards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552" y="999001"/>
            <a:ext cx="2706255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* Title</a:t>
            </a:r>
          </a:p>
          <a:p>
            <a:pPr algn="ctr"/>
            <a:r>
              <a:rPr lang="en-US" sz="1600" b="1" dirty="0"/>
              <a:t>* Who is mentor</a:t>
            </a:r>
          </a:p>
          <a:p>
            <a:pPr algn="ctr"/>
            <a:r>
              <a:rPr lang="en-US" sz="1600" b="1" dirty="0"/>
              <a:t>* Collaborators/key parties</a:t>
            </a:r>
          </a:p>
          <a:p>
            <a:pPr algn="ctr"/>
            <a:r>
              <a:rPr lang="en-US" sz="1600" b="1" dirty="0"/>
              <a:t>* Who is on SOC</a:t>
            </a:r>
          </a:p>
          <a:p>
            <a:pPr algn="ctr"/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186545" y="999001"/>
            <a:ext cx="270625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* Background</a:t>
            </a:r>
          </a:p>
          <a:p>
            <a:pPr algn="ctr"/>
            <a:endParaRPr lang="en-US" sz="1600" b="1" dirty="0"/>
          </a:p>
          <a:p>
            <a:pPr algn="ctr"/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46086" y="999001"/>
            <a:ext cx="270625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600" b="1" dirty="0"/>
          </a:p>
          <a:p>
            <a:r>
              <a:rPr lang="en-US" sz="1600" b="1" dirty="0"/>
              <a:t>* What is not known that we would like to know</a:t>
            </a:r>
          </a:p>
          <a:p>
            <a:endParaRPr lang="en-US" sz="1600" b="1" dirty="0"/>
          </a:p>
          <a:p>
            <a:endParaRPr lang="en-US" sz="1600" b="1" dirty="0"/>
          </a:p>
        </p:txBody>
      </p:sp>
      <p:sp>
        <p:nvSpPr>
          <p:cNvPr id="13" name="Right Arrow 12"/>
          <p:cNvSpPr/>
          <p:nvPr/>
        </p:nvSpPr>
        <p:spPr>
          <a:xfrm>
            <a:off x="2909460" y="1196294"/>
            <a:ext cx="240146" cy="480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978245" y="1192515"/>
            <a:ext cx="240146" cy="480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5400000">
            <a:off x="7529958" y="2234527"/>
            <a:ext cx="240146" cy="480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28121" y="2712349"/>
            <a:ext cx="2706255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* Methods</a:t>
            </a:r>
          </a:p>
          <a:p>
            <a:pPr algn="ctr"/>
            <a:endParaRPr lang="en-US" sz="1600" b="1" dirty="0"/>
          </a:p>
          <a:p>
            <a:pPr algn="ctr"/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85350" y="2712349"/>
            <a:ext cx="270625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* Hypothesis</a:t>
            </a:r>
          </a:p>
          <a:p>
            <a:pPr algn="ctr"/>
            <a:endParaRPr lang="en-US" sz="1600" b="1" dirty="0"/>
          </a:p>
          <a:p>
            <a:pPr algn="ctr"/>
            <a:endParaRPr lang="en-US" sz="1600" b="1" dirty="0"/>
          </a:p>
        </p:txBody>
      </p:sp>
      <p:sp>
        <p:nvSpPr>
          <p:cNvPr id="19" name="Right Arrow 18"/>
          <p:cNvSpPr/>
          <p:nvPr/>
        </p:nvSpPr>
        <p:spPr>
          <a:xfrm flipH="1">
            <a:off x="2914081" y="2909642"/>
            <a:ext cx="240146" cy="480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flipH="1">
            <a:off x="5982866" y="2905863"/>
            <a:ext cx="240146" cy="480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38552" y="2693464"/>
            <a:ext cx="2706255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* Recruitment to date</a:t>
            </a:r>
          </a:p>
          <a:p>
            <a:pPr algn="ctr"/>
            <a:r>
              <a:rPr lang="en-US" sz="1600" b="1" dirty="0"/>
              <a:t>and/or</a:t>
            </a:r>
          </a:p>
          <a:p>
            <a:pPr algn="ctr"/>
            <a:r>
              <a:rPr lang="en-US" sz="1600" b="1" dirty="0"/>
              <a:t>* Data collected to date</a:t>
            </a:r>
          </a:p>
          <a:p>
            <a:pPr algn="ctr"/>
            <a:r>
              <a:rPr lang="en-US" sz="1600" b="1" dirty="0"/>
              <a:t>and/or</a:t>
            </a:r>
          </a:p>
          <a:p>
            <a:pPr algn="ctr"/>
            <a:r>
              <a:rPr lang="en-US" sz="1600" b="1" dirty="0"/>
              <a:t>* Results to date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8541" y="4439142"/>
            <a:ext cx="270625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* n needed for power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* challenges anticipated?</a:t>
            </a:r>
          </a:p>
          <a:p>
            <a:pPr algn="ctr"/>
            <a:endParaRPr lang="en-US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198082" y="4439142"/>
            <a:ext cx="270625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600" b="1" dirty="0"/>
          </a:p>
          <a:p>
            <a:endParaRPr lang="en-US" sz="1600" b="1" dirty="0"/>
          </a:p>
          <a:p>
            <a:r>
              <a:rPr lang="en-US" sz="1600" b="1" dirty="0"/>
              <a:t>* Timeline from start to finish</a:t>
            </a:r>
          </a:p>
          <a:p>
            <a:endParaRPr lang="en-US" sz="1600" b="1" dirty="0"/>
          </a:p>
          <a:p>
            <a:endParaRPr lang="en-US" sz="1600" b="1" dirty="0"/>
          </a:p>
          <a:p>
            <a:endParaRPr lang="en-US" sz="1600" b="1" dirty="0"/>
          </a:p>
        </p:txBody>
      </p:sp>
      <p:sp>
        <p:nvSpPr>
          <p:cNvPr id="24" name="Right Arrow 23"/>
          <p:cNvSpPr/>
          <p:nvPr/>
        </p:nvSpPr>
        <p:spPr>
          <a:xfrm>
            <a:off x="2909460" y="4636435"/>
            <a:ext cx="240146" cy="480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5400000">
            <a:off x="1371605" y="4029720"/>
            <a:ext cx="240146" cy="480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302251-06C3-431D-B3B4-8B8920F35E00}"/>
              </a:ext>
            </a:extLst>
          </p:cNvPr>
          <p:cNvSpPr/>
          <p:nvPr/>
        </p:nvSpPr>
        <p:spPr>
          <a:xfrm>
            <a:off x="467832" y="1652303"/>
            <a:ext cx="80382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keep in mind you will be presenting to people outside your field – explain everything!</a:t>
            </a:r>
          </a:p>
        </p:txBody>
      </p:sp>
    </p:spTree>
    <p:extLst>
      <p:ext uri="{BB962C8B-B14F-4D97-AF65-F5344CB8AC3E}">
        <p14:creationId xmlns:p14="http://schemas.microsoft.com/office/powerpoint/2010/main" val="3775184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35612" y="2315747"/>
            <a:ext cx="8083012" cy="370593"/>
            <a:chOff x="184731" y="2649575"/>
            <a:chExt cx="8083012" cy="370593"/>
          </a:xfrm>
        </p:grpSpPr>
        <p:grpSp>
          <p:nvGrpSpPr>
            <p:cNvPr id="9" name="Group 8"/>
            <p:cNvGrpSpPr/>
            <p:nvPr/>
          </p:nvGrpSpPr>
          <p:grpSpPr>
            <a:xfrm>
              <a:off x="184731" y="2649575"/>
              <a:ext cx="2691923" cy="370593"/>
              <a:chOff x="184731" y="2649575"/>
              <a:chExt cx="2691923" cy="370593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184731" y="2650835"/>
                <a:ext cx="674251" cy="36933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Q1  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858982" y="2650835"/>
                <a:ext cx="674251" cy="36933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Q2  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532384" y="2649575"/>
                <a:ext cx="674251" cy="36933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Q3  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202403" y="2650836"/>
                <a:ext cx="674251" cy="36933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Q4  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875805" y="2649575"/>
              <a:ext cx="2691923" cy="370593"/>
              <a:chOff x="184731" y="2649575"/>
              <a:chExt cx="2691923" cy="370593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49" name="TextBox 48"/>
              <p:cNvSpPr txBox="1"/>
              <p:nvPr/>
            </p:nvSpPr>
            <p:spPr>
              <a:xfrm>
                <a:off x="184731" y="2650835"/>
                <a:ext cx="674251" cy="3693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Q1  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858982" y="2650835"/>
                <a:ext cx="674251" cy="3693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Q2  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532384" y="2649575"/>
                <a:ext cx="674251" cy="3693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Q3  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202403" y="2650836"/>
                <a:ext cx="674251" cy="3693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Q4  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575820" y="2649575"/>
              <a:ext cx="2691923" cy="370593"/>
              <a:chOff x="184731" y="2649575"/>
              <a:chExt cx="2691923" cy="370593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54" name="TextBox 53"/>
              <p:cNvSpPr txBox="1"/>
              <p:nvPr/>
            </p:nvSpPr>
            <p:spPr>
              <a:xfrm>
                <a:off x="184731" y="2650835"/>
                <a:ext cx="674251" cy="3693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Q1  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858982" y="2650835"/>
                <a:ext cx="674251" cy="3693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Q2  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532384" y="2649575"/>
                <a:ext cx="674251" cy="3693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Q3  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202403" y="2650836"/>
                <a:ext cx="674251" cy="3693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 Q4  </a:t>
                </a: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533743" y="2685079"/>
            <a:ext cx="8195587" cy="217968"/>
            <a:chOff x="634849" y="3800170"/>
            <a:chExt cx="8195587" cy="217968"/>
          </a:xfrm>
        </p:grpSpPr>
        <p:grpSp>
          <p:nvGrpSpPr>
            <p:cNvPr id="59" name="Group 58"/>
            <p:cNvGrpSpPr/>
            <p:nvPr/>
          </p:nvGrpSpPr>
          <p:grpSpPr>
            <a:xfrm>
              <a:off x="634849" y="3801432"/>
              <a:ext cx="2779381" cy="216706"/>
              <a:chOff x="184731" y="2649574"/>
              <a:chExt cx="2779381" cy="216706"/>
            </a:xfrm>
            <a:noFill/>
          </p:grpSpPr>
          <p:sp>
            <p:nvSpPr>
              <p:cNvPr id="71" name="TextBox 70"/>
              <p:cNvSpPr txBox="1"/>
              <p:nvPr/>
            </p:nvSpPr>
            <p:spPr>
              <a:xfrm>
                <a:off x="858982" y="2650834"/>
                <a:ext cx="753617" cy="21544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Oct Nov Dec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84731" y="2650835"/>
                <a:ext cx="674251" cy="215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Jul Aug Sep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532384" y="2649574"/>
                <a:ext cx="758326" cy="215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Jan Feb Mar  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202403" y="2650836"/>
                <a:ext cx="761709" cy="215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Apr May Jun  </a:t>
                </a: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3332262" y="3800170"/>
              <a:ext cx="2779381" cy="216706"/>
              <a:chOff x="99667" y="2649574"/>
              <a:chExt cx="2779381" cy="216706"/>
            </a:xfrm>
            <a:noFill/>
          </p:grpSpPr>
          <p:sp>
            <p:nvSpPr>
              <p:cNvPr id="75" name="TextBox 74"/>
              <p:cNvSpPr txBox="1"/>
              <p:nvPr/>
            </p:nvSpPr>
            <p:spPr>
              <a:xfrm>
                <a:off x="773918" y="2650834"/>
                <a:ext cx="753617" cy="21544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Oct Nov Dec</a:t>
                </a: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99667" y="2650835"/>
                <a:ext cx="674251" cy="215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Jul Aug Sep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447320" y="2649574"/>
                <a:ext cx="758326" cy="215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Jan Feb Mar  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117339" y="2650836"/>
                <a:ext cx="761709" cy="215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Apr May Jun  </a:t>
                </a: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6025821" y="3800170"/>
              <a:ext cx="2804615" cy="216706"/>
              <a:chOff x="14609" y="2649574"/>
              <a:chExt cx="2804615" cy="216706"/>
            </a:xfrm>
            <a:noFill/>
          </p:grpSpPr>
          <p:sp>
            <p:nvSpPr>
              <p:cNvPr id="80" name="TextBox 79"/>
              <p:cNvSpPr txBox="1"/>
              <p:nvPr/>
            </p:nvSpPr>
            <p:spPr>
              <a:xfrm>
                <a:off x="688860" y="2650834"/>
                <a:ext cx="753617" cy="21544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Oct Nov Dec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4609" y="2650835"/>
                <a:ext cx="674251" cy="215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Jul Aug Sep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362262" y="2649574"/>
                <a:ext cx="758326" cy="215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Jan Feb Mar  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032281" y="2650836"/>
                <a:ext cx="786943" cy="215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/>
                  <a:t>Apr May Jun  </a:t>
                </a:r>
              </a:p>
            </p:txBody>
          </p:sp>
        </p:grpSp>
      </p:grpSp>
      <p:cxnSp>
        <p:nvCxnSpPr>
          <p:cNvPr id="40" name="Straight Arrow Connector 39"/>
          <p:cNvCxnSpPr/>
          <p:nvPr/>
        </p:nvCxnSpPr>
        <p:spPr>
          <a:xfrm flipH="1" flipV="1">
            <a:off x="3087064" y="2859659"/>
            <a:ext cx="2720" cy="2660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4125714" y="2843035"/>
            <a:ext cx="679470" cy="820006"/>
            <a:chOff x="1426625" y="3201100"/>
            <a:chExt cx="679470" cy="820006"/>
          </a:xfrm>
        </p:grpSpPr>
        <p:cxnSp>
          <p:nvCxnSpPr>
            <p:cNvPr id="43" name="Straight Arrow Connector 42"/>
            <p:cNvCxnSpPr/>
            <p:nvPr/>
          </p:nvCxnSpPr>
          <p:spPr>
            <a:xfrm flipH="1" flipV="1">
              <a:off x="1712422" y="3201100"/>
              <a:ext cx="2720" cy="2660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426625" y="3467108"/>
              <a:ext cx="67947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SOC meeting due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493621" y="2859659"/>
            <a:ext cx="674250" cy="820006"/>
            <a:chOff x="1426626" y="3201100"/>
            <a:chExt cx="674250" cy="820006"/>
          </a:xfrm>
        </p:grpSpPr>
        <p:cxnSp>
          <p:nvCxnSpPr>
            <p:cNvPr id="60" name="Straight Arrow Connector 59"/>
            <p:cNvCxnSpPr/>
            <p:nvPr/>
          </p:nvCxnSpPr>
          <p:spPr>
            <a:xfrm flipH="1" flipV="1">
              <a:off x="1712422" y="3201100"/>
              <a:ext cx="2720" cy="2660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1426626" y="3467108"/>
              <a:ext cx="67425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SOC meeting due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845134" y="2852749"/>
            <a:ext cx="650958" cy="820006"/>
            <a:chOff x="1426626" y="3201100"/>
            <a:chExt cx="650958" cy="820006"/>
          </a:xfrm>
        </p:grpSpPr>
        <p:cxnSp>
          <p:nvCxnSpPr>
            <p:cNvPr id="63" name="Straight Arrow Connector 62"/>
            <p:cNvCxnSpPr/>
            <p:nvPr/>
          </p:nvCxnSpPr>
          <p:spPr>
            <a:xfrm flipH="1" flipV="1">
              <a:off x="1712422" y="3201100"/>
              <a:ext cx="2720" cy="2660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1426626" y="3467108"/>
              <a:ext cx="65095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SOC meeting due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7867852" y="2854150"/>
            <a:ext cx="861477" cy="512229"/>
            <a:chOff x="1281547" y="3201100"/>
            <a:chExt cx="861477" cy="512229"/>
          </a:xfrm>
        </p:grpSpPr>
        <p:cxnSp>
          <p:nvCxnSpPr>
            <p:cNvPr id="66" name="Straight Arrow Connector 65"/>
            <p:cNvCxnSpPr/>
            <p:nvPr/>
          </p:nvCxnSpPr>
          <p:spPr>
            <a:xfrm flipH="1" flipV="1">
              <a:off x="1712422" y="3201100"/>
              <a:ext cx="2720" cy="2660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1281547" y="3467108"/>
              <a:ext cx="86147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deliverable</a:t>
              </a:r>
            </a:p>
          </p:txBody>
        </p:sp>
      </p:grpSp>
      <p:cxnSp>
        <p:nvCxnSpPr>
          <p:cNvPr id="85" name="Straight Arrow Connector 84"/>
          <p:cNvCxnSpPr>
            <a:cxnSpLocks/>
          </p:cNvCxnSpPr>
          <p:nvPr/>
        </p:nvCxnSpPr>
        <p:spPr>
          <a:xfrm flipH="1" flipV="1">
            <a:off x="3185809" y="2900523"/>
            <a:ext cx="68553" cy="170559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866008" y="4606120"/>
            <a:ext cx="2446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Must </a:t>
            </a:r>
            <a:r>
              <a:rPr lang="en-US" sz="1400" b="1" u="sng" dirty="0">
                <a:solidFill>
                  <a:srgbClr val="FF0000"/>
                </a:solidFill>
              </a:rPr>
              <a:t>SUBMIT</a:t>
            </a:r>
            <a:r>
              <a:rPr lang="en-US" sz="1400" b="1" dirty="0">
                <a:solidFill>
                  <a:srgbClr val="FF0000"/>
                </a:solidFill>
              </a:rPr>
              <a:t> to IRB within first 12 months of residency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 flipH="1" flipV="1">
            <a:off x="4039781" y="2852749"/>
            <a:ext cx="98482" cy="9050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888175" y="3750147"/>
            <a:ext cx="212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Must have IRB </a:t>
            </a:r>
            <a:r>
              <a:rPr lang="en-US" sz="1400" b="1" u="sng" dirty="0">
                <a:solidFill>
                  <a:srgbClr val="FF0000"/>
                </a:solidFill>
              </a:rPr>
              <a:t>APPROVAL</a:t>
            </a:r>
            <a:r>
              <a:rPr lang="en-US" sz="1400" b="1" dirty="0">
                <a:solidFill>
                  <a:srgbClr val="FF0000"/>
                </a:solidFill>
              </a:rPr>
              <a:t> within first 14 mo of residency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822AF3E-27A2-4FF1-9F47-DCEDA1D51DD2}"/>
              </a:ext>
            </a:extLst>
          </p:cNvPr>
          <p:cNvGrpSpPr/>
          <p:nvPr/>
        </p:nvGrpSpPr>
        <p:grpSpPr>
          <a:xfrm>
            <a:off x="5312036" y="1399675"/>
            <a:ext cx="1677268" cy="858677"/>
            <a:chOff x="2028539" y="870745"/>
            <a:chExt cx="1677268" cy="858677"/>
          </a:xfrm>
        </p:grpSpPr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FCD4A345-15D0-4DEA-84A8-E1DE96301DB8}"/>
                </a:ext>
              </a:extLst>
            </p:cNvPr>
            <p:cNvSpPr/>
            <p:nvPr/>
          </p:nvSpPr>
          <p:spPr>
            <a:xfrm>
              <a:off x="2063100" y="1325461"/>
              <a:ext cx="193539" cy="403961"/>
            </a:xfrm>
            <a:prstGeom prst="down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94480F9-6DCD-4EED-94E5-AC3F68844EF1}"/>
                </a:ext>
              </a:extLst>
            </p:cNvPr>
            <p:cNvSpPr txBox="1"/>
            <p:nvPr/>
          </p:nvSpPr>
          <p:spPr>
            <a:xfrm>
              <a:off x="2028539" y="870745"/>
              <a:ext cx="1677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My project is here on this timeline</a:t>
              </a:r>
            </a:p>
          </p:txBody>
        </p:sp>
      </p:grpSp>
      <p:pic>
        <p:nvPicPr>
          <p:cNvPr id="68" name="Picture 255" descr="sb_childrens_horizstack_3c_CMYK.eps">
            <a:extLst>
              <a:ext uri="{FF2B5EF4-FFF2-40B4-BE49-F238E27FC236}">
                <a16:creationId xmlns:a16="http://schemas.microsoft.com/office/drawing/2014/main" id="{E85CC214-16BE-4B27-A5BC-FB0B2B0FCD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1"/>
          <a:stretch>
            <a:fillRect/>
          </a:stretch>
        </p:blipFill>
        <p:spPr bwMode="auto">
          <a:xfrm>
            <a:off x="581204" y="5716385"/>
            <a:ext cx="2028371" cy="77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B8FCFDD-4F94-450A-AC78-39FF68F8AE3A}"/>
              </a:ext>
            </a:extLst>
          </p:cNvPr>
          <p:cNvSpPr txBox="1"/>
          <p:nvPr/>
        </p:nvSpPr>
        <p:spPr>
          <a:xfrm>
            <a:off x="1546988" y="1990108"/>
            <a:ext cx="748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first year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9E413DB-2AB3-4237-B7FC-6F133245CA35}"/>
              </a:ext>
            </a:extLst>
          </p:cNvPr>
          <p:cNvSpPr txBox="1"/>
          <p:nvPr/>
        </p:nvSpPr>
        <p:spPr>
          <a:xfrm>
            <a:off x="4125715" y="2029961"/>
            <a:ext cx="934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second year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D8E497F-F682-4DE0-8B3A-AA03CA23511B}"/>
              </a:ext>
            </a:extLst>
          </p:cNvPr>
          <p:cNvSpPr txBox="1"/>
          <p:nvPr/>
        </p:nvSpPr>
        <p:spPr>
          <a:xfrm>
            <a:off x="6915768" y="2047343"/>
            <a:ext cx="788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third year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98966" y="5544258"/>
            <a:ext cx="2084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Presenting your work at Research day “counts” as your deliverable</a:t>
            </a:r>
          </a:p>
        </p:txBody>
      </p:sp>
      <p:sp>
        <p:nvSpPr>
          <p:cNvPr id="14" name="Freeform 13"/>
          <p:cNvSpPr/>
          <p:nvPr/>
        </p:nvSpPr>
        <p:spPr>
          <a:xfrm>
            <a:off x="7867852" y="4959927"/>
            <a:ext cx="531338" cy="595746"/>
          </a:xfrm>
          <a:custGeom>
            <a:avLst/>
            <a:gdLst>
              <a:gd name="connsiteX0" fmla="*/ 56948 w 531338"/>
              <a:gd name="connsiteY0" fmla="*/ 595746 h 595746"/>
              <a:gd name="connsiteX1" fmla="*/ 223203 w 531338"/>
              <a:gd name="connsiteY1" fmla="*/ 429491 h 595746"/>
              <a:gd name="connsiteX2" fmla="*/ 181639 w 531338"/>
              <a:gd name="connsiteY2" fmla="*/ 263237 h 595746"/>
              <a:gd name="connsiteX3" fmla="*/ 1530 w 531338"/>
              <a:gd name="connsiteY3" fmla="*/ 346364 h 595746"/>
              <a:gd name="connsiteX4" fmla="*/ 112366 w 531338"/>
              <a:gd name="connsiteY4" fmla="*/ 484909 h 595746"/>
              <a:gd name="connsiteX5" fmla="*/ 403312 w 531338"/>
              <a:gd name="connsiteY5" fmla="*/ 471055 h 595746"/>
              <a:gd name="connsiteX6" fmla="*/ 528003 w 531338"/>
              <a:gd name="connsiteY6" fmla="*/ 304800 h 595746"/>
              <a:gd name="connsiteX7" fmla="*/ 486439 w 531338"/>
              <a:gd name="connsiteY7" fmla="*/ 138546 h 595746"/>
              <a:gd name="connsiteX8" fmla="*/ 389457 w 531338"/>
              <a:gd name="connsiteY8" fmla="*/ 96982 h 595746"/>
              <a:gd name="connsiteX9" fmla="*/ 223203 w 531338"/>
              <a:gd name="connsiteY9" fmla="*/ 0 h 595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1338" h="595746">
                <a:moveTo>
                  <a:pt x="56948" y="595746"/>
                </a:moveTo>
                <a:cubicBezTo>
                  <a:pt x="129684" y="540327"/>
                  <a:pt x="202421" y="484909"/>
                  <a:pt x="223203" y="429491"/>
                </a:cubicBezTo>
                <a:cubicBezTo>
                  <a:pt x="243985" y="374073"/>
                  <a:pt x="218585" y="277091"/>
                  <a:pt x="181639" y="263237"/>
                </a:cubicBezTo>
                <a:cubicBezTo>
                  <a:pt x="144694" y="249382"/>
                  <a:pt x="13075" y="309419"/>
                  <a:pt x="1530" y="346364"/>
                </a:cubicBezTo>
                <a:cubicBezTo>
                  <a:pt x="-10016" y="383309"/>
                  <a:pt x="45402" y="464127"/>
                  <a:pt x="112366" y="484909"/>
                </a:cubicBezTo>
                <a:cubicBezTo>
                  <a:pt x="179330" y="505691"/>
                  <a:pt x="334039" y="501073"/>
                  <a:pt x="403312" y="471055"/>
                </a:cubicBezTo>
                <a:cubicBezTo>
                  <a:pt x="472585" y="441037"/>
                  <a:pt x="514149" y="360218"/>
                  <a:pt x="528003" y="304800"/>
                </a:cubicBezTo>
                <a:cubicBezTo>
                  <a:pt x="541858" y="249382"/>
                  <a:pt x="509530" y="173182"/>
                  <a:pt x="486439" y="138546"/>
                </a:cubicBezTo>
                <a:cubicBezTo>
                  <a:pt x="463348" y="103910"/>
                  <a:pt x="433330" y="120073"/>
                  <a:pt x="389457" y="96982"/>
                </a:cubicBezTo>
                <a:cubicBezTo>
                  <a:pt x="345584" y="73891"/>
                  <a:pt x="284393" y="36945"/>
                  <a:pt x="223203" y="0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6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6345" y="2090172"/>
            <a:ext cx="6748511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Resident name and year of graduation:</a:t>
            </a:r>
          </a:p>
          <a:p>
            <a:endParaRPr lang="en-US" sz="2000" b="1" dirty="0"/>
          </a:p>
          <a:p>
            <a:r>
              <a:rPr lang="en-US" sz="2000" b="1" dirty="0"/>
              <a:t>Mentor:</a:t>
            </a:r>
          </a:p>
          <a:p>
            <a:endParaRPr lang="en-US" sz="2000" b="1" dirty="0"/>
          </a:p>
          <a:p>
            <a:r>
              <a:rPr lang="en-US" sz="2000" b="1" dirty="0"/>
              <a:t>Collaborators/key parties:</a:t>
            </a:r>
          </a:p>
          <a:p>
            <a:endParaRPr lang="en-US" sz="2000" b="1" dirty="0"/>
          </a:p>
          <a:p>
            <a:r>
              <a:rPr lang="en-US" sz="2000" b="1" dirty="0"/>
              <a:t>SOC members (list liaison, mentor(s), anyone else with a major contribution to project)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613CDC-A009-4571-93A0-0A3F2C29CA57}"/>
              </a:ext>
            </a:extLst>
          </p:cNvPr>
          <p:cNvSpPr txBox="1"/>
          <p:nvPr/>
        </p:nvSpPr>
        <p:spPr>
          <a:xfrm>
            <a:off x="1945547" y="368608"/>
            <a:ext cx="502067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Title</a:t>
            </a:r>
          </a:p>
          <a:p>
            <a:pPr algn="ctr"/>
            <a:endParaRPr lang="en-US" sz="2400" b="1" dirty="0"/>
          </a:p>
        </p:txBody>
      </p:sp>
      <p:pic>
        <p:nvPicPr>
          <p:cNvPr id="4" name="Picture 255" descr="sb_childrens_horizstack_3c_CMYK.eps">
            <a:extLst>
              <a:ext uri="{FF2B5EF4-FFF2-40B4-BE49-F238E27FC236}">
                <a16:creationId xmlns:a16="http://schemas.microsoft.com/office/drawing/2014/main" id="{D94E767F-DEE1-4A05-BF7E-406CEE08B8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1"/>
          <a:stretch>
            <a:fillRect/>
          </a:stretch>
        </p:blipFill>
        <p:spPr bwMode="auto">
          <a:xfrm>
            <a:off x="581204" y="5716385"/>
            <a:ext cx="2028371" cy="77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65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13974" y="302316"/>
            <a:ext cx="27062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Background</a:t>
            </a:r>
          </a:p>
        </p:txBody>
      </p:sp>
      <p:pic>
        <p:nvPicPr>
          <p:cNvPr id="3" name="Picture 255" descr="sb_childrens_horizstack_3c_CMYK.eps">
            <a:extLst>
              <a:ext uri="{FF2B5EF4-FFF2-40B4-BE49-F238E27FC236}">
                <a16:creationId xmlns:a16="http://schemas.microsoft.com/office/drawing/2014/main" id="{D94880F2-8F1E-4F2A-87AE-3DE7D177D6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1"/>
          <a:stretch>
            <a:fillRect/>
          </a:stretch>
        </p:blipFill>
        <p:spPr bwMode="auto">
          <a:xfrm>
            <a:off x="581204" y="5716385"/>
            <a:ext cx="2028371" cy="77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04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942" y="868372"/>
            <a:ext cx="54814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What is not known that we would like to know: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9114D7-978E-46F2-9168-3B9A02B1F748}"/>
              </a:ext>
            </a:extLst>
          </p:cNvPr>
          <p:cNvSpPr txBox="1"/>
          <p:nvPr/>
        </p:nvSpPr>
        <p:spPr>
          <a:xfrm>
            <a:off x="512941" y="3028890"/>
            <a:ext cx="54814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Hypothesis: </a:t>
            </a:r>
          </a:p>
        </p:txBody>
      </p:sp>
      <p:pic>
        <p:nvPicPr>
          <p:cNvPr id="25" name="Picture 255" descr="sb_childrens_horizstack_3c_CMYK.eps">
            <a:extLst>
              <a:ext uri="{FF2B5EF4-FFF2-40B4-BE49-F238E27FC236}">
                <a16:creationId xmlns:a16="http://schemas.microsoft.com/office/drawing/2014/main" id="{0A6768B6-0FC5-4C0B-802A-F06FEDCF2E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1"/>
          <a:stretch>
            <a:fillRect/>
          </a:stretch>
        </p:blipFill>
        <p:spPr bwMode="auto">
          <a:xfrm>
            <a:off x="581204" y="5716385"/>
            <a:ext cx="2028371" cy="77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0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736121" y="462634"/>
            <a:ext cx="144547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Methods</a:t>
            </a:r>
          </a:p>
        </p:txBody>
      </p:sp>
      <p:pic>
        <p:nvPicPr>
          <p:cNvPr id="18" name="Picture 255" descr="sb_childrens_horizstack_3c_CMYK.eps">
            <a:extLst>
              <a:ext uri="{FF2B5EF4-FFF2-40B4-BE49-F238E27FC236}">
                <a16:creationId xmlns:a16="http://schemas.microsoft.com/office/drawing/2014/main" id="{3FAA9609-888F-4577-A131-55102ABDCE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1"/>
          <a:stretch>
            <a:fillRect/>
          </a:stretch>
        </p:blipFill>
        <p:spPr bwMode="auto">
          <a:xfrm>
            <a:off x="581204" y="5716385"/>
            <a:ext cx="2028371" cy="77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719124" y="632436"/>
            <a:ext cx="6523505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Recruitment to date: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Data collected to date: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</p:txBody>
      </p:sp>
      <p:pic>
        <p:nvPicPr>
          <p:cNvPr id="18" name="Picture 255" descr="sb_childrens_horizstack_3c_CMYK.eps">
            <a:extLst>
              <a:ext uri="{FF2B5EF4-FFF2-40B4-BE49-F238E27FC236}">
                <a16:creationId xmlns:a16="http://schemas.microsoft.com/office/drawing/2014/main" id="{12CFEA43-72EC-4964-8A60-AF9F34F709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1"/>
          <a:stretch>
            <a:fillRect/>
          </a:stretch>
        </p:blipFill>
        <p:spPr bwMode="auto">
          <a:xfrm>
            <a:off x="581204" y="5716385"/>
            <a:ext cx="2028371" cy="77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26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756239" y="403836"/>
            <a:ext cx="202837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 Results to date</a:t>
            </a:r>
          </a:p>
        </p:txBody>
      </p:sp>
      <p:pic>
        <p:nvPicPr>
          <p:cNvPr id="18" name="Picture 255" descr="sb_childrens_horizstack_3c_CMYK.eps">
            <a:extLst>
              <a:ext uri="{FF2B5EF4-FFF2-40B4-BE49-F238E27FC236}">
                <a16:creationId xmlns:a16="http://schemas.microsoft.com/office/drawing/2014/main" id="{12CFEA43-72EC-4964-8A60-AF9F34F709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1"/>
          <a:stretch>
            <a:fillRect/>
          </a:stretch>
        </p:blipFill>
        <p:spPr bwMode="auto">
          <a:xfrm>
            <a:off x="581204" y="5716385"/>
            <a:ext cx="2028371" cy="77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499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762655" y="955713"/>
            <a:ext cx="4549574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 needed for adequate power: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challenges anticipated?</a:t>
            </a:r>
          </a:p>
          <a:p>
            <a:endParaRPr lang="en-US" sz="2000" b="1" dirty="0"/>
          </a:p>
        </p:txBody>
      </p:sp>
      <p:pic>
        <p:nvPicPr>
          <p:cNvPr id="3" name="Picture 255" descr="sb_childrens_horizstack_3c_CMYK.eps">
            <a:extLst>
              <a:ext uri="{FF2B5EF4-FFF2-40B4-BE49-F238E27FC236}">
                <a16:creationId xmlns:a16="http://schemas.microsoft.com/office/drawing/2014/main" id="{816D2576-38FF-40D3-A2F9-C84D6952CB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1"/>
          <a:stretch>
            <a:fillRect/>
          </a:stretch>
        </p:blipFill>
        <p:spPr bwMode="auto">
          <a:xfrm>
            <a:off x="581204" y="5716385"/>
            <a:ext cx="2028371" cy="77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3286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565</TotalTime>
  <Words>282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Lane, Andrew</dc:creator>
  <cp:lastModifiedBy>Bianchi-Hayes, Josette M</cp:lastModifiedBy>
  <cp:revision>21</cp:revision>
  <cp:lastPrinted>2021-04-12T02:05:10Z</cp:lastPrinted>
  <dcterms:created xsi:type="dcterms:W3CDTF">2021-04-11T21:18:54Z</dcterms:created>
  <dcterms:modified xsi:type="dcterms:W3CDTF">2022-11-07T18:19:59Z</dcterms:modified>
</cp:coreProperties>
</file>