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70" r:id="rId4"/>
    <p:sldMasterId id="2147483989" r:id="rId5"/>
  </p:sldMasterIdLst>
  <p:notesMasterIdLst>
    <p:notesMasterId r:id="rId24"/>
  </p:notesMasterIdLst>
  <p:handoutMasterIdLst>
    <p:handoutMasterId r:id="rId25"/>
  </p:handoutMasterIdLst>
  <p:sldIdLst>
    <p:sldId id="316" r:id="rId6"/>
    <p:sldId id="325" r:id="rId7"/>
    <p:sldId id="315" r:id="rId8"/>
    <p:sldId id="318" r:id="rId9"/>
    <p:sldId id="327" r:id="rId10"/>
    <p:sldId id="328" r:id="rId11"/>
    <p:sldId id="326" r:id="rId12"/>
    <p:sldId id="319" r:id="rId13"/>
    <p:sldId id="320" r:id="rId14"/>
    <p:sldId id="321" r:id="rId15"/>
    <p:sldId id="329" r:id="rId16"/>
    <p:sldId id="317" r:id="rId17"/>
    <p:sldId id="335" r:id="rId18"/>
    <p:sldId id="333" r:id="rId19"/>
    <p:sldId id="336" r:id="rId20"/>
    <p:sldId id="334" r:id="rId21"/>
    <p:sldId id="330" r:id="rId22"/>
    <p:sldId id="332" r:id="rId2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50">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225"/>
    <a:srgbClr val="C03137"/>
    <a:srgbClr val="969E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189" autoAdjust="0"/>
    <p:restoredTop sz="92242" autoAdjust="0"/>
  </p:normalViewPr>
  <p:slideViewPr>
    <p:cSldViewPr snapToGrid="0" showGuides="1">
      <p:cViewPr varScale="1">
        <p:scale>
          <a:sx n="69" d="100"/>
          <a:sy n="69" d="100"/>
        </p:scale>
        <p:origin x="774" y="60"/>
      </p:cViewPr>
      <p:guideLst>
        <p:guide orient="horz" pos="215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5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atin typeface="Arial" pitchFamily="-109" charset="0"/>
                <a:ea typeface="ＭＳ Ｐゴシック" pitchFamily="-109" charset="-128"/>
                <a:cs typeface="ＭＳ Ｐゴシック" pitchFamily="-109" charset="-128"/>
              </a:defRPr>
            </a:lvl1pPr>
          </a:lstStyle>
          <a:p>
            <a:pPr>
              <a:defRPr/>
            </a:pPr>
            <a:fld id="{081D9E0B-F8A1-0341-8F1E-3EB195E03D2E}" type="datetime1">
              <a:rPr lang="en-US"/>
              <a:pPr>
                <a:defRPr/>
              </a:pPr>
              <a:t>1/10/2019</a:t>
            </a:fld>
            <a:endParaRPr lang="en-US"/>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atin typeface="Arial" pitchFamily="-109" charset="0"/>
                <a:ea typeface="ＭＳ Ｐゴシック" pitchFamily="-109" charset="-128"/>
                <a:cs typeface="ＭＳ Ｐゴシック" pitchFamily="-109" charset="-128"/>
              </a:defRPr>
            </a:lvl1pPr>
          </a:lstStyle>
          <a:p>
            <a:pPr>
              <a:defRPr/>
            </a:pPr>
            <a:fld id="{76477949-BCB2-F949-82BC-186A36FE9FB3}" type="slidenum">
              <a:rPr lang="en-US"/>
              <a:pPr>
                <a:defRPr/>
              </a:pPr>
              <a:t>‹#›</a:t>
            </a:fld>
            <a:endParaRPr lang="en-US"/>
          </a:p>
        </p:txBody>
      </p:sp>
    </p:spTree>
    <p:extLst>
      <p:ext uri="{BB962C8B-B14F-4D97-AF65-F5344CB8AC3E}">
        <p14:creationId xmlns:p14="http://schemas.microsoft.com/office/powerpoint/2010/main" val="3699658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98133C-69CC-41AF-9600-DB653491152A}" type="datetimeFigureOut">
              <a:rPr lang="en-US" smtClean="0"/>
              <a:t>1/10/2019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424593D-F1F8-4775-BEDF-494B5EE185DE}" type="slidenum">
              <a:rPr lang="en-US" smtClean="0"/>
              <a:t>‹#›</a:t>
            </a:fld>
            <a:endParaRPr lang="en-US"/>
          </a:p>
        </p:txBody>
      </p:sp>
    </p:spTree>
    <p:extLst>
      <p:ext uri="{BB962C8B-B14F-4D97-AF65-F5344CB8AC3E}">
        <p14:creationId xmlns:p14="http://schemas.microsoft.com/office/powerpoint/2010/main" val="593701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Updated January 2019</a:t>
            </a:r>
            <a:endParaRPr lang="en-US"/>
          </a:p>
        </p:txBody>
      </p:sp>
      <p:sp>
        <p:nvSpPr>
          <p:cNvPr id="4" name="Slide Number Placeholder 3"/>
          <p:cNvSpPr>
            <a:spLocks noGrp="1"/>
          </p:cNvSpPr>
          <p:nvPr>
            <p:ph type="sldNum" sz="quarter" idx="10"/>
          </p:nvPr>
        </p:nvSpPr>
        <p:spPr/>
        <p:txBody>
          <a:bodyPr/>
          <a:lstStyle/>
          <a:p>
            <a:fld id="{5424593D-F1F8-4775-BEDF-494B5EE185DE}" type="slidenum">
              <a:rPr lang="en-US" smtClean="0"/>
              <a:t>1</a:t>
            </a:fld>
            <a:endParaRPr lang="en-US"/>
          </a:p>
        </p:txBody>
      </p:sp>
    </p:spTree>
    <p:extLst>
      <p:ext uri="{BB962C8B-B14F-4D97-AF65-F5344CB8AC3E}">
        <p14:creationId xmlns:p14="http://schemas.microsoft.com/office/powerpoint/2010/main" val="5163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4593D-F1F8-4775-BEDF-494B5EE185DE}" type="slidenum">
              <a:rPr lang="en-US" smtClean="0"/>
              <a:t>4</a:t>
            </a:fld>
            <a:endParaRPr lang="en-US"/>
          </a:p>
        </p:txBody>
      </p:sp>
    </p:spTree>
    <p:extLst>
      <p:ext uri="{BB962C8B-B14F-4D97-AF65-F5344CB8AC3E}">
        <p14:creationId xmlns:p14="http://schemas.microsoft.com/office/powerpoint/2010/main" val="206545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4593D-F1F8-4775-BEDF-494B5EE185D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18946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4" name="Picture 3" descr="SBU stack_2clr_cmyk.eps"/>
          <p:cNvPicPr>
            <a:picLocks noChangeAspect="1"/>
          </p:cNvPicPr>
          <p:nvPr userDrawn="1"/>
        </p:nvPicPr>
        <p:blipFill>
          <a:blip r:embed="rId2"/>
          <a:srcRect/>
          <a:stretch>
            <a:fillRect/>
          </a:stretch>
        </p:blipFill>
        <p:spPr bwMode="auto">
          <a:xfrm>
            <a:off x="1946275" y="2543175"/>
            <a:ext cx="5253038" cy="1862138"/>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3" name="Picture 2" descr="SBM stack_2clr_pms1.eps"/>
          <p:cNvPicPr>
            <a:picLocks noChangeAspect="1"/>
          </p:cNvPicPr>
          <p:nvPr userDrawn="1"/>
        </p:nvPicPr>
        <p:blipFill>
          <a:blip r:embed="rId2"/>
          <a:srcRect/>
          <a:stretch>
            <a:fillRect/>
          </a:stretch>
        </p:blipFill>
        <p:spPr bwMode="auto">
          <a:xfrm>
            <a:off x="1949450" y="2552700"/>
            <a:ext cx="5245100" cy="170815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Department Name Here</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Picture Placeholder 2"/>
          <p:cNvSpPr>
            <a:spLocks noGrp="1"/>
          </p:cNvSpPr>
          <p:nvPr>
            <p:ph type="pic" idx="1" hasCustomPrompt="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to add picture/chart</a:t>
            </a:r>
            <a:endParaRPr lang="en-US"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5" name="Text Placeholder 7"/>
          <p:cNvSpPr>
            <a:spLocks noGrp="1"/>
          </p:cNvSpPr>
          <p:nvPr>
            <p:ph type="body" sz="quarter" idx="15"/>
          </p:nvPr>
        </p:nvSpPr>
        <p:spPr>
          <a:xfrm>
            <a:off x="457200" y="165100"/>
            <a:ext cx="8229600" cy="61136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Department Name Here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Department name here</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1375851"/>
            <a:ext cx="8229600" cy="4911060"/>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Department Name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Department Name Here</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7" name="Text Placeholder 13"/>
          <p:cNvSpPr>
            <a:spLocks noGrp="1"/>
          </p:cNvSpPr>
          <p:nvPr>
            <p:ph type="body" sz="quarter" idx="20"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Department Name Here</a:t>
            </a:r>
          </a:p>
        </p:txBody>
      </p:sp>
      <p:sp>
        <p:nvSpPr>
          <p:cNvPr id="10" name="Content Placeholder 2"/>
          <p:cNvSpPr>
            <a:spLocks noGrp="1"/>
          </p:cNvSpPr>
          <p:nvPr>
            <p:ph idx="12"/>
          </p:nvPr>
        </p:nvSpPr>
        <p:spPr>
          <a:xfrm>
            <a:off x="457199" y="1379891"/>
            <a:ext cx="3723419"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646884B-D86A-4794-8E88-DC8A3F542D6F}" type="datetimeFigureOut">
              <a:rPr lang="en-US" smtClean="0"/>
              <a:t>1/10/2019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963BAAA-9146-400D-BCFB-A984BF24A40D}" type="slidenum">
              <a:rPr lang="en-US" smtClean="0"/>
              <a:t>‹#›</a:t>
            </a:fld>
            <a:endParaRPr lang="en-US"/>
          </a:p>
        </p:txBody>
      </p:sp>
    </p:spTree>
    <p:extLst>
      <p:ext uri="{BB962C8B-B14F-4D97-AF65-F5344CB8AC3E}">
        <p14:creationId xmlns:p14="http://schemas.microsoft.com/office/powerpoint/2010/main" val="255333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4.png"/><Relationship Id="rId4" Type="http://schemas.openxmlformats.org/officeDocument/2006/relationships/slideLayout" Target="../slideLayouts/slideLayout6.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71" r:id="rId1"/>
    <p:sldLayoutId id="2147484172" r:id="rId2"/>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9"/>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8196" name="Text Placeholder 2"/>
          <p:cNvSpPr>
            <a:spLocks noGrp="1"/>
          </p:cNvSpPr>
          <p:nvPr>
            <p:ph type="body" idx="1"/>
          </p:nvPr>
        </p:nvSpPr>
        <p:spPr bwMode="auto">
          <a:xfrm>
            <a:off x="458788" y="1330325"/>
            <a:ext cx="8229600" cy="4525963"/>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7" name="Picture 6" descr="SBM horz_2clr_pms1.eps"/>
          <p:cNvPicPr>
            <a:picLocks noChangeAspect="1"/>
          </p:cNvPicPr>
          <p:nvPr/>
        </p:nvPicPr>
        <p:blipFill>
          <a:blip r:embed="rId10"/>
          <a:srcRect/>
          <a:stretch>
            <a:fillRect/>
          </a:stretch>
        </p:blipFill>
        <p:spPr bwMode="auto">
          <a:xfrm>
            <a:off x="458788" y="298450"/>
            <a:ext cx="3454400" cy="622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1" r:id="rId1"/>
    <p:sldLayoutId id="2147484147" r:id="rId2"/>
    <p:sldLayoutId id="2147484148" r:id="rId3"/>
    <p:sldLayoutId id="2147484149" r:id="rId4"/>
    <p:sldLayoutId id="2147484150" r:id="rId5"/>
    <p:sldLayoutId id="2147484151" r:id="rId6"/>
    <p:sldLayoutId id="2147484173" r:id="rId7"/>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4578" y="4788569"/>
            <a:ext cx="6063916" cy="830997"/>
          </a:xfrm>
          <a:prstGeom prst="rect">
            <a:avLst/>
          </a:prstGeom>
          <a:noFill/>
        </p:spPr>
        <p:txBody>
          <a:bodyPr wrap="square" rtlCol="0">
            <a:spAutoFit/>
          </a:bodyPr>
          <a:lstStyle/>
          <a:p>
            <a:pPr algn="ctr"/>
            <a:r>
              <a:rPr lang="en-US" sz="2400" dirty="0" smtClean="0">
                <a:latin typeface="Verdana" panose="020B0604030504040204" pitchFamily="34" charset="0"/>
                <a:ea typeface="Verdana" panose="020B0604030504040204" pitchFamily="34" charset="0"/>
                <a:cs typeface="Verdana" panose="020B0604030504040204" pitchFamily="34" charset="0"/>
              </a:rPr>
              <a:t>Use of Restraints</a:t>
            </a:r>
          </a:p>
          <a:p>
            <a:pPr algn="ctr"/>
            <a:r>
              <a:rPr lang="en-US" sz="2400" dirty="0" smtClean="0">
                <a:latin typeface="Verdana" panose="020B0604030504040204" pitchFamily="34" charset="0"/>
                <a:ea typeface="Verdana" panose="020B0604030504040204" pitchFamily="34" charset="0"/>
                <a:cs typeface="Verdana" panose="020B0604030504040204" pitchFamily="34" charset="0"/>
              </a:rPr>
              <a:t>Required Education for Providers</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61572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223083" y="385011"/>
            <a:ext cx="4547937" cy="425534"/>
          </a:xfrm>
        </p:spPr>
        <p:txBody>
          <a:bodyPr/>
          <a:lstStyle/>
          <a:p>
            <a:pPr lvl="0"/>
            <a:r>
              <a:rPr lang="en-US" sz="2400" b="1" dirty="0">
                <a:solidFill>
                  <a:srgbClr val="7030A0"/>
                </a:solidFill>
                <a:effectLst>
                  <a:outerShdw blurRad="38100" dist="38100" dir="2700000" algn="tl">
                    <a:srgbClr val="000000">
                      <a:alpha val="43137"/>
                    </a:srgbClr>
                  </a:outerShdw>
                </a:effectLst>
              </a:rPr>
              <a:t>Non-Violent </a:t>
            </a:r>
            <a:r>
              <a:rPr lang="en-US" sz="2400" b="1" dirty="0" smtClean="0">
                <a:solidFill>
                  <a:srgbClr val="7030A0"/>
                </a:solidFill>
                <a:effectLst>
                  <a:outerShdw blurRad="38100" dist="38100" dir="2700000" algn="tl">
                    <a:srgbClr val="000000">
                      <a:alpha val="43137"/>
                    </a:srgbClr>
                  </a:outerShdw>
                </a:effectLst>
              </a:rPr>
              <a:t>Restraints</a:t>
            </a:r>
            <a:endParaRPr lang="en-US" sz="2400" dirty="0">
              <a:solidFill>
                <a:prstClr val="black"/>
              </a:solidFill>
            </a:endParaRPr>
          </a:p>
          <a:p>
            <a:endParaRPr lang="en-US" dirty="0"/>
          </a:p>
        </p:txBody>
      </p:sp>
      <p:sp>
        <p:nvSpPr>
          <p:cNvPr id="4" name="Text Placeholder 3"/>
          <p:cNvSpPr>
            <a:spLocks noGrp="1"/>
          </p:cNvSpPr>
          <p:nvPr>
            <p:ph type="body" sz="quarter" idx="15"/>
          </p:nvPr>
        </p:nvSpPr>
        <p:spPr>
          <a:xfrm>
            <a:off x="312821" y="1501275"/>
            <a:ext cx="8229600" cy="4959684"/>
          </a:xfrm>
        </p:spPr>
        <p:txBody>
          <a:bodyPr/>
          <a:lstStyle/>
          <a:p>
            <a:pPr lvl="0" algn="l"/>
            <a:r>
              <a:rPr lang="en-US" sz="2000" dirty="0"/>
              <a:t>Patients who have been placed in restraints </a:t>
            </a:r>
            <a:r>
              <a:rPr lang="en-US" sz="2000" dirty="0" smtClean="0"/>
              <a:t>by an RN </a:t>
            </a:r>
            <a:r>
              <a:rPr lang="en-US" sz="2000" b="1" dirty="0" smtClean="0">
                <a:solidFill>
                  <a:schemeClr val="tx1"/>
                </a:solidFill>
              </a:rPr>
              <a:t>emergently</a:t>
            </a:r>
            <a:r>
              <a:rPr lang="en-US" sz="2000" dirty="0" smtClean="0"/>
              <a:t> for </a:t>
            </a:r>
            <a:r>
              <a:rPr lang="en-US" sz="2000" dirty="0"/>
              <a:t>non-violent reasons must be </a:t>
            </a:r>
            <a:r>
              <a:rPr lang="en-US" sz="2000" dirty="0" smtClean="0"/>
              <a:t>have an order placed immediately (not to exceed 5 minutes) and be evaluated </a:t>
            </a:r>
            <a:r>
              <a:rPr lang="en-US" sz="2000" dirty="0"/>
              <a:t>within </a:t>
            </a:r>
            <a:r>
              <a:rPr lang="en-US" sz="2000" dirty="0" smtClean="0"/>
              <a:t>one </a:t>
            </a:r>
            <a:r>
              <a:rPr lang="en-US" sz="2000" dirty="0"/>
              <a:t>hour and re-evaluated in person by the provider primarily responsible for his or her care every </a:t>
            </a:r>
            <a:r>
              <a:rPr lang="en-US" sz="2000" dirty="0" smtClean="0"/>
              <a:t>day.  Patient must be on One to One Observation as well as restraint until the LIP evaluation (within one hour) is completed.</a:t>
            </a:r>
          </a:p>
          <a:p>
            <a:pPr lvl="0" algn="l"/>
            <a:endParaRPr lang="en-US" sz="2000" dirty="0"/>
          </a:p>
          <a:p>
            <a:pPr lvl="0" algn="l"/>
            <a:r>
              <a:rPr lang="en-US" sz="2000" dirty="0"/>
              <a:t>The </a:t>
            </a:r>
            <a:r>
              <a:rPr lang="en-US" sz="2000" dirty="0" smtClean="0"/>
              <a:t>evaluation AND documentation </a:t>
            </a:r>
            <a:r>
              <a:rPr lang="en-US" sz="2000" dirty="0"/>
              <a:t>must </a:t>
            </a:r>
            <a:r>
              <a:rPr lang="en-US" sz="2000" dirty="0" smtClean="0"/>
              <a:t>include:</a:t>
            </a:r>
            <a:endParaRPr lang="en-US" sz="2000" dirty="0"/>
          </a:p>
          <a:p>
            <a:pPr lvl="0" algn="l"/>
            <a:r>
              <a:rPr lang="en-US" sz="2000" dirty="0"/>
              <a:t> The patient’s immediate situation</a:t>
            </a:r>
          </a:p>
          <a:p>
            <a:pPr lvl="0" algn="l"/>
            <a:r>
              <a:rPr lang="en-US" sz="2000" dirty="0"/>
              <a:t> The patient’s reaction to the intervention</a:t>
            </a:r>
          </a:p>
          <a:p>
            <a:pPr lvl="0" algn="l"/>
            <a:r>
              <a:rPr lang="en-US" sz="2000" dirty="0"/>
              <a:t> The patient’s medical and </a:t>
            </a:r>
            <a:r>
              <a:rPr lang="en-US" sz="2000" dirty="0" smtClean="0"/>
              <a:t>behavioral </a:t>
            </a:r>
            <a:r>
              <a:rPr lang="en-US" sz="2000" dirty="0"/>
              <a:t>condition</a:t>
            </a:r>
          </a:p>
          <a:p>
            <a:pPr lvl="0" algn="l"/>
            <a:r>
              <a:rPr lang="en-US" sz="2000" dirty="0"/>
              <a:t> The need to continue or terminate the restraint or seclusion</a:t>
            </a:r>
          </a:p>
          <a:p>
            <a:pPr lvl="0" algn="l"/>
            <a:endParaRPr lang="en-US" sz="2000" dirty="0"/>
          </a:p>
          <a:p>
            <a:pPr lvl="0" algn="l"/>
            <a:r>
              <a:rPr lang="en-US" sz="2000" dirty="0"/>
              <a:t>Patients </a:t>
            </a:r>
            <a:r>
              <a:rPr lang="en-US" sz="2000" dirty="0" smtClean="0"/>
              <a:t>must also be </a:t>
            </a:r>
            <a:r>
              <a:rPr lang="en-US" sz="2000" dirty="0"/>
              <a:t>monitored during restraint or seclusion by qualified and trained </a:t>
            </a:r>
            <a:r>
              <a:rPr lang="en-US" sz="2000" dirty="0" smtClean="0"/>
              <a:t>unit staff </a:t>
            </a:r>
            <a:r>
              <a:rPr lang="en-US" sz="2000" dirty="0"/>
              <a:t>according to hospital policy.</a:t>
            </a:r>
          </a:p>
          <a:p>
            <a:endParaRPr lang="en-US" dirty="0"/>
          </a:p>
        </p:txBody>
      </p:sp>
    </p:spTree>
    <p:extLst>
      <p:ext uri="{BB962C8B-B14F-4D97-AF65-F5344CB8AC3E}">
        <p14:creationId xmlns:p14="http://schemas.microsoft.com/office/powerpoint/2010/main" val="1446833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82658" y="6269710"/>
            <a:ext cx="9144000" cy="495300"/>
          </a:xfrm>
        </p:spPr>
        <p:txBody>
          <a:bodyPr/>
          <a:lstStyle/>
          <a:p>
            <a:r>
              <a:rPr lang="en-US" sz="1400" b="1" dirty="0">
                <a:solidFill>
                  <a:schemeClr val="bg1"/>
                </a:solidFill>
              </a:rPr>
              <a:t>See slide #  13 &amp;14 for additional requirements for patients in a Psychiatric Unit in Violent/Self-Destructive Restraints and/or Seclusion</a:t>
            </a:r>
            <a:endParaRPr lang="en-US" sz="1400" dirty="0">
              <a:solidFill>
                <a:schemeClr val="bg1"/>
              </a:solidFill>
            </a:endParaRPr>
          </a:p>
          <a:p>
            <a:endParaRPr lang="en-US" dirty="0">
              <a:solidFill>
                <a:schemeClr val="bg1"/>
              </a:solidFill>
            </a:endParaRPr>
          </a:p>
        </p:txBody>
      </p:sp>
      <p:sp>
        <p:nvSpPr>
          <p:cNvPr id="3" name="Text Placeholder 2"/>
          <p:cNvSpPr>
            <a:spLocks noGrp="1"/>
          </p:cNvSpPr>
          <p:nvPr>
            <p:ph type="body" sz="quarter" idx="15"/>
          </p:nvPr>
        </p:nvSpPr>
        <p:spPr>
          <a:xfrm>
            <a:off x="44824" y="1146039"/>
            <a:ext cx="8982635" cy="5165496"/>
          </a:xfrm>
        </p:spPr>
        <p:txBody>
          <a:bodyPr/>
          <a:lstStyle/>
          <a:p>
            <a:r>
              <a:rPr lang="en-US" sz="2000" dirty="0" smtClean="0"/>
              <a:t>Restraint </a:t>
            </a:r>
            <a:r>
              <a:rPr lang="en-US" sz="2000" dirty="0"/>
              <a:t>or seclusion </a:t>
            </a:r>
            <a:r>
              <a:rPr lang="en-US" sz="2000" dirty="0" smtClean="0"/>
              <a:t>for Violent/Self-destructive  patients may </a:t>
            </a:r>
            <a:r>
              <a:rPr lang="en-US" sz="2000" dirty="0"/>
              <a:t>be ordered by </a:t>
            </a:r>
            <a:r>
              <a:rPr lang="en-US" sz="2000" dirty="0" smtClean="0"/>
              <a:t>a</a:t>
            </a:r>
          </a:p>
          <a:p>
            <a:r>
              <a:rPr lang="en-US" sz="2000" dirty="0" smtClean="0"/>
              <a:t>Physician/LIP on a Med/Surg Unit and </a:t>
            </a:r>
            <a:r>
              <a:rPr lang="en-US" sz="2000" b="1" dirty="0" smtClean="0"/>
              <a:t>ONLY</a:t>
            </a:r>
            <a:r>
              <a:rPr lang="en-US" sz="2000" dirty="0" smtClean="0"/>
              <a:t> by a Physician in a Psychiatric Unit:</a:t>
            </a:r>
          </a:p>
          <a:p>
            <a:r>
              <a:rPr lang="en-US" sz="2000" dirty="0" smtClean="0"/>
              <a:t>        </a:t>
            </a:r>
            <a:r>
              <a:rPr lang="en-US" sz="1800" dirty="0" smtClean="0"/>
              <a:t> </a:t>
            </a:r>
            <a:r>
              <a:rPr lang="en-US" sz="1600" dirty="0"/>
              <a:t>Orders must be issued on a case-by-case basis</a:t>
            </a:r>
            <a:r>
              <a:rPr lang="en-US" sz="1600" dirty="0" smtClean="0"/>
              <a:t>.</a:t>
            </a:r>
          </a:p>
          <a:p>
            <a:r>
              <a:rPr lang="en-US" sz="2000" dirty="0" smtClean="0"/>
              <a:t>		 </a:t>
            </a:r>
            <a:r>
              <a:rPr lang="en-US" sz="1800" dirty="0"/>
              <a:t> </a:t>
            </a:r>
            <a:r>
              <a:rPr lang="en-US" sz="1600" dirty="0" smtClean="0"/>
              <a:t>Patient is on 1:1 observation as long as they are in a violent restraint</a:t>
            </a:r>
            <a:endParaRPr lang="en-US" sz="1600" dirty="0"/>
          </a:p>
          <a:p>
            <a:r>
              <a:rPr lang="en-US" sz="1600" dirty="0" smtClean="0"/>
              <a:t>          </a:t>
            </a:r>
            <a:r>
              <a:rPr lang="en-US" sz="1600" dirty="0"/>
              <a:t>Orders are time limited and restricted to a </a:t>
            </a:r>
            <a:r>
              <a:rPr lang="en-US" sz="1600" dirty="0" smtClean="0"/>
              <a:t>specific duration </a:t>
            </a:r>
            <a:r>
              <a:rPr lang="en-US" sz="1600" dirty="0"/>
              <a:t>based on patient </a:t>
            </a:r>
            <a:r>
              <a:rPr lang="en-US" sz="1600" dirty="0" smtClean="0"/>
              <a:t>  </a:t>
            </a:r>
          </a:p>
          <a:p>
            <a:r>
              <a:rPr lang="en-US" sz="1600" dirty="0"/>
              <a:t> </a:t>
            </a:r>
            <a:r>
              <a:rPr lang="en-US" sz="1600" dirty="0" smtClean="0"/>
              <a:t>             age:                       </a:t>
            </a:r>
            <a:r>
              <a:rPr lang="en-US" sz="1600" dirty="0" smtClean="0">
                <a:solidFill>
                  <a:srgbClr val="B60225"/>
                </a:solidFill>
                <a:latin typeface="Helvetica" panose="020B0604020202020204" pitchFamily="34" charset="0"/>
                <a:cs typeface="Helvetica" panose="020B0604020202020204" pitchFamily="34" charset="0"/>
              </a:rPr>
              <a:t>2 hours for ages 18 and up</a:t>
            </a:r>
          </a:p>
          <a:p>
            <a:pPr lvl="5">
              <a:buFont typeface="Arial" panose="020B0604020202020204" pitchFamily="34" charset="0"/>
              <a:buChar char="•"/>
            </a:pPr>
            <a:r>
              <a:rPr lang="en-US" sz="1600" dirty="0" smtClean="0">
                <a:solidFill>
                  <a:srgbClr val="B60225"/>
                </a:solidFill>
                <a:latin typeface="Helvetica" panose="020B0604020202020204" pitchFamily="34" charset="0"/>
                <a:cs typeface="Helvetica" panose="020B0604020202020204" pitchFamily="34" charset="0"/>
              </a:rPr>
              <a:t>1 hour ages 10-17</a:t>
            </a:r>
          </a:p>
          <a:p>
            <a:pPr lvl="5">
              <a:buFont typeface="Arial" panose="020B0604020202020204" pitchFamily="34" charset="0"/>
              <a:buChar char="•"/>
            </a:pPr>
            <a:r>
              <a:rPr lang="en-US" sz="1600" dirty="0" smtClean="0">
                <a:solidFill>
                  <a:srgbClr val="B60225"/>
                </a:solidFill>
                <a:latin typeface="Helvetica" panose="020B0604020202020204" pitchFamily="34" charset="0"/>
                <a:cs typeface="Helvetica" panose="020B0604020202020204" pitchFamily="34" charset="0"/>
              </a:rPr>
              <a:t>30 minutes age 9 and younger</a:t>
            </a:r>
            <a:endParaRPr lang="en-US" sz="1600" dirty="0">
              <a:solidFill>
                <a:srgbClr val="B60225"/>
              </a:solidFill>
              <a:latin typeface="Helvetica" panose="020B0604020202020204" pitchFamily="34" charset="0"/>
              <a:cs typeface="Helvetica" panose="020B0604020202020204" pitchFamily="34" charset="0"/>
            </a:endParaRPr>
          </a:p>
          <a:p>
            <a:r>
              <a:rPr lang="en-US" sz="1600" dirty="0" smtClean="0"/>
              <a:t>           </a:t>
            </a:r>
            <a:r>
              <a:rPr lang="en-US" sz="1600" dirty="0"/>
              <a:t>PRN </a:t>
            </a:r>
            <a:r>
              <a:rPr lang="en-US" sz="1600" dirty="0" smtClean="0"/>
              <a:t>(as needed) orders </a:t>
            </a:r>
            <a:r>
              <a:rPr lang="en-US" sz="1600" dirty="0"/>
              <a:t>are </a:t>
            </a:r>
            <a:r>
              <a:rPr lang="en-US" sz="1600" dirty="0" smtClean="0"/>
              <a:t>NEVER </a:t>
            </a:r>
            <a:r>
              <a:rPr lang="en-US" sz="1600" dirty="0"/>
              <a:t>acceptable.</a:t>
            </a:r>
          </a:p>
          <a:p>
            <a:r>
              <a:rPr lang="en-US" sz="1600" dirty="0" smtClean="0"/>
              <a:t>           </a:t>
            </a:r>
            <a:r>
              <a:rPr lang="en-US" sz="1800" b="1" dirty="0"/>
              <a:t>Every 24 </a:t>
            </a:r>
            <a:r>
              <a:rPr lang="en-US" sz="1800" b="1" dirty="0" smtClean="0"/>
              <a:t>hours </a:t>
            </a:r>
            <a:r>
              <a:rPr lang="en-US" sz="1600" dirty="0" smtClean="0"/>
              <a:t>or less, </a:t>
            </a:r>
            <a:r>
              <a:rPr lang="en-US" sz="1600" dirty="0"/>
              <a:t>the physician </a:t>
            </a:r>
            <a:r>
              <a:rPr lang="en-US" sz="1600" dirty="0" smtClean="0"/>
              <a:t>who </a:t>
            </a:r>
            <a:r>
              <a:rPr lang="en-US" sz="1600" dirty="0"/>
              <a:t>is primarily responsible for the </a:t>
            </a:r>
            <a:r>
              <a:rPr lang="en-US" sz="1600" dirty="0" smtClean="0"/>
              <a:t>patient 		      </a:t>
            </a:r>
            <a:r>
              <a:rPr lang="en-US" sz="1600" b="1" dirty="0" smtClean="0">
                <a:solidFill>
                  <a:schemeClr val="tx1"/>
                </a:solidFill>
              </a:rPr>
              <a:t>must </a:t>
            </a:r>
            <a:r>
              <a:rPr lang="en-US" sz="1600" b="1" dirty="0">
                <a:solidFill>
                  <a:schemeClr val="tx1"/>
                </a:solidFill>
              </a:rPr>
              <a:t>see </a:t>
            </a:r>
            <a:r>
              <a:rPr lang="en-US" sz="1600" b="1" dirty="0" smtClean="0">
                <a:solidFill>
                  <a:schemeClr val="tx1"/>
                </a:solidFill>
              </a:rPr>
              <a:t>(face to face)</a:t>
            </a:r>
            <a:r>
              <a:rPr lang="en-US" sz="1600" dirty="0" smtClean="0"/>
              <a:t> the patient before renewing any more orders and 		  </a:t>
            </a:r>
          </a:p>
          <a:p>
            <a:r>
              <a:rPr lang="en-US" sz="1600" dirty="0"/>
              <a:t> </a:t>
            </a:r>
            <a:r>
              <a:rPr lang="en-US" sz="1600" dirty="0" smtClean="0"/>
              <a:t>             document their evaluation.  i.e. after initial order and face to face evaluation, 			</a:t>
            </a:r>
          </a:p>
          <a:p>
            <a:r>
              <a:rPr lang="en-US" sz="1600" dirty="0"/>
              <a:t> </a:t>
            </a:r>
            <a:r>
              <a:rPr lang="en-US" sz="1600" dirty="0" smtClean="0"/>
              <a:t>             renewals may be done but only for 24 hours before re-evaluation the patient.</a:t>
            </a:r>
          </a:p>
          <a:p>
            <a:pPr marL="0" indent="0">
              <a:buFont typeface="Arial" panose="020B0604020202020204" pitchFamily="34" charset="0"/>
              <a:buChar char="•"/>
            </a:pPr>
            <a:r>
              <a:rPr lang="en-US" sz="1600" dirty="0" smtClean="0"/>
              <a:t>       Orders </a:t>
            </a:r>
            <a:r>
              <a:rPr lang="en-US" sz="1600" dirty="0"/>
              <a:t>cannot be renewed on psychiatric services but can </a:t>
            </a:r>
            <a:r>
              <a:rPr lang="en-US" sz="1600" dirty="0" smtClean="0"/>
              <a:t>renewed, </a:t>
            </a:r>
            <a:r>
              <a:rPr lang="en-US" sz="1600" dirty="0"/>
              <a:t>if needed, on other </a:t>
            </a:r>
            <a:r>
              <a:rPr lang="en-US" sz="1600" dirty="0" smtClean="0"/>
              <a:t>             </a:t>
            </a:r>
          </a:p>
          <a:p>
            <a:pPr marL="0" indent="0"/>
            <a:r>
              <a:rPr lang="en-US" sz="1600" dirty="0"/>
              <a:t> </a:t>
            </a:r>
            <a:r>
              <a:rPr lang="en-US" sz="1600" dirty="0" smtClean="0"/>
              <a:t>        services</a:t>
            </a:r>
            <a:r>
              <a:rPr lang="en-US" sz="1600" dirty="0"/>
              <a:t>. </a:t>
            </a:r>
            <a:endParaRPr lang="en-US" sz="1600" dirty="0" smtClean="0">
              <a:latin typeface="Helvetica" panose="020B0604020202020204" pitchFamily="34" charset="0"/>
              <a:cs typeface="Helvetica" panose="020B0604020202020204" pitchFamily="34" charset="0"/>
            </a:endParaRPr>
          </a:p>
          <a:p>
            <a:endParaRPr lang="en-US" sz="1800" dirty="0"/>
          </a:p>
        </p:txBody>
      </p:sp>
      <p:sp>
        <p:nvSpPr>
          <p:cNvPr id="5" name="Text Placeholder 2"/>
          <p:cNvSpPr>
            <a:spLocks noGrp="1"/>
          </p:cNvSpPr>
          <p:nvPr>
            <p:ph type="body" sz="quarter" idx="12"/>
          </p:nvPr>
        </p:nvSpPr>
        <p:spPr>
          <a:xfrm>
            <a:off x="4170369" y="288757"/>
            <a:ext cx="4620126" cy="806117"/>
          </a:xfrm>
        </p:spPr>
        <p:txBody>
          <a:bodyPr/>
          <a:lstStyle/>
          <a:p>
            <a:pPr lvl="0" algn="l"/>
            <a:r>
              <a:rPr lang="en-US" sz="2400" b="1" dirty="0" smtClean="0">
                <a:solidFill>
                  <a:srgbClr val="7030A0"/>
                </a:solidFill>
                <a:effectLst>
                  <a:outerShdw blurRad="38100" dist="38100" dir="2700000" algn="tl">
                    <a:srgbClr val="000000">
                      <a:alpha val="43137"/>
                    </a:srgbClr>
                  </a:outerShdw>
                </a:effectLst>
              </a:rPr>
              <a:t>Violent/Self-destructive  </a:t>
            </a:r>
            <a:r>
              <a:rPr lang="en-US" sz="2400" b="1" dirty="0" err="1">
                <a:solidFill>
                  <a:srgbClr val="7030A0"/>
                </a:solidFill>
                <a:effectLst>
                  <a:outerShdw blurRad="38100" dist="38100" dir="2700000" algn="tl">
                    <a:srgbClr val="000000">
                      <a:alpha val="43137"/>
                    </a:srgbClr>
                  </a:outerShdw>
                </a:effectLst>
              </a:rPr>
              <a:t>RestraintS</a:t>
            </a:r>
            <a:endParaRPr lang="en-US" sz="2400" dirty="0">
              <a:solidFill>
                <a:prstClr val="black"/>
              </a:solidFill>
            </a:endParaRPr>
          </a:p>
          <a:p>
            <a:pPr algn="l"/>
            <a:endParaRPr lang="en-US" dirty="0"/>
          </a:p>
        </p:txBody>
      </p:sp>
    </p:spTree>
    <p:extLst>
      <p:ext uri="{BB962C8B-B14F-4D97-AF65-F5344CB8AC3E}">
        <p14:creationId xmlns:p14="http://schemas.microsoft.com/office/powerpoint/2010/main" val="2504188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726" y="1335505"/>
            <a:ext cx="8325853" cy="1477328"/>
          </a:xfrm>
          <a:prstGeom prst="rect">
            <a:avLst/>
          </a:prstGeom>
          <a:noFill/>
        </p:spPr>
        <p:txBody>
          <a:bodyPr wrap="square" rtlCol="0">
            <a:spAutoFit/>
          </a:bodyPr>
          <a:lstStyle/>
          <a:p>
            <a:r>
              <a:rPr lang="en-US" sz="2400" dirty="0"/>
              <a:t>Restraint and seclusion must be documented fully in the </a:t>
            </a:r>
            <a:r>
              <a:rPr lang="en-US" sz="2400" dirty="0" smtClean="0"/>
              <a:t>patient’s medical </a:t>
            </a:r>
            <a:r>
              <a:rPr lang="en-US" sz="2400" dirty="0"/>
              <a:t>record. </a:t>
            </a:r>
            <a:r>
              <a:rPr lang="en-US" sz="2400" dirty="0" smtClean="0">
                <a:latin typeface="Arial" panose="020B0604020202020204" pitchFamily="34" charset="0"/>
              </a:rPr>
              <a:t>Documentation i.e. progress note </a:t>
            </a:r>
            <a:r>
              <a:rPr lang="en-US" sz="2400" dirty="0">
                <a:latin typeface="Arial" panose="020B0604020202020204" pitchFamily="34" charset="0"/>
              </a:rPr>
              <a:t>should include:</a:t>
            </a:r>
          </a:p>
          <a:p>
            <a:endParaRPr lang="en-US" dirty="0"/>
          </a:p>
        </p:txBody>
      </p:sp>
      <p:sp>
        <p:nvSpPr>
          <p:cNvPr id="3" name="Text Placeholder 2"/>
          <p:cNvSpPr>
            <a:spLocks noGrp="1"/>
          </p:cNvSpPr>
          <p:nvPr>
            <p:ph type="body" sz="quarter" idx="15"/>
          </p:nvPr>
        </p:nvSpPr>
        <p:spPr/>
        <p:txBody>
          <a:bodyPr/>
          <a:lstStyle/>
          <a:p>
            <a:pPr algn="l"/>
            <a:r>
              <a:rPr lang="en-US" sz="2000" dirty="0" smtClean="0"/>
              <a:t>a. Actions/behaviors </a:t>
            </a:r>
            <a:r>
              <a:rPr lang="en-US" sz="2000" dirty="0"/>
              <a:t>or conditions that indicated the initial </a:t>
            </a:r>
            <a:r>
              <a:rPr lang="en-US" sz="2000" dirty="0" smtClean="0"/>
              <a:t>and/or</a:t>
            </a:r>
            <a:endParaRPr lang="en-US" sz="2000" dirty="0"/>
          </a:p>
          <a:p>
            <a:pPr algn="l"/>
            <a:r>
              <a:rPr lang="en-US" sz="2000" dirty="0"/>
              <a:t> </a:t>
            </a:r>
            <a:r>
              <a:rPr lang="en-US" sz="2000" dirty="0" smtClean="0"/>
              <a:t>   continued </a:t>
            </a:r>
            <a:r>
              <a:rPr lang="en-US" sz="2000" dirty="0"/>
              <a:t>use of restraint.</a:t>
            </a:r>
          </a:p>
          <a:p>
            <a:pPr algn="l"/>
            <a:r>
              <a:rPr lang="en-US" sz="2000" dirty="0" smtClean="0"/>
              <a:t>b</a:t>
            </a:r>
            <a:r>
              <a:rPr lang="en-US" sz="2000" dirty="0"/>
              <a:t>. Consideration or failure of </a:t>
            </a:r>
            <a:r>
              <a:rPr lang="en-US" sz="2000" dirty="0" smtClean="0"/>
              <a:t>nonphysical interventions/alternatives</a:t>
            </a:r>
            <a:r>
              <a:rPr lang="en-US" sz="2000" dirty="0"/>
              <a:t>.</a:t>
            </a:r>
          </a:p>
          <a:p>
            <a:pPr algn="l"/>
            <a:r>
              <a:rPr lang="en-US" sz="2000" dirty="0"/>
              <a:t>c. Restraint orders/time of initiation.</a:t>
            </a:r>
          </a:p>
          <a:p>
            <a:pPr algn="l"/>
            <a:r>
              <a:rPr lang="en-US" sz="2000" dirty="0"/>
              <a:t>d. Patient monitoring/assessment/reassessment.</a:t>
            </a:r>
          </a:p>
          <a:p>
            <a:pPr algn="l"/>
            <a:r>
              <a:rPr lang="en-US" sz="2000" dirty="0"/>
              <a:t>e. Significant changes in the patient’s condition.</a:t>
            </a:r>
          </a:p>
        </p:txBody>
      </p:sp>
    </p:spTree>
    <p:extLst>
      <p:ext uri="{BB962C8B-B14F-4D97-AF65-F5344CB8AC3E}">
        <p14:creationId xmlns:p14="http://schemas.microsoft.com/office/powerpoint/2010/main" val="213526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Universal Precautions apply to all patient contacts</a:t>
            </a:r>
            <a:endParaRPr lang="en-US" dirty="0"/>
          </a:p>
        </p:txBody>
      </p:sp>
      <p:sp>
        <p:nvSpPr>
          <p:cNvPr id="3" name="Text Placeholder 2"/>
          <p:cNvSpPr>
            <a:spLocks noGrp="1"/>
          </p:cNvSpPr>
          <p:nvPr>
            <p:ph type="body" sz="quarter" idx="15"/>
          </p:nvPr>
        </p:nvSpPr>
        <p:spPr>
          <a:xfrm>
            <a:off x="374543" y="1149139"/>
            <a:ext cx="8528500" cy="5066310"/>
          </a:xfrm>
        </p:spPr>
        <p:txBody>
          <a:bodyPr/>
          <a:lstStyle/>
          <a:p>
            <a:r>
              <a:rPr lang="en-US" sz="1700" dirty="0" smtClean="0"/>
              <a:t>Positional asphyxiation- During holding of a patient it is important to have another person monitor the patient for signs of respiratory distress, i.e. inability to breath while being held.  Release if patient has respiratory distress.</a:t>
            </a:r>
          </a:p>
          <a:p>
            <a:r>
              <a:rPr lang="en-US" sz="1700" dirty="0" smtClean="0"/>
              <a:t>Hanging in a restraint- if a patient is witnessed hanging by their neck in a restraint, it is to be immediately removed (</a:t>
            </a:r>
            <a:r>
              <a:rPr lang="en-US" sz="1700" dirty="0"/>
              <a:t>c</a:t>
            </a:r>
            <a:r>
              <a:rPr lang="en-US" sz="1700" dirty="0" smtClean="0"/>
              <a:t>ut off if necessary). Lower patient to the floor, get help and begin CPR as needed.</a:t>
            </a:r>
          </a:p>
          <a:p>
            <a:r>
              <a:rPr lang="en-US" sz="1700" dirty="0" smtClean="0"/>
              <a:t>Circulatory compromise- if a restrained limb is blue, or cold, or painful to patient, then immediately release the restraint and call for help.  </a:t>
            </a:r>
          </a:p>
          <a:p>
            <a:r>
              <a:rPr lang="en-US" sz="1700" dirty="0" smtClean="0"/>
              <a:t>Psychological distress r/t restraint- if patient communicates feelings of helplessness or hopelessness while in restraint, release the patient from the restraint if appropriate and consider a consult to </a:t>
            </a:r>
            <a:r>
              <a:rPr lang="en-US" sz="1700" dirty="0" err="1" smtClean="0"/>
              <a:t>pyschiatry</a:t>
            </a:r>
            <a:r>
              <a:rPr lang="en-US" sz="1700" dirty="0" smtClean="0"/>
              <a:t>.</a:t>
            </a:r>
          </a:p>
          <a:p>
            <a:r>
              <a:rPr lang="en-US" sz="1700" dirty="0" smtClean="0"/>
              <a:t>Bleeding- if a patient is found to be bleeding, release restraint, apply pressure to the site and call for help. </a:t>
            </a:r>
          </a:p>
          <a:p>
            <a:r>
              <a:rPr lang="en-US" sz="1700" dirty="0" smtClean="0"/>
              <a:t>Choking- if a patient is found to be choking on food/fluids or any foreign body i.e. medications…release restraints, place the head of the bed up and administer Heimlich maneuver if necessary.  Call for assistance. </a:t>
            </a:r>
          </a:p>
          <a:p>
            <a:r>
              <a:rPr lang="en-US" sz="1700" dirty="0" smtClean="0"/>
              <a:t>If a patient is found unconscious, release restraints, call for help, open airway, and begin CPR if necessary.</a:t>
            </a:r>
          </a:p>
          <a:p>
            <a:endParaRPr lang="en-US" sz="1800" dirty="0"/>
          </a:p>
          <a:p>
            <a:endParaRPr lang="en-US" sz="1800" dirty="0"/>
          </a:p>
        </p:txBody>
      </p:sp>
      <p:sp>
        <p:nvSpPr>
          <p:cNvPr id="4" name="Text Placeholder 3"/>
          <p:cNvSpPr>
            <a:spLocks noGrp="1"/>
          </p:cNvSpPr>
          <p:nvPr>
            <p:ph type="body" sz="quarter" idx="12"/>
          </p:nvPr>
        </p:nvSpPr>
        <p:spPr>
          <a:xfrm>
            <a:off x="3805881" y="444844"/>
            <a:ext cx="4899455" cy="537518"/>
          </a:xfrm>
        </p:spPr>
        <p:txBody>
          <a:bodyPr/>
          <a:lstStyle/>
          <a:p>
            <a:r>
              <a:rPr lang="en-US" sz="1600" b="1" i="1" dirty="0">
                <a:solidFill>
                  <a:srgbClr val="B60225"/>
                </a:solidFill>
                <a:effectLst>
                  <a:outerShdw blurRad="38100" dist="38100" dir="2700000" algn="tl">
                    <a:srgbClr val="000000">
                      <a:alpha val="43137"/>
                    </a:srgbClr>
                  </a:outerShdw>
                </a:effectLst>
              </a:rPr>
              <a:t>Potential </a:t>
            </a:r>
            <a:r>
              <a:rPr lang="en-US" sz="1600" b="1" i="1" dirty="0" smtClean="0">
                <a:solidFill>
                  <a:srgbClr val="B60225"/>
                </a:solidFill>
                <a:effectLst>
                  <a:outerShdw blurRad="38100" dist="38100" dir="2700000" algn="tl">
                    <a:srgbClr val="000000">
                      <a:alpha val="43137"/>
                    </a:srgbClr>
                  </a:outerShdw>
                </a:effectLst>
              </a:rPr>
              <a:t>Physical and psychological issues related </a:t>
            </a:r>
            <a:r>
              <a:rPr lang="en-US" sz="1600" b="1" i="1" dirty="0">
                <a:solidFill>
                  <a:srgbClr val="B60225"/>
                </a:solidFill>
                <a:effectLst>
                  <a:outerShdw blurRad="38100" dist="38100" dir="2700000" algn="tl">
                    <a:srgbClr val="000000">
                      <a:alpha val="43137"/>
                    </a:srgbClr>
                  </a:outerShdw>
                </a:effectLst>
              </a:rPr>
              <a:t>to </a:t>
            </a:r>
            <a:r>
              <a:rPr lang="en-US" sz="1600" b="1" i="1" dirty="0" smtClean="0">
                <a:solidFill>
                  <a:srgbClr val="B60225"/>
                </a:solidFill>
                <a:effectLst>
                  <a:outerShdw blurRad="38100" dist="38100" dir="2700000" algn="tl">
                    <a:srgbClr val="000000">
                      <a:alpha val="43137"/>
                    </a:srgbClr>
                  </a:outerShdw>
                </a:effectLst>
              </a:rPr>
              <a:t>use of Restraints</a:t>
            </a:r>
            <a:endParaRPr lang="en-US" sz="1600" b="1" i="1" dirty="0">
              <a:solidFill>
                <a:srgbClr val="B60225"/>
              </a:solidFill>
              <a:effectLst>
                <a:outerShdw blurRad="38100" dist="38100" dir="2700000" algn="tl">
                  <a:srgbClr val="000000">
                    <a:alpha val="43137"/>
                  </a:srgbClr>
                </a:outerShdw>
              </a:effectLst>
            </a:endParaRPr>
          </a:p>
          <a:p>
            <a:endParaRPr lang="en-US" sz="1600" dirty="0"/>
          </a:p>
        </p:txBody>
      </p:sp>
    </p:spTree>
    <p:extLst>
      <p:ext uri="{BB962C8B-B14F-4D97-AF65-F5344CB8AC3E}">
        <p14:creationId xmlns:p14="http://schemas.microsoft.com/office/powerpoint/2010/main" val="189880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4" name="Text Placeholder 3"/>
          <p:cNvSpPr>
            <a:spLocks noGrp="1"/>
          </p:cNvSpPr>
          <p:nvPr>
            <p:ph type="body" sz="quarter" idx="12"/>
          </p:nvPr>
        </p:nvSpPr>
        <p:spPr/>
        <p:txBody>
          <a:bodyPr/>
          <a:lstStyle/>
          <a:p>
            <a:r>
              <a:rPr lang="en-US" sz="2000" b="1" dirty="0" smtClean="0">
                <a:solidFill>
                  <a:srgbClr val="C03137"/>
                </a:solidFill>
              </a:rPr>
              <a:t>Powerchart order entry</a:t>
            </a:r>
            <a:endParaRPr lang="en-US" sz="2000" b="1" dirty="0">
              <a:solidFill>
                <a:srgbClr val="C03137"/>
              </a:solidFill>
            </a:endParaRPr>
          </a:p>
        </p:txBody>
      </p:sp>
      <p:pic>
        <p:nvPicPr>
          <p:cNvPr id="5" name="Picture 4"/>
          <p:cNvPicPr>
            <a:picLocks noChangeAspect="1"/>
          </p:cNvPicPr>
          <p:nvPr/>
        </p:nvPicPr>
        <p:blipFill>
          <a:blip r:embed="rId2"/>
          <a:stretch>
            <a:fillRect/>
          </a:stretch>
        </p:blipFill>
        <p:spPr>
          <a:xfrm>
            <a:off x="222423" y="1210962"/>
            <a:ext cx="8680620" cy="4541108"/>
          </a:xfrm>
          <a:prstGeom prst="rect">
            <a:avLst/>
          </a:prstGeom>
        </p:spPr>
      </p:pic>
      <p:sp>
        <p:nvSpPr>
          <p:cNvPr id="6" name="TextBox 5"/>
          <p:cNvSpPr txBox="1"/>
          <p:nvPr/>
        </p:nvSpPr>
        <p:spPr>
          <a:xfrm>
            <a:off x="222423" y="4366498"/>
            <a:ext cx="7510466" cy="1908215"/>
          </a:xfrm>
          <a:prstGeom prst="rect">
            <a:avLst/>
          </a:prstGeom>
          <a:noFill/>
        </p:spPr>
        <p:txBody>
          <a:bodyPr wrap="square" rtlCol="0">
            <a:spAutoFit/>
          </a:bodyPr>
          <a:lstStyle/>
          <a:p>
            <a:r>
              <a:rPr lang="en-US" sz="1600" dirty="0" smtClean="0"/>
              <a:t>Non-Violent Restraint order- all fields are required.  If you have already seen the patient, choose yes.  A screen will pop up, click continue and the Face to Face Note will appear.  Complete this and your face to face note is done.  If you click no, you need to add THIS specific note when you do see the patient.</a:t>
            </a:r>
          </a:p>
          <a:p>
            <a:endParaRPr lang="en-US" dirty="0"/>
          </a:p>
          <a:p>
            <a:r>
              <a:rPr lang="en-US" dirty="0" smtClean="0"/>
              <a:t>Restraint orders are final once signed and can no longer be modified.  Renewals need all required fields.</a:t>
            </a:r>
            <a:endParaRPr lang="en-US" dirty="0"/>
          </a:p>
        </p:txBody>
      </p:sp>
      <p:sp>
        <p:nvSpPr>
          <p:cNvPr id="3" name="Left Arrow 2"/>
          <p:cNvSpPr/>
          <p:nvPr/>
        </p:nvSpPr>
        <p:spPr>
          <a:xfrm rot="845952">
            <a:off x="1828801" y="4099615"/>
            <a:ext cx="599302" cy="16944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464428" y="4091672"/>
            <a:ext cx="4343400" cy="307777"/>
          </a:xfrm>
          <a:prstGeom prst="rect">
            <a:avLst/>
          </a:prstGeom>
          <a:noFill/>
        </p:spPr>
        <p:txBody>
          <a:bodyPr wrap="square" rtlCol="0">
            <a:spAutoFit/>
          </a:bodyPr>
          <a:lstStyle/>
          <a:p>
            <a:r>
              <a:rPr lang="en-US" sz="1400" dirty="0" smtClean="0"/>
              <a:t>This button not constitute a note.</a:t>
            </a:r>
            <a:endParaRPr lang="en-US" sz="1400" dirty="0"/>
          </a:p>
        </p:txBody>
      </p:sp>
    </p:spTree>
    <p:extLst>
      <p:ext uri="{BB962C8B-B14F-4D97-AF65-F5344CB8AC3E}">
        <p14:creationId xmlns:p14="http://schemas.microsoft.com/office/powerpoint/2010/main" val="936026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pic>
        <p:nvPicPr>
          <p:cNvPr id="5" name="Picture 4"/>
          <p:cNvPicPr>
            <a:picLocks noChangeAspect="1"/>
          </p:cNvPicPr>
          <p:nvPr/>
        </p:nvPicPr>
        <p:blipFill>
          <a:blip r:embed="rId2"/>
          <a:stretch>
            <a:fillRect/>
          </a:stretch>
        </p:blipFill>
        <p:spPr>
          <a:xfrm>
            <a:off x="0" y="1128889"/>
            <a:ext cx="9144000" cy="5091289"/>
          </a:xfrm>
          <a:prstGeom prst="rect">
            <a:avLst/>
          </a:prstGeom>
        </p:spPr>
      </p:pic>
      <p:sp>
        <p:nvSpPr>
          <p:cNvPr id="6" name="TextBox 5"/>
          <p:cNvSpPr txBox="1"/>
          <p:nvPr/>
        </p:nvSpPr>
        <p:spPr>
          <a:xfrm>
            <a:off x="5068711" y="2585156"/>
            <a:ext cx="3747911" cy="1754326"/>
          </a:xfrm>
          <a:prstGeom prst="rect">
            <a:avLst/>
          </a:prstGeom>
          <a:noFill/>
        </p:spPr>
        <p:txBody>
          <a:bodyPr wrap="square" rtlCol="0">
            <a:spAutoFit/>
          </a:bodyPr>
          <a:lstStyle/>
          <a:p>
            <a:r>
              <a:rPr lang="en-US" dirty="0" smtClean="0">
                <a:solidFill>
                  <a:srgbClr val="B60225"/>
                </a:solidFill>
              </a:rPr>
              <a:t>This is the required face to face form that pops up when you click “yes and choose continue” from the order for both Non-Violent and Violent Self Destructive Restraint orders</a:t>
            </a:r>
            <a:r>
              <a:rPr lang="en-US" dirty="0" smtClean="0"/>
              <a:t>.</a:t>
            </a:r>
            <a:endParaRPr lang="en-US" dirty="0"/>
          </a:p>
        </p:txBody>
      </p:sp>
    </p:spTree>
    <p:extLst>
      <p:ext uri="{BB962C8B-B14F-4D97-AF65-F5344CB8AC3E}">
        <p14:creationId xmlns:p14="http://schemas.microsoft.com/office/powerpoint/2010/main" val="91042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82973" y="1136823"/>
            <a:ext cx="8644784" cy="3367216"/>
          </a:xfrm>
          <a:prstGeom prst="rect">
            <a:avLst/>
          </a:prstGeom>
        </p:spPr>
      </p:pic>
      <p:sp>
        <p:nvSpPr>
          <p:cNvPr id="6" name="TextBox 5"/>
          <p:cNvSpPr txBox="1"/>
          <p:nvPr/>
        </p:nvSpPr>
        <p:spPr>
          <a:xfrm>
            <a:off x="282973" y="3885095"/>
            <a:ext cx="7525265" cy="2554545"/>
          </a:xfrm>
          <a:prstGeom prst="rect">
            <a:avLst/>
          </a:prstGeom>
          <a:noFill/>
        </p:spPr>
        <p:txBody>
          <a:bodyPr wrap="square" rtlCol="0">
            <a:spAutoFit/>
          </a:bodyPr>
          <a:lstStyle/>
          <a:p>
            <a:r>
              <a:rPr lang="en-US" sz="1600" dirty="0" smtClean="0"/>
              <a:t>Violent-Self Destructive Restraint order- all fields are required.  Please make sure if you have </a:t>
            </a:r>
            <a:r>
              <a:rPr lang="en-US" sz="1600" dirty="0"/>
              <a:t>If you have already seen the patient, choose yes.  A screen will pop up, click continue and the Face to Face Note will appear.  Complete this and your face to face note is done.  If you click no, you need to add THIS specific note when you do see the patient.</a:t>
            </a:r>
          </a:p>
          <a:p>
            <a:r>
              <a:rPr lang="en-US" sz="1600" dirty="0" smtClean="0"/>
              <a:t>UNLESS the patient is on a behavioral health unit (CPEP, 12 N or 10N).  </a:t>
            </a:r>
          </a:p>
          <a:p>
            <a:r>
              <a:rPr lang="en-US" sz="1600" dirty="0" smtClean="0"/>
              <a:t>Restraint </a:t>
            </a:r>
            <a:r>
              <a:rPr lang="en-US" sz="1600" dirty="0"/>
              <a:t>orders are final once signed and can no longer be modified.  Renewals need all required fields</a:t>
            </a:r>
            <a:r>
              <a:rPr lang="en-US" sz="1600" dirty="0" smtClean="0"/>
              <a:t>.  Behavioral Health units must always have a new (initiation order for all episodes).</a:t>
            </a:r>
            <a:endParaRPr lang="en-US" sz="1600" dirty="0"/>
          </a:p>
          <a:p>
            <a:endParaRPr lang="en-US" sz="1600" dirty="0"/>
          </a:p>
        </p:txBody>
      </p:sp>
      <p:sp>
        <p:nvSpPr>
          <p:cNvPr id="7" name="Text Placeholder 6"/>
          <p:cNvSpPr txBox="1">
            <a:spLocks noGrp="1"/>
          </p:cNvSpPr>
          <p:nvPr>
            <p:ph type="body" sz="quarter" idx="14"/>
          </p:nvPr>
        </p:nvSpPr>
        <p:spPr>
          <a:xfrm>
            <a:off x="0" y="6279572"/>
            <a:ext cx="9144000" cy="369332"/>
          </a:xfrm>
          <a:prstGeom prst="rect">
            <a:avLst/>
          </a:prstGeom>
          <a:noFill/>
        </p:spPr>
        <p:txBody>
          <a:bodyPr wrap="square" rtlCol="0">
            <a:spAutoFit/>
          </a:bodyPr>
          <a:lstStyle/>
          <a:p>
            <a:r>
              <a:rPr lang="en-US" sz="1800" dirty="0" smtClean="0"/>
              <a:t>This is the end of the presentation for MD/LIP’s that do not work in psychiatric units.</a:t>
            </a:r>
            <a:endParaRPr lang="en-US" sz="1800" dirty="0"/>
          </a:p>
        </p:txBody>
      </p:sp>
      <p:sp>
        <p:nvSpPr>
          <p:cNvPr id="8" name="Text Placeholder 3"/>
          <p:cNvSpPr>
            <a:spLocks noGrp="1"/>
          </p:cNvSpPr>
          <p:nvPr>
            <p:ph type="body" sz="quarter" idx="12"/>
          </p:nvPr>
        </p:nvSpPr>
        <p:spPr/>
        <p:txBody>
          <a:bodyPr/>
          <a:lstStyle/>
          <a:p>
            <a:r>
              <a:rPr lang="en-US" sz="2000" b="1" dirty="0" smtClean="0">
                <a:solidFill>
                  <a:srgbClr val="C03137"/>
                </a:solidFill>
              </a:rPr>
              <a:t>Powerchart order entry</a:t>
            </a:r>
            <a:endParaRPr lang="en-US" sz="2000" b="1" dirty="0">
              <a:solidFill>
                <a:srgbClr val="C03137"/>
              </a:solidFill>
            </a:endParaRPr>
          </a:p>
        </p:txBody>
      </p:sp>
      <p:sp>
        <p:nvSpPr>
          <p:cNvPr id="9" name="Left Arrow 8"/>
          <p:cNvSpPr/>
          <p:nvPr/>
        </p:nvSpPr>
        <p:spPr>
          <a:xfrm rot="845952">
            <a:off x="1847336" y="3645208"/>
            <a:ext cx="599302" cy="16944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400300" y="3594911"/>
            <a:ext cx="4343400" cy="307777"/>
          </a:xfrm>
          <a:prstGeom prst="rect">
            <a:avLst/>
          </a:prstGeom>
          <a:noFill/>
        </p:spPr>
        <p:txBody>
          <a:bodyPr wrap="square" rtlCol="0">
            <a:spAutoFit/>
          </a:bodyPr>
          <a:lstStyle/>
          <a:p>
            <a:r>
              <a:rPr lang="en-US" sz="1400" dirty="0" smtClean="0"/>
              <a:t>This button not constitute a note.</a:t>
            </a:r>
            <a:endParaRPr lang="en-US" sz="1400" dirty="0"/>
          </a:p>
        </p:txBody>
      </p:sp>
    </p:spTree>
    <p:extLst>
      <p:ext uri="{BB962C8B-B14F-4D97-AF65-F5344CB8AC3E}">
        <p14:creationId xmlns:p14="http://schemas.microsoft.com/office/powerpoint/2010/main" val="1606935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2"/>
          </p:nvPr>
        </p:nvSpPr>
        <p:spPr>
          <a:xfrm>
            <a:off x="4030579" y="288758"/>
            <a:ext cx="4896853" cy="697831"/>
          </a:xfrm>
        </p:spPr>
        <p:txBody>
          <a:bodyPr/>
          <a:lstStyle/>
          <a:p>
            <a:pPr algn="ctr"/>
            <a:r>
              <a:rPr lang="en-US" sz="1800" b="1" dirty="0">
                <a:solidFill>
                  <a:srgbClr val="C03137"/>
                </a:solidFill>
                <a:effectLst>
                  <a:outerShdw blurRad="38100" dist="38100" dir="2700000" algn="tl">
                    <a:srgbClr val="000000">
                      <a:alpha val="43137"/>
                    </a:srgbClr>
                  </a:outerShdw>
                </a:effectLst>
              </a:rPr>
              <a:t>Additional Requirements for Restraints on a Psychiatric Unit</a:t>
            </a:r>
          </a:p>
          <a:p>
            <a:pPr algn="ctr"/>
            <a:endParaRPr lang="en-US" sz="1800" b="1" dirty="0">
              <a:solidFill>
                <a:srgbClr val="C03137"/>
              </a:solidFill>
              <a:effectLst>
                <a:outerShdw blurRad="38100" dist="38100" dir="2700000" algn="tl">
                  <a:srgbClr val="000000">
                    <a:alpha val="43137"/>
                  </a:srgbClr>
                </a:outerShdw>
              </a:effectLst>
            </a:endParaRPr>
          </a:p>
        </p:txBody>
      </p:sp>
      <p:sp>
        <p:nvSpPr>
          <p:cNvPr id="4" name="Text Placeholder 3"/>
          <p:cNvSpPr>
            <a:spLocks noGrp="1"/>
          </p:cNvSpPr>
          <p:nvPr>
            <p:ph type="body" sz="quarter" idx="15"/>
          </p:nvPr>
        </p:nvSpPr>
        <p:spPr>
          <a:xfrm>
            <a:off x="457200" y="1226981"/>
            <a:ext cx="8313821" cy="4644901"/>
          </a:xfrm>
        </p:spPr>
        <p:txBody>
          <a:bodyPr/>
          <a:lstStyle/>
          <a:p>
            <a:pPr marL="0" indent="0" algn="l"/>
            <a:r>
              <a:rPr lang="en-US" sz="2400" b="1" dirty="0" smtClean="0">
                <a:effectLst>
                  <a:outerShdw blurRad="38100" dist="38100" dir="2700000" algn="tl">
                    <a:srgbClr val="000000">
                      <a:alpha val="43137"/>
                    </a:srgbClr>
                  </a:outerShdw>
                </a:effectLst>
                <a:latin typeface="Helvetica" panose="020B0604020202020204" pitchFamily="34" charset="0"/>
                <a:ea typeface="Verdana" panose="020B0604030504040204" pitchFamily="34" charset="0"/>
                <a:cs typeface="Helvetica" panose="020B0604020202020204" pitchFamily="34" charset="0"/>
              </a:rPr>
              <a:t>More ordering requirements on a Psychiatric Unit:</a:t>
            </a:r>
          </a:p>
          <a:p>
            <a:pPr marL="0" indent="0" algn="l"/>
            <a:endParaRPr lang="en-US" sz="2000" dirty="0">
              <a:latin typeface="Helvetica" panose="020B0604020202020204" pitchFamily="34" charset="0"/>
              <a:ea typeface="Verdana" panose="020B0604030504040204" pitchFamily="34" charset="0"/>
              <a:cs typeface="Helvetica" panose="020B0604020202020204" pitchFamily="34" charset="0"/>
            </a:endParaRPr>
          </a:p>
          <a:p>
            <a:pPr algn="l"/>
            <a:r>
              <a:rPr lang="en-US" sz="2000" dirty="0" smtClean="0">
                <a:latin typeface="Helvetica" panose="020B0604020202020204" pitchFamily="34" charset="0"/>
                <a:ea typeface="Verdana" panose="020B0604030504040204" pitchFamily="34" charset="0"/>
                <a:cs typeface="Helvetica" panose="020B0604020202020204" pitchFamily="34" charset="0"/>
              </a:rPr>
              <a:t>Physician face to face must occur within 20 minutes. </a:t>
            </a:r>
            <a:r>
              <a:rPr lang="en-US" sz="2000" dirty="0" smtClean="0"/>
              <a:t>Under </a:t>
            </a:r>
            <a:r>
              <a:rPr lang="en-US" sz="2000" dirty="0"/>
              <a:t>the very rare circumstance when this is impossible (e.g., physician is addressing life threatening situation with another patient), the RN is to place a note in the chart explaining the circumstance and the physician must also document the reason for the delay at the time the evaluation is conducted.</a:t>
            </a:r>
          </a:p>
          <a:p>
            <a:pPr marL="0" indent="0" algn="l"/>
            <a:endParaRPr lang="en-US" sz="2000" dirty="0" smtClean="0">
              <a:latin typeface="Helvetica" panose="020B0604020202020204" pitchFamily="34" charset="0"/>
              <a:ea typeface="Verdana" panose="020B0604030504040204" pitchFamily="34" charset="0"/>
              <a:cs typeface="Helvetica" panose="020B0604020202020204" pitchFamily="34" charset="0"/>
            </a:endParaRPr>
          </a:p>
          <a:p>
            <a:pPr marL="0" indent="0" algn="l"/>
            <a:r>
              <a:rPr lang="en-US" sz="2000" dirty="0" smtClean="0">
                <a:latin typeface="Helvetica" panose="020B0604020202020204" pitchFamily="34" charset="0"/>
                <a:ea typeface="Verdana" panose="020B0604030504040204" pitchFamily="34" charset="0"/>
                <a:cs typeface="Helvetica" panose="020B0604020202020204" pitchFamily="34" charset="0"/>
              </a:rPr>
              <a:t>Renewals are not used on psychiatric units. Once an order is about to expire the patient should  be afforded the opportunity for release, if </a:t>
            </a:r>
            <a:r>
              <a:rPr lang="en-US" sz="2000" i="1" u="sng" dirty="0" smtClean="0">
                <a:latin typeface="Helvetica" panose="020B0604020202020204" pitchFamily="34" charset="0"/>
                <a:ea typeface="Verdana" panose="020B0604030504040204" pitchFamily="34" charset="0"/>
                <a:cs typeface="Helvetica" panose="020B0604020202020204" pitchFamily="34" charset="0"/>
              </a:rPr>
              <a:t>imminent danger </a:t>
            </a:r>
            <a:r>
              <a:rPr lang="en-US" sz="2000" dirty="0" smtClean="0">
                <a:latin typeface="Helvetica" panose="020B0604020202020204" pitchFamily="34" charset="0"/>
                <a:ea typeface="Verdana" panose="020B0604030504040204" pitchFamily="34" charset="0"/>
                <a:cs typeface="Helvetica" panose="020B0604020202020204" pitchFamily="34" charset="0"/>
              </a:rPr>
              <a:t>is still present, a new initial order is required</a:t>
            </a:r>
            <a:r>
              <a:rPr lang="en-US" sz="2000" dirty="0">
                <a:latin typeface="Helvetica" panose="020B0604020202020204" pitchFamily="34" charset="0"/>
                <a:ea typeface="Verdana" panose="020B0604030504040204" pitchFamily="34" charset="0"/>
                <a:cs typeface="Helvetica" panose="020B0604020202020204" pitchFamily="34" charset="0"/>
              </a:rPr>
              <a:t> </a:t>
            </a:r>
            <a:r>
              <a:rPr lang="en-US" sz="2000" dirty="0" smtClean="0">
                <a:latin typeface="Helvetica" panose="020B0604020202020204" pitchFamily="34" charset="0"/>
                <a:ea typeface="Verdana" panose="020B0604030504040204" pitchFamily="34" charset="0"/>
                <a:cs typeface="Helvetica" panose="020B0604020202020204" pitchFamily="34" charset="0"/>
              </a:rPr>
              <a:t>as is all documentation and another face to face evaluation by the ordering physician. </a:t>
            </a:r>
          </a:p>
        </p:txBody>
      </p:sp>
    </p:spTree>
    <p:extLst>
      <p:ext uri="{BB962C8B-B14F-4D97-AF65-F5344CB8AC3E}">
        <p14:creationId xmlns:p14="http://schemas.microsoft.com/office/powerpoint/2010/main" val="3391549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2"/>
          </p:nvPr>
        </p:nvSpPr>
        <p:spPr>
          <a:xfrm>
            <a:off x="4259179" y="356671"/>
            <a:ext cx="4427621" cy="651548"/>
          </a:xfrm>
        </p:spPr>
        <p:txBody>
          <a:bodyPr/>
          <a:lstStyle/>
          <a:p>
            <a:r>
              <a:rPr lang="en-US" sz="1600" b="1" dirty="0">
                <a:solidFill>
                  <a:srgbClr val="C03137"/>
                </a:solidFill>
                <a:effectLst>
                  <a:outerShdw blurRad="38100" dist="38100" dir="2700000" algn="tl">
                    <a:srgbClr val="000000">
                      <a:alpha val="43137"/>
                    </a:srgbClr>
                  </a:outerShdw>
                </a:effectLst>
              </a:rPr>
              <a:t>Additional Requirements for Restraints on a Psychiatric Unit</a:t>
            </a:r>
          </a:p>
          <a:p>
            <a:endParaRPr lang="en-US" dirty="0"/>
          </a:p>
        </p:txBody>
      </p:sp>
      <p:sp>
        <p:nvSpPr>
          <p:cNvPr id="4" name="Text Placeholder 3"/>
          <p:cNvSpPr>
            <a:spLocks noGrp="1"/>
          </p:cNvSpPr>
          <p:nvPr>
            <p:ph type="body" sz="quarter" idx="15"/>
          </p:nvPr>
        </p:nvSpPr>
        <p:spPr>
          <a:xfrm>
            <a:off x="180473" y="1624263"/>
            <a:ext cx="8783053" cy="4894847"/>
          </a:xfrm>
        </p:spPr>
        <p:txBody>
          <a:bodyPr>
            <a:normAutofit fontScale="92500" lnSpcReduction="10000"/>
          </a:bodyPr>
          <a:lstStyle/>
          <a:p>
            <a:pPr marL="0" indent="0" algn="l"/>
            <a:endParaRPr lang="en-US" sz="1800" dirty="0">
              <a:latin typeface="Verdana" panose="020B0604030504040204" pitchFamily="34" charset="0"/>
              <a:ea typeface="Calibri" panose="020F0502020204030204" pitchFamily="34" charset="0"/>
              <a:cs typeface="Times New Roman" panose="02020603050405020304" pitchFamily="18" charset="0"/>
            </a:endParaRPr>
          </a:p>
          <a:p>
            <a:pPr marL="0" indent="0" algn="l"/>
            <a:r>
              <a:rPr lang="en-US" sz="1900" dirty="0" smtClean="0">
                <a:latin typeface="Helvetica" panose="020B0604020202020204" pitchFamily="34" charset="0"/>
                <a:ea typeface="Calibri" panose="020F0502020204030204" pitchFamily="34" charset="0"/>
                <a:cs typeface="Helvetica" panose="020B0604020202020204" pitchFamily="34" charset="0"/>
              </a:rPr>
              <a:t>The </a:t>
            </a:r>
            <a:r>
              <a:rPr lang="en-US" sz="1900" dirty="0">
                <a:latin typeface="Helvetica" panose="020B0604020202020204" pitchFamily="34" charset="0"/>
                <a:ea typeface="Calibri" panose="020F0502020204030204" pitchFamily="34" charset="0"/>
                <a:cs typeface="Helvetica" panose="020B0604020202020204" pitchFamily="34" charset="0"/>
              </a:rPr>
              <a:t>patient is informed of the behavioral criteria for discontinuation of the restraint. Debriefings occur as follows</a:t>
            </a:r>
            <a:r>
              <a:rPr lang="en-US" sz="1900" dirty="0" smtClean="0">
                <a:latin typeface="Helvetica" panose="020B0604020202020204" pitchFamily="34" charset="0"/>
                <a:ea typeface="Calibri" panose="020F0502020204030204" pitchFamily="34" charset="0"/>
                <a:cs typeface="Helvetica" panose="020B0604020202020204" pitchFamily="34" charset="0"/>
              </a:rPr>
              <a:t>:</a:t>
            </a:r>
          </a:p>
          <a:p>
            <a:pPr marL="0" indent="0" algn="l"/>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AutoNum type="arabicPeriod"/>
              <a:tabLst>
                <a:tab pos="1371600" algn="l"/>
              </a:tabLst>
            </a:pPr>
            <a:r>
              <a:rPr lang="en-US" sz="1900" b="1" dirty="0" smtClean="0">
                <a:latin typeface="Helvetica" panose="020B0604020202020204" pitchFamily="34" charset="0"/>
                <a:ea typeface="Calibri" panose="020F0502020204030204" pitchFamily="34" charset="0"/>
                <a:cs typeface="Helvetica" panose="020B0604020202020204" pitchFamily="34" charset="0"/>
              </a:rPr>
              <a:t>Patient </a:t>
            </a:r>
            <a:r>
              <a:rPr lang="en-US" sz="1900" b="1" dirty="0">
                <a:latin typeface="Helvetica" panose="020B0604020202020204" pitchFamily="34" charset="0"/>
                <a:ea typeface="Calibri" panose="020F0502020204030204" pitchFamily="34" charset="0"/>
                <a:cs typeface="Helvetica" panose="020B0604020202020204" pitchFamily="34" charset="0"/>
              </a:rPr>
              <a:t>Debriefing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episode with the patient for the purpose of assessing the patient’s needs and the patient’s response to the event. What might have been prevented  and how to prevent future episodes</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a:t>
            </a:r>
          </a:p>
          <a:p>
            <a:pPr marL="0" lvl="3" indent="0" algn="l">
              <a:lnSpc>
                <a:spcPct val="115000"/>
              </a:lnSpc>
              <a:spcBef>
                <a:spcPts val="0"/>
              </a:spcBef>
              <a:spcAft>
                <a:spcPts val="0"/>
              </a:spcAft>
              <a:tabLst>
                <a:tab pos="1371600" algn="l"/>
              </a:tabLst>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0" marR="0" lvl="3" indent="0" algn="l">
              <a:lnSpc>
                <a:spcPct val="115000"/>
              </a:lnSpc>
              <a:spcBef>
                <a:spcPts val="0"/>
              </a:spcBef>
              <a:spcAft>
                <a:spcPts val="0"/>
              </a:spcAft>
              <a:tabLst>
                <a:tab pos="1828800" algn="l"/>
              </a:tabLst>
            </a:pPr>
            <a:r>
              <a:rPr lang="en-US" sz="1900" b="1" dirty="0">
                <a:latin typeface="Helvetica" panose="020B0604020202020204" pitchFamily="34" charset="0"/>
                <a:ea typeface="Calibri" panose="020F0502020204030204" pitchFamily="34" charset="0"/>
                <a:cs typeface="Helvetica" panose="020B0604020202020204" pitchFamily="34" charset="0"/>
              </a:rPr>
              <a:t>2</a:t>
            </a:r>
            <a:r>
              <a:rPr lang="en-US" sz="1900" b="1" dirty="0" smtClean="0">
                <a:latin typeface="Helvetica" panose="020B0604020202020204" pitchFamily="34" charset="0"/>
                <a:ea typeface="Calibri" panose="020F0502020204030204" pitchFamily="34" charset="0"/>
                <a:cs typeface="Helvetica" panose="020B0604020202020204" pitchFamily="34" charset="0"/>
              </a:rPr>
              <a:t>.  Post-acute </a:t>
            </a:r>
            <a:r>
              <a:rPr lang="en-US" sz="1900" b="1" dirty="0">
                <a:latin typeface="Helvetica" panose="020B0604020202020204" pitchFamily="34" charset="0"/>
                <a:ea typeface="Calibri" panose="020F0502020204030204" pitchFamily="34" charset="0"/>
                <a:cs typeface="Helvetica" panose="020B0604020202020204" pitchFamily="34" charset="0"/>
              </a:rPr>
              <a:t>Event Analysis Staff Debriefing</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a:t>
            </a:r>
          </a:p>
          <a:p>
            <a:pPr marL="0" marR="0" lvl="3" indent="0" algn="l">
              <a:lnSpc>
                <a:spcPct val="115000"/>
              </a:lnSpc>
              <a:spcBef>
                <a:spcPts val="0"/>
              </a:spcBef>
              <a:spcAft>
                <a:spcPts val="0"/>
              </a:spcAft>
              <a:tabLst>
                <a:tab pos="1828800" algn="l"/>
              </a:tabLst>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after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the episode with involved staff for the purpose of assessing the patient </a:t>
            </a:r>
            <a:endPar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0" marR="0" lvl="3" indent="0" algn="l">
              <a:lnSpc>
                <a:spcPct val="115000"/>
              </a:lnSpc>
              <a:spcBef>
                <a:spcPts val="0"/>
              </a:spcBef>
              <a:spcAft>
                <a:spcPts val="0"/>
              </a:spcAft>
              <a:tabLst>
                <a:tab pos="1828800" algn="l"/>
              </a:tabLst>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and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staff members’ immediate needs. What might have been prevented  </a:t>
            </a:r>
            <a:endPar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0" marR="0" lvl="3" indent="0" algn="l">
              <a:lnSpc>
                <a:spcPct val="115000"/>
              </a:lnSpc>
              <a:spcBef>
                <a:spcPts val="0"/>
              </a:spcBef>
              <a:spcAft>
                <a:spcPts val="0"/>
              </a:spcAft>
              <a:tabLst>
                <a:tab pos="1828800" algn="l"/>
              </a:tabLst>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and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how to prevent future episodes</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a:t>
            </a:r>
          </a:p>
          <a:p>
            <a:pPr marL="0" marR="0" lvl="3" indent="0" algn="l">
              <a:lnSpc>
                <a:spcPct val="115000"/>
              </a:lnSpc>
              <a:spcBef>
                <a:spcPts val="0"/>
              </a:spcBef>
              <a:spcAft>
                <a:spcPts val="0"/>
              </a:spcAft>
              <a:tabLst>
                <a:tab pos="1828800" algn="l"/>
              </a:tabLst>
            </a:pPr>
            <a:endPar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342900" marR="0" lvl="3" indent="-342900" algn="l">
              <a:lnSpc>
                <a:spcPct val="115000"/>
              </a:lnSpc>
              <a:spcBef>
                <a:spcPts val="0"/>
              </a:spcBef>
              <a:spcAft>
                <a:spcPts val="0"/>
              </a:spcAft>
              <a:buAutoNum type="arabicPeriod" startAt="3"/>
              <a:tabLst>
                <a:tab pos="1828800" algn="l"/>
              </a:tabLst>
            </a:pPr>
            <a:r>
              <a:rPr lang="en-US" sz="1900" b="1" dirty="0" smtClean="0">
                <a:latin typeface="Helvetica" panose="020B0604020202020204" pitchFamily="34" charset="0"/>
                <a:ea typeface="Calibri" panose="020F0502020204030204" pitchFamily="34" charset="0"/>
                <a:cs typeface="Helvetica" panose="020B0604020202020204" pitchFamily="34" charset="0"/>
              </a:rPr>
              <a:t>Formal </a:t>
            </a:r>
            <a:r>
              <a:rPr lang="en-US" sz="1900" b="1" dirty="0">
                <a:latin typeface="Helvetica" panose="020B0604020202020204" pitchFamily="34" charset="0"/>
                <a:ea typeface="Calibri" panose="020F0502020204030204" pitchFamily="34" charset="0"/>
                <a:cs typeface="Helvetica" panose="020B0604020202020204" pitchFamily="34" charset="0"/>
              </a:rPr>
              <a:t>debriefing with leadership</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a:t>
            </a:r>
            <a:endPar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0" marR="0" lvl="3" indent="0" algn="l">
              <a:lnSpc>
                <a:spcPct val="115000"/>
              </a:lnSpc>
              <a:spcBef>
                <a:spcPts val="0"/>
              </a:spcBef>
              <a:spcAft>
                <a:spcPts val="0"/>
              </a:spcAft>
              <a:tabLst>
                <a:tab pos="1828800" algn="l"/>
              </a:tabLst>
            </a:pP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episode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(within 24 hours of episode or the next business day) to delineate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a:t>
            </a:r>
          </a:p>
          <a:p>
            <a:pPr marL="0" marR="0" lvl="3" indent="0" algn="l">
              <a:lnSpc>
                <a:spcPct val="115000"/>
              </a:lnSpc>
              <a:spcBef>
                <a:spcPts val="0"/>
              </a:spcBef>
              <a:spcAft>
                <a:spcPts val="0"/>
              </a:spcAft>
              <a:tabLst>
                <a:tab pos="1828800" algn="l"/>
              </a:tabLst>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details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of the episode, elicit participants feelings regarding the events, and </a:t>
            </a:r>
            <a:endPar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0" marR="0" lvl="3" indent="0" algn="l">
              <a:lnSpc>
                <a:spcPct val="115000"/>
              </a:lnSpc>
              <a:spcBef>
                <a:spcPts val="0"/>
              </a:spcBef>
              <a:spcAft>
                <a:spcPts val="0"/>
              </a:spcAft>
              <a:tabLst>
                <a:tab pos="1828800" algn="l"/>
              </a:tabLst>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t>
            </a:r>
            <a:r>
              <a:rPr lang="en-US" sz="1900" dirty="0" smtClean="0">
                <a:solidFill>
                  <a:srgbClr val="B60225"/>
                </a:solidFill>
                <a:latin typeface="Helvetica" panose="020B0604020202020204" pitchFamily="34" charset="0"/>
                <a:ea typeface="Calibri" panose="020F0502020204030204" pitchFamily="34" charset="0"/>
                <a:cs typeface="Helvetica" panose="020B0604020202020204" pitchFamily="34" charset="0"/>
              </a:rPr>
              <a:t>    identify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any operational and/or training issues that may require attention.</a:t>
            </a:r>
          </a:p>
          <a:p>
            <a:endParaRPr lang="en-US" dirty="0"/>
          </a:p>
        </p:txBody>
      </p:sp>
      <p:sp>
        <p:nvSpPr>
          <p:cNvPr id="5" name="Rectangle 4"/>
          <p:cNvSpPr/>
          <p:nvPr/>
        </p:nvSpPr>
        <p:spPr>
          <a:xfrm>
            <a:off x="2552749" y="1131575"/>
            <a:ext cx="3749744" cy="369332"/>
          </a:xfrm>
          <a:prstGeom prst="rect">
            <a:avLst/>
          </a:prstGeom>
        </p:spPr>
        <p:txBody>
          <a:bodyPr wrap="none">
            <a:spAutoFit/>
          </a:bodyPr>
          <a:lstStyle/>
          <a:p>
            <a:pPr marL="0" indent="0"/>
            <a:r>
              <a:rPr lang="en-US" b="1" dirty="0">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rPr>
              <a:t>Debriefing on a Psychiatric Unit:</a:t>
            </a:r>
          </a:p>
        </p:txBody>
      </p:sp>
    </p:spTree>
    <p:extLst>
      <p:ext uri="{BB962C8B-B14F-4D97-AF65-F5344CB8AC3E}">
        <p14:creationId xmlns:p14="http://schemas.microsoft.com/office/powerpoint/2010/main" val="615907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Box 2"/>
          <p:cNvSpPr txBox="1"/>
          <p:nvPr/>
        </p:nvSpPr>
        <p:spPr>
          <a:xfrm>
            <a:off x="740952" y="1656814"/>
            <a:ext cx="7449671" cy="2308324"/>
          </a:xfrm>
          <a:prstGeom prst="rect">
            <a:avLst/>
          </a:prstGeom>
          <a:noFill/>
        </p:spPr>
        <p:txBody>
          <a:bodyPr wrap="square" rtlCol="0">
            <a:spAutoFit/>
          </a:bodyPr>
          <a:lstStyle/>
          <a:p>
            <a:r>
              <a:rPr lang="en-US" sz="2400" b="1" dirty="0" smtClean="0">
                <a:latin typeface="Helvetica" panose="020B0604020202020204" pitchFamily="34" charset="0"/>
                <a:cs typeface="Helvetica" panose="020B0604020202020204" pitchFamily="34" charset="0"/>
              </a:rPr>
              <a:t>Course Goals</a:t>
            </a:r>
          </a:p>
          <a:p>
            <a:r>
              <a:rPr lang="en-US" sz="2000" dirty="0" smtClean="0">
                <a:latin typeface="Helvetica" panose="020B0604020202020204" pitchFamily="34" charset="0"/>
                <a:cs typeface="Helvetica" panose="020B0604020202020204" pitchFamily="34" charset="0"/>
              </a:rPr>
              <a:t>After completing this course, you should be able to:</a:t>
            </a:r>
          </a:p>
          <a:p>
            <a:endParaRPr lang="en-US" sz="2000" dirty="0">
              <a:latin typeface="Helvetica" panose="020B0604020202020204" pitchFamily="34" charset="0"/>
              <a:cs typeface="Helvetica" panose="020B0604020202020204" pitchFamily="34" charset="0"/>
            </a:endParaRPr>
          </a:p>
          <a:p>
            <a:pPr marL="342900" indent="-342900">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Define restraint and seclusion</a:t>
            </a:r>
          </a:p>
          <a:p>
            <a:pPr marL="342900" indent="-342900">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List the risks of restraint and seclusion </a:t>
            </a:r>
          </a:p>
          <a:p>
            <a:pPr marL="342900" indent="-342900">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Recognize best practices and regulatory standards for the use of restraint and seclusion</a:t>
            </a:r>
            <a:endParaRPr lang="en-US" sz="2000" dirty="0">
              <a:latin typeface="Helvetica" panose="020B0604020202020204" pitchFamily="34" charset="0"/>
              <a:cs typeface="Helvetica" panose="020B0604020202020204" pitchFamily="34" charset="0"/>
            </a:endParaRPr>
          </a:p>
        </p:txBody>
      </p:sp>
      <p:sp>
        <p:nvSpPr>
          <p:cNvPr id="4" name="Rectangle 3"/>
          <p:cNvSpPr/>
          <p:nvPr/>
        </p:nvSpPr>
        <p:spPr>
          <a:xfrm>
            <a:off x="608771" y="5146382"/>
            <a:ext cx="7926457" cy="646331"/>
          </a:xfrm>
          <a:prstGeom prst="rect">
            <a:avLst/>
          </a:prstGeom>
        </p:spPr>
        <p:txBody>
          <a:bodyPr wrap="square">
            <a:spAutoFit/>
          </a:bodyPr>
          <a:lstStyle/>
          <a:p>
            <a:r>
              <a:rPr lang="en-US" dirty="0">
                <a:latin typeface="Verdana" panose="020B0604030504040204" pitchFamily="34" charset="0"/>
                <a:ea typeface="Verdana" panose="020B0604030504040204" pitchFamily="34" charset="0"/>
                <a:cs typeface="Verdana" panose="020B0604030504040204" pitchFamily="34" charset="0"/>
              </a:rPr>
              <a:t>SBUH restraint policy is Administrative manual:</a:t>
            </a:r>
          </a:p>
          <a:p>
            <a:pPr algn="ctr"/>
            <a:r>
              <a:rPr lang="en-US"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PC0008 Restraint and Seclusion</a:t>
            </a:r>
          </a:p>
        </p:txBody>
      </p:sp>
    </p:spTree>
    <p:extLst>
      <p:ext uri="{BB962C8B-B14F-4D97-AF65-F5344CB8AC3E}">
        <p14:creationId xmlns:p14="http://schemas.microsoft.com/office/powerpoint/2010/main" val="2784848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7" y="1263191"/>
            <a:ext cx="8691513" cy="4339650"/>
          </a:xfrm>
          <a:prstGeom prst="rect">
            <a:avLst/>
          </a:prstGeom>
        </p:spPr>
        <p:txBody>
          <a:bodyPr wrap="square">
            <a:spAutoFit/>
          </a:bodyPr>
          <a:lstStyle/>
          <a:p>
            <a:r>
              <a:rPr lang="en-US" sz="2800" dirty="0" smtClean="0">
                <a:latin typeface="Arial" panose="020B0604020202020204" pitchFamily="34" charset="0"/>
              </a:rPr>
              <a:t>Providers </a:t>
            </a:r>
            <a:r>
              <a:rPr lang="en-US" sz="2800" dirty="0">
                <a:latin typeface="Arial" panose="020B0604020202020204" pitchFamily="34" charset="0"/>
              </a:rPr>
              <a:t>must be trained and competent in the following</a:t>
            </a:r>
            <a:r>
              <a:rPr lang="en-US" sz="2800" dirty="0" smtClean="0">
                <a:latin typeface="Arial" panose="020B0604020202020204" pitchFamily="34" charset="0"/>
              </a:rPr>
              <a:t>:</a:t>
            </a:r>
          </a:p>
          <a:p>
            <a:endParaRPr lang="en-US" sz="2800" dirty="0">
              <a:latin typeface="Arial" panose="020B0604020202020204" pitchFamily="34" charset="0"/>
            </a:endParaRPr>
          </a:p>
          <a:p>
            <a:r>
              <a:rPr lang="en-US" sz="2400" dirty="0">
                <a:latin typeface="Arial" panose="020B0604020202020204" pitchFamily="34" charset="0"/>
              </a:rPr>
              <a:t>1. </a:t>
            </a:r>
            <a:r>
              <a:rPr lang="en-US" sz="2400" dirty="0" smtClean="0">
                <a:latin typeface="Arial" panose="020B0604020202020204" pitchFamily="34" charset="0"/>
              </a:rPr>
              <a:t> How </a:t>
            </a:r>
            <a:r>
              <a:rPr lang="en-US" sz="2400" dirty="0">
                <a:latin typeface="Arial" panose="020B0604020202020204" pitchFamily="34" charset="0"/>
              </a:rPr>
              <a:t>to identify behaviors, events, and situations</a:t>
            </a:r>
          </a:p>
          <a:p>
            <a:r>
              <a:rPr lang="en-US" sz="2400" dirty="0" smtClean="0">
                <a:latin typeface="Arial" panose="020B0604020202020204" pitchFamily="34" charset="0"/>
              </a:rPr>
              <a:t>	that </a:t>
            </a:r>
            <a:r>
              <a:rPr lang="en-US" sz="2400" dirty="0">
                <a:latin typeface="Arial" panose="020B0604020202020204" pitchFamily="34" charset="0"/>
              </a:rPr>
              <a:t>may trigger circumstances that require the</a:t>
            </a:r>
          </a:p>
          <a:p>
            <a:r>
              <a:rPr lang="en-US" sz="2400" dirty="0" smtClean="0">
                <a:latin typeface="Arial" panose="020B0604020202020204" pitchFamily="34" charset="0"/>
              </a:rPr>
              <a:t>	use </a:t>
            </a:r>
            <a:r>
              <a:rPr lang="en-US" sz="2400" dirty="0">
                <a:latin typeface="Arial" panose="020B0604020202020204" pitchFamily="34" charset="0"/>
              </a:rPr>
              <a:t>of restraint or </a:t>
            </a:r>
            <a:r>
              <a:rPr lang="en-US" sz="2400" dirty="0" smtClean="0">
                <a:latin typeface="Arial" panose="020B0604020202020204" pitchFamily="34" charset="0"/>
              </a:rPr>
              <a:t>seclusion</a:t>
            </a:r>
          </a:p>
          <a:p>
            <a:endParaRPr lang="en-US" sz="2400" dirty="0">
              <a:latin typeface="Arial" panose="020B0604020202020204" pitchFamily="34" charset="0"/>
            </a:endParaRPr>
          </a:p>
          <a:p>
            <a:pPr marL="457200" indent="-457200">
              <a:buAutoNum type="arabicPeriod" startAt="2"/>
            </a:pPr>
            <a:r>
              <a:rPr lang="en-US" sz="2400" dirty="0" smtClean="0">
                <a:latin typeface="Arial" panose="020B0604020202020204" pitchFamily="34" charset="0"/>
              </a:rPr>
              <a:t>How </a:t>
            </a:r>
            <a:r>
              <a:rPr lang="en-US" sz="2400" dirty="0">
                <a:latin typeface="Arial" panose="020B0604020202020204" pitchFamily="34" charset="0"/>
              </a:rPr>
              <a:t>to use nonphysical intervention </a:t>
            </a:r>
            <a:r>
              <a:rPr lang="en-US" sz="2400" dirty="0" smtClean="0">
                <a:latin typeface="Arial" panose="020B0604020202020204" pitchFamily="34" charset="0"/>
              </a:rPr>
              <a:t>skills</a:t>
            </a:r>
          </a:p>
          <a:p>
            <a:endParaRPr lang="en-US" sz="2400" dirty="0">
              <a:latin typeface="Arial" panose="020B0604020202020204" pitchFamily="34" charset="0"/>
            </a:endParaRPr>
          </a:p>
          <a:p>
            <a:r>
              <a:rPr lang="en-US" sz="2400" dirty="0">
                <a:latin typeface="Arial" panose="020B0604020202020204" pitchFamily="34" charset="0"/>
              </a:rPr>
              <a:t>3. </a:t>
            </a:r>
            <a:r>
              <a:rPr lang="en-US" sz="2400" dirty="0" smtClean="0">
                <a:latin typeface="Arial" panose="020B0604020202020204" pitchFamily="34" charset="0"/>
              </a:rPr>
              <a:t> How </a:t>
            </a:r>
            <a:r>
              <a:rPr lang="en-US" sz="2400" dirty="0">
                <a:latin typeface="Arial" panose="020B0604020202020204" pitchFamily="34" charset="0"/>
              </a:rPr>
              <a:t>to use an assessment of the patient’s status</a:t>
            </a:r>
          </a:p>
          <a:p>
            <a:r>
              <a:rPr lang="en-US" sz="2400" dirty="0" smtClean="0">
                <a:latin typeface="Arial" panose="020B0604020202020204" pitchFamily="34" charset="0"/>
              </a:rPr>
              <a:t>	or </a:t>
            </a:r>
            <a:r>
              <a:rPr lang="en-US" sz="2400" dirty="0">
                <a:latin typeface="Arial" panose="020B0604020202020204" pitchFamily="34" charset="0"/>
              </a:rPr>
              <a:t>condition to choose the least </a:t>
            </a:r>
            <a:r>
              <a:rPr lang="en-US" sz="2400" dirty="0" smtClean="0">
                <a:latin typeface="Arial" panose="020B0604020202020204" pitchFamily="34" charset="0"/>
              </a:rPr>
              <a:t>restrictive intervention</a:t>
            </a:r>
            <a:endParaRPr lang="en-US" sz="2400" dirty="0"/>
          </a:p>
        </p:txBody>
      </p:sp>
    </p:spTree>
    <p:extLst>
      <p:ext uri="{BB962C8B-B14F-4D97-AF65-F5344CB8AC3E}">
        <p14:creationId xmlns:p14="http://schemas.microsoft.com/office/powerpoint/2010/main" val="1433518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235670" y="1348033"/>
            <a:ext cx="8451130" cy="4817097"/>
          </a:xfrm>
        </p:spPr>
        <p:txBody>
          <a:bodyPr/>
          <a:lstStyle/>
          <a:p>
            <a:r>
              <a:rPr lang="en-US" sz="2000" dirty="0" smtClean="0"/>
              <a:t>Restraint </a:t>
            </a:r>
            <a:r>
              <a:rPr lang="en-US" sz="2000" dirty="0"/>
              <a:t>is any method for limiting:</a:t>
            </a:r>
          </a:p>
          <a:p>
            <a:r>
              <a:rPr lang="en-US" sz="2000" dirty="0"/>
              <a:t> Patient movement</a:t>
            </a:r>
          </a:p>
          <a:p>
            <a:r>
              <a:rPr lang="en-US" sz="2000" dirty="0"/>
              <a:t> Patient activity</a:t>
            </a:r>
          </a:p>
          <a:p>
            <a:r>
              <a:rPr lang="en-US" sz="2000" dirty="0"/>
              <a:t> A patient’s normal ability to reach parts of his or her own </a:t>
            </a:r>
            <a:r>
              <a:rPr lang="en-US" sz="2000" dirty="0" smtClean="0"/>
              <a:t>body</a:t>
            </a:r>
          </a:p>
          <a:p>
            <a:endParaRPr lang="en-US" sz="800" dirty="0" smtClean="0"/>
          </a:p>
          <a:p>
            <a:r>
              <a:rPr lang="en-US" sz="2000" dirty="0" smtClean="0"/>
              <a:t>Seclusion is the confinement of a patient to an area that they are prevented from leaving.</a:t>
            </a:r>
          </a:p>
          <a:p>
            <a:endParaRPr lang="en-US" sz="800" dirty="0"/>
          </a:p>
          <a:p>
            <a:r>
              <a:rPr lang="en-US" sz="2000" dirty="0" smtClean="0"/>
              <a:t>The </a:t>
            </a:r>
            <a:r>
              <a:rPr lang="en-US" sz="2000" dirty="0"/>
              <a:t>decision to use restraint or seclusion is based on the patient’s</a:t>
            </a:r>
          </a:p>
          <a:p>
            <a:r>
              <a:rPr lang="en-US" sz="2000" dirty="0"/>
              <a:t>behavior. Each patient must be assessed to determine if restraint or</a:t>
            </a:r>
          </a:p>
          <a:p>
            <a:r>
              <a:rPr lang="en-US" sz="2000" dirty="0"/>
              <a:t>seclusion is needed</a:t>
            </a:r>
            <a:r>
              <a:rPr lang="en-US" sz="2000" dirty="0" smtClean="0"/>
              <a:t>.</a:t>
            </a:r>
          </a:p>
          <a:p>
            <a:endParaRPr lang="en-US" sz="800" dirty="0" smtClean="0"/>
          </a:p>
          <a:p>
            <a:pPr lvl="0"/>
            <a:r>
              <a:rPr lang="en-US" sz="2400" b="1" dirty="0">
                <a:solidFill>
                  <a:schemeClr val="tx1"/>
                </a:solidFill>
              </a:rPr>
              <a:t>No patient may ever be restrained in any </a:t>
            </a:r>
            <a:r>
              <a:rPr lang="en-US" sz="2400" b="1" dirty="0" smtClean="0">
                <a:solidFill>
                  <a:schemeClr val="tx1"/>
                </a:solidFill>
              </a:rPr>
              <a:t>way, </a:t>
            </a:r>
            <a:r>
              <a:rPr lang="en-US" sz="2400" b="1" dirty="0">
                <a:solidFill>
                  <a:schemeClr val="tx1"/>
                </a:solidFill>
              </a:rPr>
              <a:t>in a prone position, as the risk of asphyxiation is high.</a:t>
            </a:r>
          </a:p>
          <a:p>
            <a:endParaRPr lang="en-US" sz="800" dirty="0" smtClean="0"/>
          </a:p>
          <a:p>
            <a:endParaRPr lang="en-US" sz="2000" dirty="0"/>
          </a:p>
        </p:txBody>
      </p:sp>
    </p:spTree>
    <p:extLst>
      <p:ext uri="{BB962C8B-B14F-4D97-AF65-F5344CB8AC3E}">
        <p14:creationId xmlns:p14="http://schemas.microsoft.com/office/powerpoint/2010/main" val="2310169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337" y="1847902"/>
            <a:ext cx="8153400" cy="2215991"/>
          </a:xfrm>
          <a:prstGeom prst="rect">
            <a:avLst/>
          </a:prstGeom>
        </p:spPr>
        <p:txBody>
          <a:bodyPr wrap="square">
            <a:spAutoFit/>
          </a:bodyPr>
          <a:lstStyle/>
          <a:p>
            <a:pPr>
              <a:lnSpc>
                <a:spcPct val="115000"/>
              </a:lnSpc>
            </a:pPr>
            <a:r>
              <a:rPr lang="en-US" sz="2000" b="1" i="1" dirty="0" smtClean="0">
                <a:effectLst/>
                <a:latin typeface="Verdana"/>
                <a:ea typeface="Calibri"/>
                <a:cs typeface="Times New Roman"/>
              </a:rPr>
              <a:t>Violent/Self-Destructive</a:t>
            </a:r>
            <a:r>
              <a:rPr lang="en-US" sz="2400" b="1" i="1" dirty="0" smtClean="0">
                <a:effectLst/>
                <a:latin typeface="Verdana"/>
                <a:ea typeface="Calibri"/>
                <a:cs typeface="Times New Roman"/>
              </a:rPr>
              <a:t> Patient Restraint Use</a:t>
            </a:r>
            <a:r>
              <a:rPr lang="en-US" sz="2400" b="1" dirty="0" smtClean="0">
                <a:effectLst/>
                <a:latin typeface="Verdana"/>
                <a:ea typeface="Calibri"/>
                <a:cs typeface="Times New Roman"/>
              </a:rPr>
              <a:t>: </a:t>
            </a:r>
            <a:r>
              <a:rPr lang="en-US" sz="1600" dirty="0" smtClean="0">
                <a:effectLst/>
                <a:latin typeface="Verdana"/>
                <a:ea typeface="Calibri"/>
                <a:cs typeface="Times New Roman"/>
              </a:rPr>
              <a:t>The restriction of patient movement in response to severely aggressive, violent, destructive, self-destructive, or suicidal behaviors that place the patient or others in imminent danger. The duration of time for adults 18 years and above may not exceed 2 hours, for children 10-17 years may not exceed 1 hour and for children 9 years and younger 30 minutes at which time a new restraint order is entered or discontinued.</a:t>
            </a:r>
            <a:endParaRPr lang="en-US" sz="1600" dirty="0">
              <a:ea typeface="Calibri"/>
              <a:cs typeface="Times New Roman"/>
            </a:endParaRPr>
          </a:p>
        </p:txBody>
      </p:sp>
      <p:sp>
        <p:nvSpPr>
          <p:cNvPr id="3" name="Rectangle 2"/>
          <p:cNvSpPr/>
          <p:nvPr/>
        </p:nvSpPr>
        <p:spPr>
          <a:xfrm>
            <a:off x="382337" y="4063893"/>
            <a:ext cx="8229600" cy="1932837"/>
          </a:xfrm>
          <a:prstGeom prst="rect">
            <a:avLst/>
          </a:prstGeom>
        </p:spPr>
        <p:txBody>
          <a:bodyPr wrap="square">
            <a:spAutoFit/>
          </a:bodyPr>
          <a:lstStyle/>
          <a:p>
            <a:pPr lvl="0">
              <a:lnSpc>
                <a:spcPct val="115000"/>
              </a:lnSpc>
            </a:pPr>
            <a:r>
              <a:rPr lang="en-US" sz="2000" b="1" i="1" dirty="0">
                <a:solidFill>
                  <a:prstClr val="black"/>
                </a:solidFill>
                <a:latin typeface="Verdana"/>
                <a:ea typeface="Calibri"/>
                <a:cs typeface="Times New Roman"/>
              </a:rPr>
              <a:t>Non-Violent</a:t>
            </a:r>
            <a:r>
              <a:rPr lang="en-US" sz="2400" b="1" i="1" dirty="0">
                <a:solidFill>
                  <a:prstClr val="black"/>
                </a:solidFill>
                <a:latin typeface="Verdana"/>
                <a:ea typeface="Calibri"/>
                <a:cs typeface="Times New Roman"/>
              </a:rPr>
              <a:t> Patient Restraint Use</a:t>
            </a:r>
            <a:r>
              <a:rPr lang="en-US" dirty="0">
                <a:solidFill>
                  <a:prstClr val="black"/>
                </a:solidFill>
                <a:latin typeface="Verdana"/>
                <a:ea typeface="Calibri"/>
                <a:cs typeface="Times New Roman"/>
              </a:rPr>
              <a:t>: </a:t>
            </a:r>
            <a:r>
              <a:rPr lang="en-US" sz="1600" dirty="0">
                <a:solidFill>
                  <a:prstClr val="black"/>
                </a:solidFill>
                <a:latin typeface="Verdana"/>
                <a:ea typeface="Calibri"/>
                <a:cs typeface="Times New Roman"/>
              </a:rPr>
              <a:t>Restraint used to restrict a patient’s </a:t>
            </a:r>
            <a:r>
              <a:rPr lang="en-US" sz="1600" dirty="0" smtClean="0">
                <a:solidFill>
                  <a:prstClr val="black"/>
                </a:solidFill>
                <a:latin typeface="Verdana"/>
                <a:ea typeface="Calibri"/>
                <a:cs typeface="Times New Roman"/>
              </a:rPr>
              <a:t>movement as </a:t>
            </a:r>
            <a:r>
              <a:rPr lang="en-US" sz="1600" dirty="0">
                <a:solidFill>
                  <a:prstClr val="black"/>
                </a:solidFill>
                <a:latin typeface="Verdana"/>
                <a:ea typeface="Calibri"/>
                <a:cs typeface="Times New Roman"/>
              </a:rPr>
              <a:t>to assist with the provision of medical or surgical care. (i.e. preventing removal of lines and/or tubes). Patient immobilization that is a normal component of a procedure (e.g. MRI, surgery, etc.) is not considered restraint. </a:t>
            </a:r>
            <a:r>
              <a:rPr lang="en-US" sz="1600" dirty="0" smtClean="0">
                <a:solidFill>
                  <a:prstClr val="black"/>
                </a:solidFill>
                <a:latin typeface="Verdana"/>
                <a:ea typeface="Calibri"/>
                <a:cs typeface="Times New Roman"/>
              </a:rPr>
              <a:t>Restraint orders must be either </a:t>
            </a:r>
            <a:r>
              <a:rPr lang="en-US" sz="1600" dirty="0">
                <a:solidFill>
                  <a:prstClr val="black"/>
                </a:solidFill>
                <a:latin typeface="Verdana"/>
                <a:ea typeface="Calibri"/>
                <a:cs typeface="Times New Roman"/>
              </a:rPr>
              <a:t>reordered or </a:t>
            </a:r>
            <a:r>
              <a:rPr lang="en-US" sz="1600" dirty="0" smtClean="0">
                <a:solidFill>
                  <a:prstClr val="black"/>
                </a:solidFill>
                <a:latin typeface="Verdana"/>
                <a:ea typeface="Calibri"/>
                <a:cs typeface="Times New Roman"/>
              </a:rPr>
              <a:t>discontinued daily.</a:t>
            </a:r>
            <a:endParaRPr lang="en-US" sz="1600" dirty="0">
              <a:solidFill>
                <a:prstClr val="black"/>
              </a:solidFill>
              <a:ea typeface="Calibri"/>
              <a:cs typeface="Times New Roman"/>
            </a:endParaRPr>
          </a:p>
        </p:txBody>
      </p:sp>
      <p:sp>
        <p:nvSpPr>
          <p:cNvPr id="4" name="Title 3"/>
          <p:cNvSpPr>
            <a:spLocks noGrp="1"/>
          </p:cNvSpPr>
          <p:nvPr>
            <p:ph type="title"/>
          </p:nvPr>
        </p:nvSpPr>
        <p:spPr>
          <a:xfrm>
            <a:off x="0" y="1128352"/>
            <a:ext cx="8229600" cy="719550"/>
          </a:xfrm>
        </p:spPr>
        <p:txBody>
          <a:bodyPr/>
          <a:lstStyle/>
          <a:p>
            <a:r>
              <a:rPr lang="en-US" b="1" dirty="0" smtClean="0">
                <a:solidFill>
                  <a:srgbClr val="7030A0"/>
                </a:solidFill>
                <a:effectLst>
                  <a:outerShdw blurRad="38100" dist="38100" dir="2700000" algn="tl">
                    <a:srgbClr val="000000">
                      <a:alpha val="43137"/>
                    </a:srgbClr>
                  </a:outerShdw>
                </a:effectLst>
              </a:rPr>
              <a:t>Definitions of Restraint Types</a:t>
            </a:r>
            <a:endParaRPr lang="en-US"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7654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4" name="Text Placeholder 3"/>
          <p:cNvSpPr>
            <a:spLocks noGrp="1"/>
          </p:cNvSpPr>
          <p:nvPr>
            <p:ph type="body" sz="quarter" idx="15"/>
          </p:nvPr>
        </p:nvSpPr>
        <p:spPr>
          <a:xfrm>
            <a:off x="156409" y="1299410"/>
            <a:ext cx="8398043" cy="3838074"/>
          </a:xfrm>
        </p:spPr>
        <p:txBody>
          <a:bodyPr/>
          <a:lstStyle/>
          <a:p>
            <a:r>
              <a:rPr lang="en-US" dirty="0" smtClean="0"/>
              <a:t>Use of Seclusion:</a:t>
            </a:r>
          </a:p>
          <a:p>
            <a:endParaRPr lang="en-US" sz="2000" dirty="0"/>
          </a:p>
          <a:p>
            <a:pPr algn="l"/>
            <a:r>
              <a:rPr lang="en-US" sz="2400" b="1" u="sng" dirty="0">
                <a:solidFill>
                  <a:schemeClr val="tx1"/>
                </a:solidFill>
              </a:rPr>
              <a:t>Seclusion:</a:t>
            </a:r>
            <a:r>
              <a:rPr lang="en-US" sz="2400" b="1" dirty="0">
                <a:solidFill>
                  <a:schemeClr val="tx1"/>
                </a:solidFill>
              </a:rPr>
              <a:t>   </a:t>
            </a:r>
            <a:r>
              <a:rPr lang="en-US" sz="2000" dirty="0"/>
              <a:t>The involuntary confinement of a patient alone in a room, under continuous observation or area from which the patient is physically prevented from </a:t>
            </a:r>
            <a:r>
              <a:rPr lang="en-US" sz="2000" dirty="0" smtClean="0"/>
              <a:t>leaving.  Seclusion </a:t>
            </a:r>
            <a:r>
              <a:rPr lang="en-US" sz="2000" dirty="0"/>
              <a:t>may be used only for the management of violent or self-destructive behavior that jeopardized the immediate safety of the patient, a staff member or others.  Confinement on a locked unit, where the patient is with others, does not constitute seclusion. </a:t>
            </a:r>
          </a:p>
        </p:txBody>
      </p:sp>
    </p:spTree>
    <p:extLst>
      <p:ext uri="{BB962C8B-B14F-4D97-AF65-F5344CB8AC3E}">
        <p14:creationId xmlns:p14="http://schemas.microsoft.com/office/powerpoint/2010/main" val="1298575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147728" y="1125420"/>
            <a:ext cx="8229600" cy="4958498"/>
          </a:xfrm>
        </p:spPr>
        <p:txBody>
          <a:bodyPr/>
          <a:lstStyle/>
          <a:p>
            <a:pPr algn="l"/>
            <a:r>
              <a:rPr lang="en-US" sz="2000" b="1" dirty="0" smtClean="0">
                <a:solidFill>
                  <a:schemeClr val="tx1"/>
                </a:solidFill>
                <a:latin typeface="Verdana,Bold"/>
              </a:rPr>
              <a:t>Hospital </a:t>
            </a:r>
            <a:r>
              <a:rPr lang="en-US" sz="2000" b="1" dirty="0">
                <a:solidFill>
                  <a:schemeClr val="tx1"/>
                </a:solidFill>
                <a:latin typeface="Verdana,Bold"/>
              </a:rPr>
              <a:t>Approved Physical Restraints</a:t>
            </a:r>
            <a:r>
              <a:rPr lang="en-US" sz="2000" b="1" dirty="0" smtClean="0">
                <a:solidFill>
                  <a:schemeClr val="tx1"/>
                </a:solidFill>
                <a:latin typeface="Verdana,Bold"/>
              </a:rPr>
              <a:t>:</a:t>
            </a:r>
          </a:p>
          <a:p>
            <a:pPr algn="l"/>
            <a:endParaRPr lang="en-US" sz="1400" b="1" dirty="0" smtClean="0">
              <a:solidFill>
                <a:schemeClr val="tx1"/>
              </a:solidFill>
              <a:latin typeface="Verdana,Bold"/>
            </a:endParaRPr>
          </a:p>
          <a:p>
            <a:pPr marL="457200" indent="-457200" algn="l">
              <a:buAutoNum type="arabicPeriod"/>
            </a:pPr>
            <a:r>
              <a:rPr lang="en-US" sz="2000" dirty="0" smtClean="0">
                <a:latin typeface="Verdana" panose="020B0604030504040204" pitchFamily="34" charset="0"/>
              </a:rPr>
              <a:t>Vest </a:t>
            </a:r>
          </a:p>
          <a:p>
            <a:pPr marL="0" indent="0" algn="l"/>
            <a:r>
              <a:rPr lang="en-US" sz="2000" dirty="0" smtClean="0">
                <a:latin typeface="Verdana" panose="020B0604030504040204" pitchFamily="34" charset="0"/>
              </a:rPr>
              <a:t>2.  </a:t>
            </a:r>
            <a:r>
              <a:rPr lang="en-US" sz="2000" dirty="0">
                <a:latin typeface="Verdana" panose="020B0604030504040204" pitchFamily="34" charset="0"/>
              </a:rPr>
              <a:t>Wrist or wrist and </a:t>
            </a:r>
            <a:r>
              <a:rPr lang="en-US" sz="2000" dirty="0" smtClean="0">
                <a:latin typeface="Verdana" panose="020B0604030504040204" pitchFamily="34" charset="0"/>
              </a:rPr>
              <a:t>ankle either soft or polyvinyl or neoprene</a:t>
            </a:r>
            <a:endParaRPr lang="en-US" sz="2000" dirty="0">
              <a:latin typeface="Verdana" panose="020B0604030504040204" pitchFamily="34" charset="0"/>
            </a:endParaRPr>
          </a:p>
          <a:p>
            <a:pPr algn="l"/>
            <a:r>
              <a:rPr lang="en-US" sz="2000" dirty="0">
                <a:latin typeface="Verdana" panose="020B0604030504040204" pitchFamily="34" charset="0"/>
              </a:rPr>
              <a:t>3. </a:t>
            </a:r>
            <a:r>
              <a:rPr lang="en-US" sz="2000" dirty="0" smtClean="0">
                <a:latin typeface="Verdana" panose="020B0604030504040204" pitchFamily="34" charset="0"/>
              </a:rPr>
              <a:t> Hand </a:t>
            </a:r>
            <a:r>
              <a:rPr lang="en-US" sz="2000" dirty="0">
                <a:latin typeface="Verdana" panose="020B0604030504040204" pitchFamily="34" charset="0"/>
              </a:rPr>
              <a:t>mitt or mitten </a:t>
            </a:r>
            <a:r>
              <a:rPr lang="en-US" sz="2000" b="1" dirty="0" smtClean="0">
                <a:latin typeface="Verdana" panose="020B0604030504040204" pitchFamily="34" charset="0"/>
              </a:rPr>
              <a:t>(only a restraint </a:t>
            </a:r>
            <a:r>
              <a:rPr lang="en-US" sz="2000" b="1" dirty="0" smtClean="0">
                <a:latin typeface="Verdana,Bold"/>
              </a:rPr>
              <a:t>if </a:t>
            </a:r>
            <a:r>
              <a:rPr lang="en-US" sz="2000" b="1" dirty="0">
                <a:latin typeface="Verdana,Bold"/>
              </a:rPr>
              <a:t>tied </a:t>
            </a:r>
            <a:r>
              <a:rPr lang="en-US" sz="2000" b="1" dirty="0" smtClean="0">
                <a:latin typeface="Verdana,Bold"/>
              </a:rPr>
              <a:t>down)</a:t>
            </a:r>
          </a:p>
          <a:p>
            <a:pPr algn="l"/>
            <a:r>
              <a:rPr lang="en-US" sz="2000" dirty="0" smtClean="0">
                <a:latin typeface="Verdana" panose="020B0604030504040204" pitchFamily="34" charset="0"/>
              </a:rPr>
              <a:t>4</a:t>
            </a:r>
            <a:r>
              <a:rPr lang="en-US" sz="2000" dirty="0">
                <a:latin typeface="Verdana" panose="020B0604030504040204" pitchFamily="34" charset="0"/>
              </a:rPr>
              <a:t>. </a:t>
            </a:r>
            <a:r>
              <a:rPr lang="en-US" sz="2000" dirty="0" smtClean="0">
                <a:latin typeface="Verdana" panose="020B0604030504040204" pitchFamily="34" charset="0"/>
              </a:rPr>
              <a:t> Wrist</a:t>
            </a:r>
            <a:r>
              <a:rPr lang="en-US" sz="2000" dirty="0">
                <a:latin typeface="Verdana" panose="020B0604030504040204" pitchFamily="34" charset="0"/>
              </a:rPr>
              <a:t>, ankle and soft chest band (not to be used alone) used</a:t>
            </a:r>
          </a:p>
          <a:p>
            <a:pPr algn="l"/>
            <a:r>
              <a:rPr lang="en-US" sz="2000" dirty="0" smtClean="0">
                <a:latin typeface="Verdana" panose="020B0604030504040204" pitchFamily="34" charset="0"/>
              </a:rPr>
              <a:t>     simultaneously </a:t>
            </a:r>
            <a:r>
              <a:rPr lang="en-US" sz="2000" dirty="0">
                <a:latin typeface="Verdana" panose="020B0604030504040204" pitchFamily="34" charset="0"/>
              </a:rPr>
              <a:t>is limited to use in psychiatric units</a:t>
            </a:r>
          </a:p>
          <a:p>
            <a:pPr marL="457200" indent="-457200" algn="l">
              <a:buAutoNum type="arabicPeriod" startAt="5"/>
            </a:pPr>
            <a:r>
              <a:rPr lang="en-US" sz="2000" dirty="0" smtClean="0">
                <a:latin typeface="Verdana" panose="020B0604030504040204" pitchFamily="34" charset="0"/>
              </a:rPr>
              <a:t>Side </a:t>
            </a:r>
            <a:r>
              <a:rPr lang="en-US" sz="2000" dirty="0">
                <a:latin typeface="Verdana" panose="020B0604030504040204" pitchFamily="34" charset="0"/>
              </a:rPr>
              <a:t>rails of bed (when all four side rails are up and the </a:t>
            </a:r>
            <a:r>
              <a:rPr lang="en-US" sz="2000" dirty="0" smtClean="0">
                <a:latin typeface="Verdana" panose="020B0604030504040204" pitchFamily="34" charset="0"/>
              </a:rPr>
              <a:t> </a:t>
            </a:r>
          </a:p>
          <a:p>
            <a:pPr marL="0" indent="0" algn="l"/>
            <a:r>
              <a:rPr lang="en-US" sz="2000" dirty="0">
                <a:latin typeface="Verdana" panose="020B0604030504040204" pitchFamily="34" charset="0"/>
              </a:rPr>
              <a:t> </a:t>
            </a:r>
            <a:r>
              <a:rPr lang="en-US" sz="2000" dirty="0" smtClean="0">
                <a:latin typeface="Verdana" panose="020B0604030504040204" pitchFamily="34" charset="0"/>
              </a:rPr>
              <a:t>    intention </a:t>
            </a:r>
            <a:r>
              <a:rPr lang="en-US" sz="2000" dirty="0">
                <a:latin typeface="Verdana" panose="020B0604030504040204" pitchFamily="34" charset="0"/>
              </a:rPr>
              <a:t>is </a:t>
            </a:r>
            <a:r>
              <a:rPr lang="en-US" sz="2000" dirty="0" smtClean="0">
                <a:latin typeface="Verdana" panose="020B0604030504040204" pitchFamily="34" charset="0"/>
              </a:rPr>
              <a:t>to restrict </a:t>
            </a:r>
            <a:r>
              <a:rPr lang="en-US" sz="2000" dirty="0">
                <a:latin typeface="Verdana" panose="020B0604030504040204" pitchFamily="34" charset="0"/>
              </a:rPr>
              <a:t>the patient to bed)</a:t>
            </a:r>
          </a:p>
          <a:p>
            <a:pPr marL="457200" indent="-457200" algn="l">
              <a:buAutoNum type="arabicPeriod" startAt="6"/>
            </a:pPr>
            <a:r>
              <a:rPr lang="en-US" sz="2000" dirty="0" smtClean="0">
                <a:latin typeface="Verdana" panose="020B0604030504040204" pitchFamily="34" charset="0"/>
              </a:rPr>
              <a:t>Enclosure </a:t>
            </a:r>
            <a:r>
              <a:rPr lang="en-US" sz="2000" dirty="0">
                <a:latin typeface="Verdana" panose="020B0604030504040204" pitchFamily="34" charset="0"/>
              </a:rPr>
              <a:t>bed (only considered a restraint if all sides are </a:t>
            </a:r>
            <a:r>
              <a:rPr lang="en-US" sz="2000" dirty="0" smtClean="0">
                <a:latin typeface="Verdana" panose="020B0604030504040204" pitchFamily="34" charset="0"/>
              </a:rPr>
              <a:t>   </a:t>
            </a:r>
          </a:p>
          <a:p>
            <a:pPr marL="0" indent="0" algn="l"/>
            <a:r>
              <a:rPr lang="en-US" sz="2000" dirty="0">
                <a:latin typeface="Verdana" panose="020B0604030504040204" pitchFamily="34" charset="0"/>
              </a:rPr>
              <a:t>	</a:t>
            </a:r>
            <a:r>
              <a:rPr lang="en-US" sz="2000" dirty="0" smtClean="0">
                <a:latin typeface="Verdana" panose="020B0604030504040204" pitchFamily="34" charset="0"/>
              </a:rPr>
              <a:t>zipped) NOTE: May be ordered in combination with Vest 	when OOB to chair.</a:t>
            </a:r>
            <a:endParaRPr lang="en-US" sz="2000" dirty="0">
              <a:latin typeface="Verdana" panose="020B0604030504040204" pitchFamily="34" charset="0"/>
            </a:endParaRPr>
          </a:p>
          <a:p>
            <a:pPr marL="457200" indent="-457200" algn="l">
              <a:buAutoNum type="arabicPeriod" startAt="7"/>
            </a:pPr>
            <a:r>
              <a:rPr lang="en-US" sz="2000" dirty="0" smtClean="0">
                <a:latin typeface="Verdana" panose="020B0604030504040204" pitchFamily="34" charset="0"/>
                <a:ea typeface="Verdana" panose="020B0604030504040204" pitchFamily="34" charset="0"/>
                <a:cs typeface="Verdana" panose="020B0604030504040204" pitchFamily="34" charset="0"/>
              </a:rPr>
              <a:t>Physical holds: Holding </a:t>
            </a:r>
            <a:r>
              <a:rPr lang="en-US" sz="2000" dirty="0">
                <a:latin typeface="Verdana" panose="020B0604030504040204" pitchFamily="34" charset="0"/>
                <a:ea typeface="Verdana" panose="020B0604030504040204" pitchFamily="34" charset="0"/>
                <a:cs typeface="Verdana" panose="020B0604030504040204" pitchFamily="34" charset="0"/>
              </a:rPr>
              <a:t>a patient in a manner that restricts </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0"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the patient’s movement </a:t>
            </a:r>
            <a:r>
              <a:rPr lang="en-US" sz="2000" dirty="0">
                <a:latin typeface="Verdana" panose="020B0604030504040204" pitchFamily="34" charset="0"/>
                <a:ea typeface="Verdana" panose="020B0604030504040204" pitchFamily="34" charset="0"/>
                <a:cs typeface="Verdana" panose="020B0604030504040204" pitchFamily="34" charset="0"/>
              </a:rPr>
              <a:t>against the patient’s </a:t>
            </a:r>
            <a:r>
              <a:rPr lang="en-US" sz="2000" dirty="0" smtClean="0">
                <a:latin typeface="Verdana" panose="020B0604030504040204" pitchFamily="34" charset="0"/>
                <a:ea typeface="Verdana" panose="020B0604030504040204" pitchFamily="34" charset="0"/>
                <a:cs typeface="Verdana" panose="020B0604030504040204" pitchFamily="34" charset="0"/>
              </a:rPr>
              <a:t>will. </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71653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263387" y="1139809"/>
            <a:ext cx="8579823" cy="5156630"/>
          </a:xfrm>
        </p:spPr>
        <p:txBody>
          <a:bodyPr/>
          <a:lstStyle/>
          <a:p>
            <a:r>
              <a:rPr lang="en-US" sz="1600" b="1" dirty="0"/>
              <a:t>Use of restraint has risks.</a:t>
            </a:r>
          </a:p>
          <a:p>
            <a:r>
              <a:rPr lang="en-US" sz="1600" b="1" dirty="0"/>
              <a:t>Therefore, all healthcare facilities should work toward reducing or</a:t>
            </a:r>
          </a:p>
          <a:p>
            <a:r>
              <a:rPr lang="en-US" sz="1600" b="1" dirty="0"/>
              <a:t>eliminating use of restraint. Facilities should:</a:t>
            </a:r>
          </a:p>
          <a:p>
            <a:pPr marL="230188" lvl="2" indent="0">
              <a:buNone/>
            </a:pPr>
            <a:r>
              <a:rPr lang="en-US" sz="1600" dirty="0" smtClean="0"/>
              <a:t>	 </a:t>
            </a:r>
            <a:r>
              <a:rPr lang="en-US" sz="1600" dirty="0"/>
              <a:t>Intervene early to avoid later need for restraint</a:t>
            </a:r>
          </a:p>
          <a:p>
            <a:pPr marL="230188" lvl="2" indent="0">
              <a:buNone/>
            </a:pPr>
            <a:r>
              <a:rPr lang="en-US" sz="1600" dirty="0" smtClean="0"/>
              <a:t>	 </a:t>
            </a:r>
            <a:r>
              <a:rPr lang="en-US" sz="1600" dirty="0"/>
              <a:t>Find alternatives to restraint</a:t>
            </a:r>
          </a:p>
          <a:p>
            <a:pPr marL="230188" lvl="2" indent="0">
              <a:buNone/>
            </a:pPr>
            <a:r>
              <a:rPr lang="en-US" sz="1600" dirty="0"/>
              <a:t>Restraint should be used only when:</a:t>
            </a:r>
          </a:p>
          <a:p>
            <a:pPr marL="230188" lvl="2" indent="0">
              <a:buNone/>
            </a:pPr>
            <a:r>
              <a:rPr lang="en-US" sz="1600" dirty="0" smtClean="0"/>
              <a:t>	 </a:t>
            </a:r>
            <a:r>
              <a:rPr lang="en-US" sz="1600" dirty="0"/>
              <a:t>Less restrictive interventions are ineffective</a:t>
            </a:r>
          </a:p>
          <a:p>
            <a:pPr marL="230188" lvl="2" indent="0">
              <a:buNone/>
            </a:pPr>
            <a:r>
              <a:rPr lang="en-US" sz="1600" dirty="0" smtClean="0"/>
              <a:t>	 </a:t>
            </a:r>
            <a:r>
              <a:rPr lang="en-US" sz="1600" dirty="0"/>
              <a:t>Clinically justified to promote healing</a:t>
            </a:r>
          </a:p>
          <a:p>
            <a:pPr marL="230188" lvl="2" indent="0">
              <a:buNone/>
            </a:pPr>
            <a:r>
              <a:rPr lang="en-US" sz="1600" dirty="0" smtClean="0"/>
              <a:t>	 </a:t>
            </a:r>
            <a:r>
              <a:rPr lang="en-US" sz="1600" dirty="0"/>
              <a:t>Warranted by violent patient behavior that threatens the</a:t>
            </a:r>
          </a:p>
          <a:p>
            <a:pPr marL="230188" lvl="2" indent="0">
              <a:buNone/>
            </a:pPr>
            <a:r>
              <a:rPr lang="en-US" sz="1600" dirty="0" smtClean="0"/>
              <a:t>	    physical </a:t>
            </a:r>
            <a:r>
              <a:rPr lang="en-US" sz="1600" dirty="0"/>
              <a:t>safety of the patient, staff, or </a:t>
            </a:r>
            <a:r>
              <a:rPr lang="en-US" sz="1600" dirty="0" smtClean="0"/>
              <a:t>others</a:t>
            </a:r>
          </a:p>
          <a:p>
            <a:pPr marL="230188" lvl="2" indent="0">
              <a:buNone/>
            </a:pPr>
            <a:endParaRPr lang="en-US" sz="1600" dirty="0"/>
          </a:p>
          <a:p>
            <a:pPr marL="230188" lvl="2" indent="0">
              <a:buNone/>
            </a:pPr>
            <a:r>
              <a:rPr lang="en-US" sz="1600" dirty="0"/>
              <a:t>Restraint and seclusion should </a:t>
            </a:r>
            <a:r>
              <a:rPr lang="en-US" sz="1600" b="1" dirty="0"/>
              <a:t>NEVER </a:t>
            </a:r>
            <a:r>
              <a:rPr lang="en-US" sz="1600" dirty="0"/>
              <a:t>be used to:</a:t>
            </a:r>
          </a:p>
          <a:p>
            <a:pPr marL="230188" lvl="2" indent="0">
              <a:buNone/>
            </a:pPr>
            <a:r>
              <a:rPr lang="en-US" sz="1600" dirty="0" smtClean="0"/>
              <a:t>	 </a:t>
            </a:r>
            <a:r>
              <a:rPr lang="en-US" sz="1600" dirty="0"/>
              <a:t>Discipline a patient</a:t>
            </a:r>
          </a:p>
          <a:p>
            <a:pPr marL="230188" lvl="2" indent="0">
              <a:buNone/>
            </a:pPr>
            <a:r>
              <a:rPr lang="en-US" sz="1600" dirty="0" smtClean="0"/>
              <a:t>	 </a:t>
            </a:r>
            <a:r>
              <a:rPr lang="en-US" sz="1600" dirty="0"/>
              <a:t>Make patient care tasks more convenient for staff</a:t>
            </a:r>
          </a:p>
          <a:p>
            <a:pPr marL="230188" lvl="2" indent="0">
              <a:buNone/>
            </a:pPr>
            <a:r>
              <a:rPr lang="en-US" sz="1600" dirty="0" smtClean="0"/>
              <a:t>	 </a:t>
            </a:r>
            <a:r>
              <a:rPr lang="en-US" sz="1600" dirty="0"/>
              <a:t>Make a patient do something against his/her will</a:t>
            </a:r>
          </a:p>
          <a:p>
            <a:pPr marL="230188" lvl="2" indent="0">
              <a:buNone/>
            </a:pPr>
            <a:r>
              <a:rPr lang="en-US" sz="1600" dirty="0" smtClean="0"/>
              <a:t>	 </a:t>
            </a:r>
            <a:r>
              <a:rPr lang="en-US" sz="1600" dirty="0"/>
              <a:t>Retaliate against a </a:t>
            </a:r>
            <a:r>
              <a:rPr lang="en-US" sz="1600" dirty="0" smtClean="0"/>
              <a:t>patient</a:t>
            </a:r>
          </a:p>
          <a:p>
            <a:r>
              <a:rPr lang="en-US" sz="1800" b="1" dirty="0"/>
              <a:t>The </a:t>
            </a:r>
            <a:r>
              <a:rPr lang="en-US" sz="1800" b="1" dirty="0" smtClean="0"/>
              <a:t>patient’s rights </a:t>
            </a:r>
            <a:r>
              <a:rPr lang="en-US" sz="1800" b="1" dirty="0"/>
              <a:t>and safety </a:t>
            </a:r>
            <a:r>
              <a:rPr lang="en-US" sz="1800" b="1" dirty="0" smtClean="0"/>
              <a:t>must </a:t>
            </a:r>
            <a:r>
              <a:rPr lang="en-US" sz="1800" b="1" dirty="0"/>
              <a:t>be protected </a:t>
            </a:r>
            <a:r>
              <a:rPr lang="en-US" sz="1800" b="1" dirty="0" smtClean="0"/>
              <a:t>during restraint </a:t>
            </a:r>
            <a:r>
              <a:rPr lang="en-US" sz="1800" b="1" dirty="0"/>
              <a:t>or seclusion.</a:t>
            </a:r>
          </a:p>
        </p:txBody>
      </p:sp>
    </p:spTree>
    <p:extLst>
      <p:ext uri="{BB962C8B-B14F-4D97-AF65-F5344CB8AC3E}">
        <p14:creationId xmlns:p14="http://schemas.microsoft.com/office/powerpoint/2010/main" val="3830674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324852" y="1700704"/>
            <a:ext cx="8229600" cy="3436780"/>
          </a:xfrm>
        </p:spPr>
        <p:txBody>
          <a:bodyPr/>
          <a:lstStyle/>
          <a:p>
            <a:r>
              <a:rPr lang="en-US" sz="2000" dirty="0"/>
              <a:t>Restraint or seclusion for </a:t>
            </a:r>
            <a:r>
              <a:rPr lang="en-US" sz="2000" dirty="0" smtClean="0"/>
              <a:t>non-violent </a:t>
            </a:r>
            <a:r>
              <a:rPr lang="en-US" sz="2000" dirty="0"/>
              <a:t>patients must be ordered by a</a:t>
            </a:r>
          </a:p>
          <a:p>
            <a:r>
              <a:rPr lang="en-US" sz="2000" dirty="0" smtClean="0"/>
              <a:t>Physician or </a:t>
            </a:r>
            <a:r>
              <a:rPr lang="en-US" sz="2000" dirty="0"/>
              <a:t>LIP </a:t>
            </a:r>
            <a:r>
              <a:rPr lang="en-US" sz="2000" dirty="0" smtClean="0"/>
              <a:t>:</a:t>
            </a:r>
          </a:p>
          <a:p>
            <a:endParaRPr lang="en-US" sz="2000" dirty="0"/>
          </a:p>
          <a:p>
            <a:r>
              <a:rPr lang="en-US" sz="2000" dirty="0"/>
              <a:t> Orders must be issued on a case-by-case basis.</a:t>
            </a:r>
          </a:p>
          <a:p>
            <a:r>
              <a:rPr lang="en-US" sz="2000" dirty="0"/>
              <a:t> Orders are time-limited.</a:t>
            </a:r>
          </a:p>
          <a:p>
            <a:r>
              <a:rPr lang="en-US" sz="2000" dirty="0"/>
              <a:t> PRN </a:t>
            </a:r>
            <a:r>
              <a:rPr lang="en-US" sz="2000" dirty="0" smtClean="0"/>
              <a:t>(as needed) orders </a:t>
            </a:r>
            <a:r>
              <a:rPr lang="en-US" sz="2000" dirty="0"/>
              <a:t>are </a:t>
            </a:r>
            <a:r>
              <a:rPr lang="en-US" sz="2000" b="1" dirty="0" smtClean="0"/>
              <a:t>NEVER</a:t>
            </a:r>
            <a:r>
              <a:rPr lang="en-US" sz="2000" dirty="0" smtClean="0"/>
              <a:t> </a:t>
            </a:r>
            <a:r>
              <a:rPr lang="en-US" sz="2000" dirty="0"/>
              <a:t>acceptable.</a:t>
            </a:r>
          </a:p>
          <a:p>
            <a:r>
              <a:rPr lang="en-US" sz="2000" dirty="0"/>
              <a:t> </a:t>
            </a:r>
            <a:r>
              <a:rPr lang="en-US" sz="2000" b="1" dirty="0">
                <a:solidFill>
                  <a:schemeClr val="tx1"/>
                </a:solidFill>
              </a:rPr>
              <a:t>Every </a:t>
            </a:r>
            <a:r>
              <a:rPr lang="en-US" sz="2000" b="1" dirty="0" smtClean="0">
                <a:solidFill>
                  <a:schemeClr val="tx1"/>
                </a:solidFill>
              </a:rPr>
              <a:t>day</a:t>
            </a:r>
            <a:r>
              <a:rPr lang="en-US" sz="2000" dirty="0" smtClean="0"/>
              <a:t>, </a:t>
            </a:r>
            <a:r>
              <a:rPr lang="en-US" sz="2000" dirty="0"/>
              <a:t>the </a:t>
            </a:r>
            <a:r>
              <a:rPr lang="en-US" sz="2000" dirty="0" smtClean="0"/>
              <a:t>physician or LIP who </a:t>
            </a:r>
            <a:r>
              <a:rPr lang="en-US" sz="2000" dirty="0"/>
              <a:t>is primarily responsible for the </a:t>
            </a:r>
            <a:r>
              <a:rPr lang="en-US" sz="2000" b="1" dirty="0"/>
              <a:t>patient must see and </a:t>
            </a:r>
            <a:r>
              <a:rPr lang="en-US" sz="2000" b="1" dirty="0" smtClean="0"/>
              <a:t>re-evaluate the </a:t>
            </a:r>
            <a:r>
              <a:rPr lang="en-US" sz="2000" b="1" dirty="0"/>
              <a:t>patient </a:t>
            </a:r>
            <a:r>
              <a:rPr lang="en-US" sz="2000" b="1" dirty="0" smtClean="0"/>
              <a:t>before writing a new order</a:t>
            </a:r>
            <a:r>
              <a:rPr lang="en-US" sz="2000" dirty="0" smtClean="0"/>
              <a:t>. The need for the restraint is documented in the note.</a:t>
            </a:r>
          </a:p>
        </p:txBody>
      </p:sp>
      <p:sp>
        <p:nvSpPr>
          <p:cNvPr id="5" name="Text Placeholder 2"/>
          <p:cNvSpPr>
            <a:spLocks noGrp="1"/>
          </p:cNvSpPr>
          <p:nvPr>
            <p:ph type="body" sz="quarter" idx="12"/>
          </p:nvPr>
        </p:nvSpPr>
        <p:spPr>
          <a:xfrm>
            <a:off x="4066675" y="296513"/>
            <a:ext cx="4572000" cy="634170"/>
          </a:xfrm>
        </p:spPr>
        <p:txBody>
          <a:bodyPr/>
          <a:lstStyle/>
          <a:p>
            <a:r>
              <a:rPr lang="en-US" sz="2400" b="1" dirty="0" smtClean="0">
                <a:solidFill>
                  <a:srgbClr val="7030A0"/>
                </a:solidFill>
                <a:effectLst>
                  <a:outerShdw blurRad="38100" dist="38100" dir="2700000" algn="tl">
                    <a:srgbClr val="000000">
                      <a:alpha val="43137"/>
                    </a:srgbClr>
                  </a:outerShdw>
                </a:effectLst>
              </a:rPr>
              <a:t>Non-Violent </a:t>
            </a:r>
            <a:r>
              <a:rPr lang="en-US" sz="2400" b="1" dirty="0" err="1" smtClean="0">
                <a:solidFill>
                  <a:srgbClr val="7030A0"/>
                </a:solidFill>
                <a:effectLst>
                  <a:outerShdw blurRad="38100" dist="38100" dir="2700000" algn="tl">
                    <a:srgbClr val="000000">
                      <a:alpha val="43137"/>
                    </a:srgbClr>
                  </a:outerShdw>
                </a:effectLst>
              </a:rPr>
              <a:t>RestraintS</a:t>
            </a:r>
            <a:endParaRPr lang="en-US" sz="2400" dirty="0"/>
          </a:p>
        </p:txBody>
      </p:sp>
    </p:spTree>
    <p:extLst>
      <p:ext uri="{BB962C8B-B14F-4D97-AF65-F5344CB8AC3E}">
        <p14:creationId xmlns:p14="http://schemas.microsoft.com/office/powerpoint/2010/main" val="267392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log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6C895D11832541AB216F5F7E684854" ma:contentTypeVersion="0" ma:contentTypeDescription="Create a new document." ma:contentTypeScope="" ma:versionID="cb48b5859fc410aa5ca31c000cd7dfb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D564C-E283-467A-8904-8AF610CB6433}">
  <ds:schemaRefs>
    <ds:schemaRef ds:uri="http://schemas.microsoft.com/sharepoint/v3/contenttype/forms"/>
  </ds:schemaRefs>
</ds:datastoreItem>
</file>

<file path=customXml/itemProps2.xml><?xml version="1.0" encoding="utf-8"?>
<ds:datastoreItem xmlns:ds="http://schemas.openxmlformats.org/officeDocument/2006/customXml" ds:itemID="{CA2086E7-3B86-4613-B0FA-1D42E936BA9C}">
  <ds:schemaRefs>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7ED78B7-A1F7-47A7-ACE5-F8943E2BA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New logo Template</Template>
  <TotalTime>15776</TotalTime>
  <Words>1697</Words>
  <Application>Microsoft Office PowerPoint</Application>
  <PresentationFormat>On-screen Show (4:3)</PresentationFormat>
  <Paragraphs>156</Paragraphs>
  <Slides>18</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ＭＳ Ｐゴシック</vt:lpstr>
      <vt:lpstr>Arial</vt:lpstr>
      <vt:lpstr>Calibri</vt:lpstr>
      <vt:lpstr>Helvetica</vt:lpstr>
      <vt:lpstr>Lucida Grande</vt:lpstr>
      <vt:lpstr>Times New Roman</vt:lpstr>
      <vt:lpstr>Verdana</vt:lpstr>
      <vt:lpstr>Verdana,Bold</vt:lpstr>
      <vt:lpstr>ヒラギノ角ゴ Pro W3</vt:lpstr>
      <vt:lpstr>New logo Template</vt:lpstr>
      <vt:lpstr>Stony Brook Medicine</vt:lpstr>
      <vt:lpstr>PowerPoint Presentation</vt:lpstr>
      <vt:lpstr>PowerPoint Presentation</vt:lpstr>
      <vt:lpstr>PowerPoint Presentation</vt:lpstr>
      <vt:lpstr>PowerPoint Presentation</vt:lpstr>
      <vt:lpstr>Definitions of Restraint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Stony Brook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 Katherine</dc:creator>
  <cp:lastModifiedBy>Coppola, Laura</cp:lastModifiedBy>
  <cp:revision>320</cp:revision>
  <cp:lastPrinted>2015-03-23T20:26:16Z</cp:lastPrinted>
  <dcterms:created xsi:type="dcterms:W3CDTF">2012-05-31T18:24:13Z</dcterms:created>
  <dcterms:modified xsi:type="dcterms:W3CDTF">2019-01-10T16:52:16Z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0x010100676C895D11832541AB216F5F7E684854</vt:lpwstr>
  </property>
</Properties>
</file>